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0" r:id="rId3"/>
    <p:sldId id="326" r:id="rId4"/>
    <p:sldId id="322" r:id="rId5"/>
    <p:sldId id="324" r:id="rId6"/>
    <p:sldId id="323" r:id="rId7"/>
    <p:sldId id="325" r:id="rId8"/>
    <p:sldId id="318" r:id="rId9"/>
    <p:sldId id="327" r:id="rId10"/>
    <p:sldId id="328" r:id="rId11"/>
    <p:sldId id="270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2BC51-11BE-4385-8574-719DC2B147D9}" v="8" dt="2021-07-06T19:46: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6123530D-94D8-42CF-AD04-4B72824B18AD}"/>
    <pc:docChg chg="addSld modSld">
      <pc:chgData name="Cynthia Enciso" userId="7915927f-c5cf-4e1f-876d-e79882ad52fa" providerId="ADAL" clId="{6123530D-94D8-42CF-AD04-4B72824B18AD}" dt="2021-07-01T17:08:23.126" v="9" actId="207"/>
      <pc:docMkLst>
        <pc:docMk/>
      </pc:docMkLst>
      <pc:sldChg chg="modSp add mod">
        <pc:chgData name="Cynthia Enciso" userId="7915927f-c5cf-4e1f-876d-e79882ad52fa" providerId="ADAL" clId="{6123530D-94D8-42CF-AD04-4B72824B18AD}" dt="2021-07-01T17:08:23.126" v="9" actId="207"/>
        <pc:sldMkLst>
          <pc:docMk/>
          <pc:sldMk cId="1595456774" sldId="260"/>
        </pc:sldMkLst>
        <pc:spChg chg="mod">
          <ac:chgData name="Cynthia Enciso" userId="7915927f-c5cf-4e1f-876d-e79882ad52fa" providerId="ADAL" clId="{6123530D-94D8-42CF-AD04-4B72824B18AD}" dt="2021-07-01T17:08:19.973" v="8" actId="207"/>
          <ac:spMkLst>
            <pc:docMk/>
            <pc:sldMk cId="1595456774" sldId="260"/>
            <ac:spMk id="5" creationId="{3A6586F1-01B2-474E-97FD-927EBDC41065}"/>
          </ac:spMkLst>
        </pc:spChg>
        <pc:spChg chg="mod">
          <ac:chgData name="Cynthia Enciso" userId="7915927f-c5cf-4e1f-876d-e79882ad52fa" providerId="ADAL" clId="{6123530D-94D8-42CF-AD04-4B72824B18AD}" dt="2021-07-01T17:08:23.126" v="9" actId="207"/>
          <ac:spMkLst>
            <pc:docMk/>
            <pc:sldMk cId="1595456774" sldId="260"/>
            <ac:spMk id="8" creationId="{35FC240F-28D7-409A-BDD6-DB72150F22CC}"/>
          </ac:spMkLst>
        </pc:spChg>
      </pc:sldChg>
    </pc:docChg>
  </pc:docChgLst>
  <pc:docChgLst>
    <pc:chgData name="Cynthia Enciso" userId="7915927f-c5cf-4e1f-876d-e79882ad52fa" providerId="ADAL" clId="{5F12BC51-11BE-4385-8574-719DC2B147D9}"/>
    <pc:docChg chg="custSel addSld delSld modSld sldOrd">
      <pc:chgData name="Cynthia Enciso" userId="7915927f-c5cf-4e1f-876d-e79882ad52fa" providerId="ADAL" clId="{5F12BC51-11BE-4385-8574-719DC2B147D9}" dt="2021-07-07T15:04:05.207" v="1204" actId="20577"/>
      <pc:docMkLst>
        <pc:docMk/>
      </pc:docMkLst>
      <pc:sldChg chg="modSp mod">
        <pc:chgData name="Cynthia Enciso" userId="7915927f-c5cf-4e1f-876d-e79882ad52fa" providerId="ADAL" clId="{5F12BC51-11BE-4385-8574-719DC2B147D9}" dt="2021-07-07T15:04:05.207" v="1204" actId="20577"/>
        <pc:sldMkLst>
          <pc:docMk/>
          <pc:sldMk cId="0" sldId="256"/>
        </pc:sldMkLst>
        <pc:spChg chg="mod">
          <ac:chgData name="Cynthia Enciso" userId="7915927f-c5cf-4e1f-876d-e79882ad52fa" providerId="ADAL" clId="{5F12BC51-11BE-4385-8574-719DC2B147D9}" dt="2021-07-07T15:04:05.207" v="1204" actId="20577"/>
          <ac:spMkLst>
            <pc:docMk/>
            <pc:sldMk cId="0" sldId="256"/>
            <ac:spMk id="212" creationId="{00000000-0000-0000-0000-000000000000}"/>
          </ac:spMkLst>
        </pc:spChg>
      </pc:sldChg>
      <pc:sldChg chg="ord">
        <pc:chgData name="Cynthia Enciso" userId="7915927f-c5cf-4e1f-876d-e79882ad52fa" providerId="ADAL" clId="{5F12BC51-11BE-4385-8574-719DC2B147D9}" dt="2021-07-06T20:17:28.782" v="206"/>
        <pc:sldMkLst>
          <pc:docMk/>
          <pc:sldMk cId="1595456774" sldId="260"/>
        </pc:sldMkLst>
      </pc:sldChg>
      <pc:sldChg chg="del">
        <pc:chgData name="Cynthia Enciso" userId="7915927f-c5cf-4e1f-876d-e79882ad52fa" providerId="ADAL" clId="{5F12BC51-11BE-4385-8574-719DC2B147D9}" dt="2021-07-06T20:17:58.971" v="207" actId="47"/>
        <pc:sldMkLst>
          <pc:docMk/>
          <pc:sldMk cId="2247442972" sldId="279"/>
        </pc:sldMkLst>
      </pc:sldChg>
      <pc:sldChg chg="add ord">
        <pc:chgData name="Cynthia Enciso" userId="7915927f-c5cf-4e1f-876d-e79882ad52fa" providerId="ADAL" clId="{5F12BC51-11BE-4385-8574-719DC2B147D9}" dt="2021-07-06T20:17:26.326" v="204"/>
        <pc:sldMkLst>
          <pc:docMk/>
          <pc:sldMk cId="324847625" sldId="318"/>
        </pc:sldMkLst>
      </pc:sldChg>
      <pc:sldChg chg="addSp modSp mod">
        <pc:chgData name="Cynthia Enciso" userId="7915927f-c5cf-4e1f-876d-e79882ad52fa" providerId="ADAL" clId="{5F12BC51-11BE-4385-8574-719DC2B147D9}" dt="2021-07-06T19:48:30.068" v="154" actId="14100"/>
        <pc:sldMkLst>
          <pc:docMk/>
          <pc:sldMk cId="560681816" sldId="322"/>
        </pc:sldMkLst>
        <pc:spChg chg="add mod">
          <ac:chgData name="Cynthia Enciso" userId="7915927f-c5cf-4e1f-876d-e79882ad52fa" providerId="ADAL" clId="{5F12BC51-11BE-4385-8574-719DC2B147D9}" dt="2021-07-06T19:46:06.436" v="15" actId="20577"/>
          <ac:spMkLst>
            <pc:docMk/>
            <pc:sldMk cId="560681816" sldId="322"/>
            <ac:spMk id="3" creationId="{0A81754D-1574-4F83-9F7B-6BFABAF18410}"/>
          </ac:spMkLst>
        </pc:spChg>
        <pc:spChg chg="add mod">
          <ac:chgData name="Cynthia Enciso" userId="7915927f-c5cf-4e1f-876d-e79882ad52fa" providerId="ADAL" clId="{5F12BC51-11BE-4385-8574-719DC2B147D9}" dt="2021-07-06T19:46:14.278" v="22" actId="20577"/>
          <ac:spMkLst>
            <pc:docMk/>
            <pc:sldMk cId="560681816" sldId="322"/>
            <ac:spMk id="6" creationId="{65702F19-8C85-4268-8297-9BB25079D1F2}"/>
          </ac:spMkLst>
        </pc:spChg>
        <pc:spChg chg="add mod">
          <ac:chgData name="Cynthia Enciso" userId="7915927f-c5cf-4e1f-876d-e79882ad52fa" providerId="ADAL" clId="{5F12BC51-11BE-4385-8574-719DC2B147D9}" dt="2021-07-06T19:46:22.584" v="36" actId="20577"/>
          <ac:spMkLst>
            <pc:docMk/>
            <pc:sldMk cId="560681816" sldId="322"/>
            <ac:spMk id="7" creationId="{1EC41821-FB8D-477F-A4FC-6B08FD2AF6B0}"/>
          </ac:spMkLst>
        </pc:spChg>
        <pc:spChg chg="add mod">
          <ac:chgData name="Cynthia Enciso" userId="7915927f-c5cf-4e1f-876d-e79882ad52fa" providerId="ADAL" clId="{5F12BC51-11BE-4385-8574-719DC2B147D9}" dt="2021-07-06T19:46:28.152" v="42" actId="20577"/>
          <ac:spMkLst>
            <pc:docMk/>
            <pc:sldMk cId="560681816" sldId="322"/>
            <ac:spMk id="8" creationId="{18F76C29-A46C-493D-95F0-8B97EB5ED358}"/>
          </ac:spMkLst>
        </pc:spChg>
        <pc:spChg chg="add mod">
          <ac:chgData name="Cynthia Enciso" userId="7915927f-c5cf-4e1f-876d-e79882ad52fa" providerId="ADAL" clId="{5F12BC51-11BE-4385-8574-719DC2B147D9}" dt="2021-07-06T19:48:10.076" v="118" actId="14100"/>
          <ac:spMkLst>
            <pc:docMk/>
            <pc:sldMk cId="560681816" sldId="322"/>
            <ac:spMk id="9" creationId="{3C04797B-C3BA-46F7-BED6-42E99F798413}"/>
          </ac:spMkLst>
        </pc:spChg>
        <pc:spChg chg="add mod">
          <ac:chgData name="Cynthia Enciso" userId="7915927f-c5cf-4e1f-876d-e79882ad52fa" providerId="ADAL" clId="{5F12BC51-11BE-4385-8574-719DC2B147D9}" dt="2021-07-06T19:46:42.982" v="67" actId="20577"/>
          <ac:spMkLst>
            <pc:docMk/>
            <pc:sldMk cId="560681816" sldId="322"/>
            <ac:spMk id="10" creationId="{E9C1FAD9-D1FE-47EC-88EF-B07EF3A06317}"/>
          </ac:spMkLst>
        </pc:spChg>
        <pc:spChg chg="add mod">
          <ac:chgData name="Cynthia Enciso" userId="7915927f-c5cf-4e1f-876d-e79882ad52fa" providerId="ADAL" clId="{5F12BC51-11BE-4385-8574-719DC2B147D9}" dt="2021-07-06T19:48:30.068" v="154" actId="14100"/>
          <ac:spMkLst>
            <pc:docMk/>
            <pc:sldMk cId="560681816" sldId="322"/>
            <ac:spMk id="11" creationId="{1C2E2883-6143-48DB-8A51-2D9F8EFB7C28}"/>
          </ac:spMkLst>
        </pc:spChg>
      </pc:sldChg>
      <pc:sldChg chg="modSp mod">
        <pc:chgData name="Cynthia Enciso" userId="7915927f-c5cf-4e1f-876d-e79882ad52fa" providerId="ADAL" clId="{5F12BC51-11BE-4385-8574-719DC2B147D9}" dt="2021-07-06T19:54:27.742" v="202" actId="20577"/>
        <pc:sldMkLst>
          <pc:docMk/>
          <pc:sldMk cId="928918268" sldId="326"/>
        </pc:sldMkLst>
        <pc:spChg chg="mod">
          <ac:chgData name="Cynthia Enciso" userId="7915927f-c5cf-4e1f-876d-e79882ad52fa" providerId="ADAL" clId="{5F12BC51-11BE-4385-8574-719DC2B147D9}" dt="2021-07-06T19:54:27.742" v="202" actId="20577"/>
          <ac:spMkLst>
            <pc:docMk/>
            <pc:sldMk cId="928918268" sldId="326"/>
            <ac:spMk id="3" creationId="{0C6BA468-B2FB-4410-8CC4-82872A4103B6}"/>
          </ac:spMkLst>
        </pc:spChg>
      </pc:sldChg>
      <pc:sldChg chg="modSp new mod ord">
        <pc:chgData name="Cynthia Enciso" userId="7915927f-c5cf-4e1f-876d-e79882ad52fa" providerId="ADAL" clId="{5F12BC51-11BE-4385-8574-719DC2B147D9}" dt="2021-07-07T14:45:34.058" v="1195" actId="14100"/>
        <pc:sldMkLst>
          <pc:docMk/>
          <pc:sldMk cId="1173417972" sldId="327"/>
        </pc:sldMkLst>
        <pc:spChg chg="mod">
          <ac:chgData name="Cynthia Enciso" userId="7915927f-c5cf-4e1f-876d-e79882ad52fa" providerId="ADAL" clId="{5F12BC51-11BE-4385-8574-719DC2B147D9}" dt="2021-07-06T21:47:55.682" v="218" actId="20577"/>
          <ac:spMkLst>
            <pc:docMk/>
            <pc:sldMk cId="1173417972" sldId="327"/>
            <ac:spMk id="2" creationId="{01F0AFBF-7493-4F72-91D1-5A36EEA723AC}"/>
          </ac:spMkLst>
        </pc:spChg>
        <pc:spChg chg="mod">
          <ac:chgData name="Cynthia Enciso" userId="7915927f-c5cf-4e1f-876d-e79882ad52fa" providerId="ADAL" clId="{5F12BC51-11BE-4385-8574-719DC2B147D9}" dt="2021-07-07T14:45:34.058" v="1195" actId="14100"/>
          <ac:spMkLst>
            <pc:docMk/>
            <pc:sldMk cId="1173417972" sldId="327"/>
            <ac:spMk id="3" creationId="{8C9F4D3A-2B65-4E0D-8A0D-C440ADEF4210}"/>
          </ac:spMkLst>
        </pc:spChg>
      </pc:sldChg>
      <pc:sldChg chg="del">
        <pc:chgData name="Cynthia Enciso" userId="7915927f-c5cf-4e1f-876d-e79882ad52fa" providerId="ADAL" clId="{5F12BC51-11BE-4385-8574-719DC2B147D9}" dt="2021-07-06T20:18:15.242" v="208" actId="2696"/>
        <pc:sldMkLst>
          <pc:docMk/>
          <pc:sldMk cId="3322754731" sldId="327"/>
        </pc:sldMkLst>
      </pc:sldChg>
      <pc:sldChg chg="modSp new mod">
        <pc:chgData name="Cynthia Enciso" userId="7915927f-c5cf-4e1f-876d-e79882ad52fa" providerId="ADAL" clId="{5F12BC51-11BE-4385-8574-719DC2B147D9}" dt="2021-07-07T13:50:58.088" v="1153" actId="20577"/>
        <pc:sldMkLst>
          <pc:docMk/>
          <pc:sldMk cId="3593730944" sldId="328"/>
        </pc:sldMkLst>
        <pc:spChg chg="mod">
          <ac:chgData name="Cynthia Enciso" userId="7915927f-c5cf-4e1f-876d-e79882ad52fa" providerId="ADAL" clId="{5F12BC51-11BE-4385-8574-719DC2B147D9}" dt="2021-07-07T13:49:43.292" v="863" actId="20577"/>
          <ac:spMkLst>
            <pc:docMk/>
            <pc:sldMk cId="3593730944" sldId="328"/>
            <ac:spMk id="2" creationId="{01568F82-9AAF-40AD-9FB1-04603DF1EAE6}"/>
          </ac:spMkLst>
        </pc:spChg>
        <pc:spChg chg="mod">
          <ac:chgData name="Cynthia Enciso" userId="7915927f-c5cf-4e1f-876d-e79882ad52fa" providerId="ADAL" clId="{5F12BC51-11BE-4385-8574-719DC2B147D9}" dt="2021-07-07T13:50:58.088" v="1153" actId="20577"/>
          <ac:spMkLst>
            <pc:docMk/>
            <pc:sldMk cId="3593730944" sldId="328"/>
            <ac:spMk id="3" creationId="{E7752F42-94C6-4310-8FAA-2F9010CF1963}"/>
          </ac:spMkLst>
        </pc:spChg>
      </pc:sldChg>
    </pc:docChg>
  </pc:docChgLst>
  <pc:docChgLst>
    <pc:chgData name="Bryn Portella" userId="cac9ba8b-dbd7-41cd-af06-e643c8802b55" providerId="ADAL" clId="{02F8448A-AB2D-42C3-BD9D-FB0BE6415E11}"/>
    <pc:docChg chg="addSld delSld modSld">
      <pc:chgData name="Bryn Portella" userId="cac9ba8b-dbd7-41cd-af06-e643c8802b55" providerId="ADAL" clId="{02F8448A-AB2D-42C3-BD9D-FB0BE6415E11}" dt="2021-04-30T15:26:34.894" v="5" actId="47"/>
      <pc:docMkLst>
        <pc:docMk/>
      </pc:docMkLst>
      <pc:sldChg chg="add">
        <pc:chgData name="Bryn Portella" userId="cac9ba8b-dbd7-41cd-af06-e643c8802b55" providerId="ADAL" clId="{02F8448A-AB2D-42C3-BD9D-FB0BE6415E11}" dt="2021-04-30T15:26:32.609" v="4"/>
        <pc:sldMkLst>
          <pc:docMk/>
          <pc:sldMk cId="2247442972" sldId="279"/>
        </pc:sldMkLst>
      </pc:sldChg>
      <pc:sldChg chg="modSp new del mod">
        <pc:chgData name="Bryn Portella" userId="cac9ba8b-dbd7-41cd-af06-e643c8802b55" providerId="ADAL" clId="{02F8448A-AB2D-42C3-BD9D-FB0BE6415E11}" dt="2021-04-30T15:26:34.894" v="5" actId="47"/>
        <pc:sldMkLst>
          <pc:docMk/>
          <pc:sldMk cId="22922006" sldId="328"/>
        </pc:sldMkLst>
        <pc:spChg chg="mod">
          <ac:chgData name="Bryn Portella" userId="cac9ba8b-dbd7-41cd-af06-e643c8802b55" providerId="ADAL" clId="{02F8448A-AB2D-42C3-BD9D-FB0BE6415E11}" dt="2021-04-30T15:25:43.375" v="3" actId="20577"/>
          <ac:spMkLst>
            <pc:docMk/>
            <pc:sldMk cId="22922006" sldId="328"/>
            <ac:spMk id="2" creationId="{65FA65F0-2EC8-4624-A7BA-07CE61163F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Joins, Views, Indexes, and Set Operations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8F82-9AAF-40AD-9FB1-04603DF1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2F42-94C6-4310-8FAA-2F9010CF1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Regulates access to data (security)</a:t>
            </a:r>
          </a:p>
          <a:p>
            <a:r>
              <a:rPr lang="en-US" dirty="0"/>
              <a:t>Protected by imposing restrictions (such as user permissions)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GRANT</a:t>
            </a:r>
            <a:r>
              <a:rPr lang="en-US" dirty="0"/>
              <a:t> – give permissions to user/role</a:t>
            </a:r>
          </a:p>
          <a:p>
            <a:pPr lvl="1"/>
            <a:r>
              <a:rPr lang="en-US" b="1" dirty="0"/>
              <a:t>REVOKE </a:t>
            </a:r>
            <a:r>
              <a:rPr lang="en-US" dirty="0"/>
              <a:t>– revoke permissions to user/role</a:t>
            </a:r>
          </a:p>
          <a:p>
            <a:r>
              <a:rPr lang="en-US" dirty="0"/>
              <a:t>Database admin is a predefined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56EEB-DADB-45E4-BB41-F47DA52321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9AAA-9B2E-4F16-882A-AC36E55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DE2E-51CF-4ECF-8FB3-115C0AB0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alternative names for columns and tables.</a:t>
            </a:r>
          </a:p>
          <a:p>
            <a:r>
              <a:rPr lang="en-US" dirty="0"/>
              <a:t>May use the AS keyword. </a:t>
            </a:r>
          </a:p>
          <a:p>
            <a:r>
              <a:rPr lang="en-US" dirty="0"/>
              <a:t>Alternatively, may just specify the alias immediately after the database object name.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D497-17D1-45A8-A498-3549C1D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6586F1-01B2-474E-97FD-927EBDC41065}"/>
              </a:ext>
            </a:extLst>
          </p:cNvPr>
          <p:cNvSpPr txBox="1">
            <a:spLocks/>
          </p:cNvSpPr>
          <p:nvPr/>
        </p:nvSpPr>
        <p:spPr>
          <a:xfrm>
            <a:off x="268624" y="3980248"/>
            <a:ext cx="8385175" cy="156966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grades, graduation FROM students AS School GROUP BY graduation HAVING MAX(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)&lt;= 2.0 ORDER BY graduation ASC;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5FC240F-28D7-409A-BDD6-DB72150F22CC}"/>
              </a:ext>
            </a:extLst>
          </p:cNvPr>
          <p:cNvSpPr txBox="1">
            <a:spLocks/>
          </p:cNvSpPr>
          <p:nvPr/>
        </p:nvSpPr>
        <p:spPr>
          <a:xfrm>
            <a:off x="268625" y="5681031"/>
            <a:ext cx="8385175" cy="830997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grades, graduation FROM students School GROUP BY graduation;</a:t>
            </a:r>
          </a:p>
        </p:txBody>
      </p:sp>
    </p:spTree>
    <p:extLst>
      <p:ext uri="{BB962C8B-B14F-4D97-AF65-F5344CB8AC3E}">
        <p14:creationId xmlns:p14="http://schemas.microsoft.com/office/powerpoint/2010/main" val="15954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Equi</a:t>
            </a:r>
            <a:r>
              <a:rPr lang="en-US" dirty="0"/>
              <a:t> joins </a:t>
            </a:r>
          </a:p>
          <a:p>
            <a:pPr lvl="1"/>
            <a:r>
              <a:rPr lang="en-US" dirty="0"/>
              <a:t>It is a simple </a:t>
            </a:r>
            <a:r>
              <a:rPr lang="en-US" dirty="0" err="1"/>
              <a:t>sql</a:t>
            </a:r>
            <a:r>
              <a:rPr lang="en-US" dirty="0"/>
              <a:t> join condition which uses the equal sign as the comparison operator. Two types of </a:t>
            </a:r>
            <a:r>
              <a:rPr lang="en-US" dirty="0" err="1"/>
              <a:t>equi</a:t>
            </a:r>
            <a:r>
              <a:rPr lang="en-US" dirty="0"/>
              <a:t> joins are SQL Outer join and SQL Inner join. </a:t>
            </a:r>
          </a:p>
          <a:p>
            <a:r>
              <a:rPr lang="en-US" dirty="0"/>
              <a:t>Inner Join (a.k.a. ‘natural’ join)</a:t>
            </a:r>
          </a:p>
          <a:p>
            <a:pPr lvl="1"/>
            <a:r>
              <a:rPr lang="en-US" dirty="0"/>
              <a:t>All the rows returned by the </a:t>
            </a:r>
            <a:r>
              <a:rPr lang="en-US" dirty="0" err="1"/>
              <a:t>sql</a:t>
            </a:r>
            <a:r>
              <a:rPr lang="en-US" dirty="0"/>
              <a:t> query satisfy the </a:t>
            </a:r>
            <a:r>
              <a:rPr lang="en-US" dirty="0" err="1"/>
              <a:t>sql</a:t>
            </a:r>
            <a:r>
              <a:rPr lang="en-US" dirty="0"/>
              <a:t> join condition specified. </a:t>
            </a:r>
          </a:p>
          <a:p>
            <a:pPr lvl="2"/>
            <a:r>
              <a:rPr lang="en-US" dirty="0"/>
              <a:t>Join based on same column names and datatypes</a:t>
            </a:r>
          </a:p>
          <a:p>
            <a:r>
              <a:rPr lang="en-US" dirty="0"/>
              <a:t>Outer Join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sql</a:t>
            </a:r>
            <a:r>
              <a:rPr lang="en-US" dirty="0"/>
              <a:t> join returns all rows from both tables which satisfy the join condition along with rows which do not satisfy the join condition from one of the tables. </a:t>
            </a:r>
          </a:p>
          <a:p>
            <a:pPr lvl="1"/>
            <a:r>
              <a:rPr lang="en-US" dirty="0"/>
              <a:t>Full, Left and Right joins are all considered types of outer joins</a:t>
            </a:r>
          </a:p>
          <a:p>
            <a:r>
              <a:rPr lang="en-US" dirty="0"/>
              <a:t>Non </a:t>
            </a:r>
            <a:r>
              <a:rPr lang="en-US" dirty="0" err="1"/>
              <a:t>equi</a:t>
            </a:r>
            <a:r>
              <a:rPr lang="en-US" dirty="0"/>
              <a:t> joins (a.k.a. theta joins)</a:t>
            </a:r>
          </a:p>
          <a:p>
            <a:pPr lvl="1"/>
            <a:r>
              <a:rPr lang="en-US" dirty="0"/>
              <a:t>It is a </a:t>
            </a:r>
            <a:r>
              <a:rPr lang="en-US" dirty="0" err="1"/>
              <a:t>sql</a:t>
            </a:r>
            <a:r>
              <a:rPr lang="en-US" dirty="0"/>
              <a:t> join condition which makes use of some comparison operator other than the equal sign like &gt;, &lt;, &gt;=, &lt;=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AE3A1DE-C283-4B35-884E-FD0310EAD9F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792" y="1219200"/>
            <a:ext cx="7543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1754D-1574-4F83-9F7B-6BFABAF18410}"/>
              </a:ext>
            </a:extLst>
          </p:cNvPr>
          <p:cNvSpPr txBox="1"/>
          <p:nvPr/>
        </p:nvSpPr>
        <p:spPr>
          <a:xfrm>
            <a:off x="0" y="19335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02F19-8C85-4268-8297-9BB25079D1F2}"/>
              </a:ext>
            </a:extLst>
          </p:cNvPr>
          <p:cNvSpPr txBox="1"/>
          <p:nvPr/>
        </p:nvSpPr>
        <p:spPr>
          <a:xfrm>
            <a:off x="8928113" y="17796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41821-FB8D-477F-A4FC-6B08FD2AF6B0}"/>
              </a:ext>
            </a:extLst>
          </p:cNvPr>
          <p:cNvSpPr txBox="1"/>
          <p:nvPr/>
        </p:nvSpPr>
        <p:spPr>
          <a:xfrm>
            <a:off x="8984428" y="380851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outer join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76C29-A46C-493D-95F0-8B97EB5ED358}"/>
              </a:ext>
            </a:extLst>
          </p:cNvPr>
          <p:cNvSpPr txBox="1"/>
          <p:nvPr/>
        </p:nvSpPr>
        <p:spPr>
          <a:xfrm>
            <a:off x="-378730" y="380851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outer join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4797B-C3BA-46F7-BED6-42E99F798413}"/>
              </a:ext>
            </a:extLst>
          </p:cNvPr>
          <p:cNvSpPr txBox="1"/>
          <p:nvPr/>
        </p:nvSpPr>
        <p:spPr>
          <a:xfrm>
            <a:off x="211758" y="5683445"/>
            <a:ext cx="1359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outer join where all data returned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1FAD9-D1FE-47EC-88EF-B07EF3A06317}"/>
              </a:ext>
            </a:extLst>
          </p:cNvPr>
          <p:cNvSpPr txBox="1"/>
          <p:nvPr/>
        </p:nvSpPr>
        <p:spPr>
          <a:xfrm>
            <a:off x="4152353" y="2206077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Inner/natural join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E2883-6143-48DB-8A51-2D9F8EFB7C28}"/>
              </a:ext>
            </a:extLst>
          </p:cNvPr>
          <p:cNvSpPr txBox="1"/>
          <p:nvPr/>
        </p:nvSpPr>
        <p:spPr>
          <a:xfrm>
            <a:off x="8984429" y="5454102"/>
            <a:ext cx="261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outer join where only data with null returned</a:t>
            </a:r>
          </a:p>
        </p:txBody>
      </p:sp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and Unions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949876"/>
          </a:xfrm>
        </p:spPr>
        <p:txBody>
          <a:bodyPr>
            <a:normAutofit/>
          </a:bodyPr>
          <a:lstStyle/>
          <a:p>
            <a:r>
              <a:rPr lang="en-US" dirty="0"/>
              <a:t>Set operations are used to manipulate two result sets, or the results of two select statements.</a:t>
            </a:r>
          </a:p>
          <a:p>
            <a:r>
              <a:rPr lang="en-US" dirty="0" err="1"/>
              <a:t>Postgresql</a:t>
            </a:r>
            <a:r>
              <a:rPr lang="en-US" dirty="0"/>
              <a:t> supports the UNION, INTERSECT and EXCEPT operations.</a:t>
            </a:r>
          </a:p>
          <a:p>
            <a:r>
              <a:rPr lang="en-US" dirty="0"/>
              <a:t>We can optionally use the ALL keyword with a set operation to select all duplicate values.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5058-E1BA-4456-A3C3-F178C2BBB981}"/>
              </a:ext>
            </a:extLst>
          </p:cNvPr>
          <p:cNvSpPr/>
          <p:nvPr/>
        </p:nvSpPr>
        <p:spPr>
          <a:xfrm>
            <a:off x="894934" y="4431322"/>
            <a:ext cx="7354131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4000" dirty="0"/>
              <a:t>query1 UNION [optional ALL] query2</a:t>
            </a:r>
          </a:p>
          <a:p>
            <a:endParaRPr lang="en-US" sz="4000" dirty="0"/>
          </a:p>
          <a:p>
            <a:r>
              <a:rPr lang="en-US" sz="4000" dirty="0"/>
              <a:t>query1 INTERSECT [optional ALL] query2</a:t>
            </a:r>
          </a:p>
          <a:p>
            <a:endParaRPr lang="en-US" sz="4000" dirty="0"/>
          </a:p>
          <a:p>
            <a:r>
              <a:rPr lang="en-US" sz="4000" dirty="0"/>
              <a:t>query1 EXCEPT [optional ALL] query2</a:t>
            </a:r>
          </a:p>
        </p:txBody>
      </p:sp>
    </p:spTree>
    <p:extLst>
      <p:ext uri="{BB962C8B-B14F-4D97-AF65-F5344CB8AC3E}">
        <p14:creationId xmlns:p14="http://schemas.microsoft.com/office/powerpoint/2010/main" val="74111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E4A2D13E-3932-4F75-85EB-D909CA60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" y="1655072"/>
            <a:ext cx="8565454" cy="44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6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vs 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C90396B-33B9-4D55-B17E-32A39F14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1339948"/>
            <a:ext cx="4572000" cy="20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7DD762E5-AFEF-4930-9208-FCC651E8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3872218"/>
            <a:ext cx="4572000" cy="26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24409-4DB7-4ECD-8982-86AC2C67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1" y="1481446"/>
            <a:ext cx="3741416" cy="4882266"/>
          </a:xfrm>
        </p:spPr>
        <p:txBody>
          <a:bodyPr>
            <a:normAutofit/>
          </a:bodyPr>
          <a:lstStyle/>
          <a:p>
            <a:r>
              <a:rPr lang="en-US" dirty="0"/>
              <a:t>Join statements will return a result which combines columns from each table</a:t>
            </a:r>
          </a:p>
          <a:p>
            <a:endParaRPr lang="en-US" dirty="0"/>
          </a:p>
          <a:p>
            <a:r>
              <a:rPr lang="en-US" dirty="0"/>
              <a:t>Unions will return a result which combines rows from each table</a:t>
            </a:r>
          </a:p>
        </p:txBody>
      </p:sp>
    </p:spTree>
    <p:extLst>
      <p:ext uri="{BB962C8B-B14F-4D97-AF65-F5344CB8AC3E}">
        <p14:creationId xmlns:p14="http://schemas.microsoft.com/office/powerpoint/2010/main" val="100042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7C6-CF44-4669-9CBB-E0B34F0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86C3-658F-4484-A542-68B6E252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of a query </a:t>
            </a:r>
          </a:p>
          <a:p>
            <a:r>
              <a:rPr lang="en-US" dirty="0"/>
              <a:t>CREATE VIEW </a:t>
            </a:r>
            <a:r>
              <a:rPr lang="en-US" dirty="0" err="1"/>
              <a:t>my_view</a:t>
            </a:r>
            <a:r>
              <a:rPr lang="en-US" dirty="0"/>
              <a:t> AS </a:t>
            </a:r>
            <a:r>
              <a:rPr lang="en-US" i="1" dirty="0"/>
              <a:t>QUERY; </a:t>
            </a:r>
          </a:p>
          <a:p>
            <a:r>
              <a:rPr lang="en-US" dirty="0"/>
              <a:t>Then you can run queries on this view of the table. </a:t>
            </a:r>
          </a:p>
          <a:p>
            <a:r>
              <a:rPr lang="en-US" dirty="0"/>
              <a:t>You want to use these frequently. </a:t>
            </a:r>
          </a:p>
          <a:p>
            <a:r>
              <a:rPr lang="en-US" dirty="0"/>
              <a:t>They provide an interface through which to access your underlying tables. </a:t>
            </a:r>
          </a:p>
          <a:p>
            <a:r>
              <a:rPr lang="en-US" dirty="0"/>
              <a:t>Can be </a:t>
            </a:r>
            <a:r>
              <a:rPr lang="en-US" dirty="0" err="1"/>
              <a:t>DROPed</a:t>
            </a:r>
            <a:r>
              <a:rPr lang="en-US" dirty="0"/>
              <a:t> and can CREATE OR REPLACE in instances where the view may already exist.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52B-C496-48A1-9A81-51A9CCE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AFBF-7493-4F72-91D1-5A36EEA7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4D3A-2B65-4E0D-8A0D-C440ADEF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038225"/>
            <a:ext cx="8383980" cy="4691062"/>
          </a:xfrm>
        </p:spPr>
        <p:txBody>
          <a:bodyPr/>
          <a:lstStyle/>
          <a:p>
            <a:r>
              <a:rPr lang="en-US" dirty="0"/>
              <a:t>Indexes use an underlying data structure to speed up the process of querying commonly used columns</a:t>
            </a:r>
          </a:p>
          <a:p>
            <a:r>
              <a:rPr lang="en-US" dirty="0"/>
              <a:t>If you are querying a column very often, you might want to create an index</a:t>
            </a:r>
          </a:p>
          <a:p>
            <a:pPr lvl="1"/>
            <a:r>
              <a:rPr lang="en-US" dirty="0"/>
              <a:t>Otherwise, don’t create unnecessary indexes as they can cause more overhead</a:t>
            </a:r>
          </a:p>
          <a:p>
            <a:r>
              <a:rPr lang="en-US" dirty="0"/>
              <a:t>Two types: clustered and non-clustered</a:t>
            </a:r>
          </a:p>
          <a:p>
            <a:pPr lvl="1"/>
            <a:r>
              <a:rPr lang="en-US" dirty="0"/>
              <a:t>Clustered changes the records in memory, so you can only use one on any given table</a:t>
            </a:r>
          </a:p>
          <a:p>
            <a:pPr lvl="1"/>
            <a:r>
              <a:rPr lang="en-US" dirty="0"/>
              <a:t>Non-clustered sorts without physically moving data, so you can have multiple of these on any given table</a:t>
            </a:r>
          </a:p>
          <a:p>
            <a:r>
              <a:rPr lang="en-US" dirty="0"/>
              <a:t>All </a:t>
            </a:r>
            <a:r>
              <a:rPr lang="en-US" dirty="0" err="1"/>
              <a:t>postgres</a:t>
            </a:r>
            <a:r>
              <a:rPr lang="en-US" dirty="0"/>
              <a:t> indexes are non-clustered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3BC6A-9767-4E0C-AA8A-C452F0640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797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15260</TotalTime>
  <Words>564</Words>
  <Application>Microsoft Office PowerPoint</Application>
  <PresentationFormat>On-screen Show (4:3)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2_Custom Design</vt:lpstr>
      <vt:lpstr>Joins, Views, Indexes, and Set Operations</vt:lpstr>
      <vt:lpstr>ALIASES</vt:lpstr>
      <vt:lpstr>Joins</vt:lpstr>
      <vt:lpstr>Joins</vt:lpstr>
      <vt:lpstr>Set Operations and Unions</vt:lpstr>
      <vt:lpstr>Unions</vt:lpstr>
      <vt:lpstr>Joins vs Unions</vt:lpstr>
      <vt:lpstr>VIEWS</vt:lpstr>
      <vt:lpstr>Indexes</vt:lpstr>
      <vt:lpstr>DCL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Cynthia Enciso</cp:lastModifiedBy>
  <cp:revision>216</cp:revision>
  <dcterms:modified xsi:type="dcterms:W3CDTF">2021-07-07T15:04:31Z</dcterms:modified>
</cp:coreProperties>
</file>