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4" r:id="rId1"/>
  </p:sldMasterIdLst>
  <p:notesMasterIdLst>
    <p:notesMasterId r:id="rId47"/>
  </p:notesMasterIdLst>
  <p:sldIdLst>
    <p:sldId id="256" r:id="rId2"/>
    <p:sldId id="258" r:id="rId3"/>
    <p:sldId id="315" r:id="rId4"/>
    <p:sldId id="364" r:id="rId5"/>
    <p:sldId id="260" r:id="rId6"/>
    <p:sldId id="319" r:id="rId7"/>
    <p:sldId id="322" r:id="rId8"/>
    <p:sldId id="323" r:id="rId9"/>
    <p:sldId id="324" r:id="rId10"/>
    <p:sldId id="325" r:id="rId11"/>
    <p:sldId id="326" r:id="rId12"/>
    <p:sldId id="327" r:id="rId13"/>
    <p:sldId id="316" r:id="rId14"/>
    <p:sldId id="330" r:id="rId15"/>
    <p:sldId id="331" r:id="rId16"/>
    <p:sldId id="336" r:id="rId17"/>
    <p:sldId id="338" r:id="rId18"/>
    <p:sldId id="328" r:id="rId19"/>
    <p:sldId id="362" r:id="rId20"/>
    <p:sldId id="363" r:id="rId21"/>
    <p:sldId id="332" r:id="rId22"/>
    <p:sldId id="333" r:id="rId23"/>
    <p:sldId id="334" r:id="rId24"/>
    <p:sldId id="317" r:id="rId25"/>
    <p:sldId id="340" r:id="rId26"/>
    <p:sldId id="356" r:id="rId27"/>
    <p:sldId id="357" r:id="rId28"/>
    <p:sldId id="358" r:id="rId29"/>
    <p:sldId id="359" r:id="rId30"/>
    <p:sldId id="318" r:id="rId31"/>
    <p:sldId id="344" r:id="rId32"/>
    <p:sldId id="354" r:id="rId33"/>
    <p:sldId id="346" r:id="rId34"/>
    <p:sldId id="347" r:id="rId35"/>
    <p:sldId id="348" r:id="rId36"/>
    <p:sldId id="345" r:id="rId37"/>
    <p:sldId id="352" r:id="rId38"/>
    <p:sldId id="349" r:id="rId39"/>
    <p:sldId id="350" r:id="rId40"/>
    <p:sldId id="351" r:id="rId41"/>
    <p:sldId id="353" r:id="rId42"/>
    <p:sldId id="335" r:id="rId43"/>
    <p:sldId id="360" r:id="rId44"/>
    <p:sldId id="361" r:id="rId45"/>
    <p:sldId id="355" r:id="rId46"/>
  </p:sldIdLst>
  <p:sldSz cx="9144000" cy="5143500" type="screen16x9"/>
  <p:notesSz cx="6858000" cy="9144000"/>
  <p:embeddedFontLst>
    <p:embeddedFont>
      <p:font typeface="Fugaz One" pitchFamily="2" charset="0"/>
      <p:regular r:id="rId48"/>
    </p:embeddedFont>
    <p:embeddedFont>
      <p:font typeface="Lato" panose="020F0502020204030203" pitchFamily="34" charset="0"/>
      <p:regular r:id="rId49"/>
      <p:bold r:id="rId50"/>
      <p:italic r:id="rId51"/>
      <p:boldItalic r:id="rId5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7DAF7"/>
    <a:srgbClr val="ACEAFE"/>
    <a:srgbClr val="95DEFF"/>
    <a:srgbClr val="8BD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4B0AAFC-BEAD-4BF3-BE1B-53DB3F059787}">
  <a:tblStyle styleId="{74B0AAFC-BEAD-4BF3-BE1B-53DB3F05978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83"/>
    <p:restoredTop sz="94656"/>
  </p:normalViewPr>
  <p:slideViewPr>
    <p:cSldViewPr snapToGrid="0">
      <p:cViewPr varScale="1">
        <p:scale>
          <a:sx n="143" d="100"/>
          <a:sy n="143" d="100"/>
        </p:scale>
        <p:origin x="4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font" Target="fonts/font3.fntdata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1.fntdata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4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110cda5a601_1_387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110cda5a601_1_387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1974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110cda5a601_1_387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110cda5a601_1_387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75013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110cda5a601_1_387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110cda5a601_1_387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41503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10cb38e7f89_0_17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10cb38e7f89_0_17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40471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110cda5a601_1_387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110cda5a601_1_387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20821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110cda5a601_1_387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110cda5a601_1_387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23750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110cda5a601_1_387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110cda5a601_1_387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26015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110cda5a601_1_387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110cda5a601_1_387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22168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110cda5a601_1_387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110cda5a601_1_387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17344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110cda5a601_1_387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110cda5a601_1_387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40184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110cda5a601_1_387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110cda5a601_1_387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110cda5a601_1_387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110cda5a601_1_387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87148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110cda5a601_1_387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110cda5a601_1_387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6025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110cda5a601_1_387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110cda5a601_1_387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025537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110cda5a601_1_387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110cda5a601_1_387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49996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10cb38e7f89_0_17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10cb38e7f89_0_17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037191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110cda5a601_1_387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110cda5a601_1_387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026285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110cda5a601_1_387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110cda5a601_1_387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582504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110cda5a601_1_387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110cda5a601_1_387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489826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110cda5a601_1_387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110cda5a601_1_387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336928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110cda5a601_1_387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110cda5a601_1_387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04174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110cda5a601_1_387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110cda5a601_1_387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516691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10cb38e7f89_0_17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10cb38e7f89_0_17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846090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110cda5a601_1_387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110cda5a601_1_387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860783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110cda5a601_1_387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110cda5a601_1_387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705928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110cda5a601_1_387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110cda5a601_1_387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668510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110cda5a601_1_387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110cda5a601_1_387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840569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110cda5a601_1_387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110cda5a601_1_387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026823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110cda5a601_1_387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110cda5a601_1_387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714061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110cda5a601_1_387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110cda5a601_1_387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999663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110cda5a601_1_387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110cda5a601_1_387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266399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110cda5a601_1_387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110cda5a601_1_387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25861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110cda5a601_1_387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110cda5a601_1_387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967062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110cda5a601_1_387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110cda5a601_1_387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357978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10cb38e7f89_0_17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10cb38e7f89_0_17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136177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110cda5a601_1_387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110cda5a601_1_387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160619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110cda5a601_1_387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110cda5a601_1_387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968968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110cda5a601_1_387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110cda5a601_1_387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711378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110cda5a601_1_387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110cda5a601_1_387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74617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10cb38e7f89_0_17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10cb38e7f89_0_17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110cda5a601_1_387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110cda5a601_1_387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85423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110cda5a601_1_387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110cda5a601_1_387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26546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110cda5a601_1_387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110cda5a601_1_387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73961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110cda5a601_1_387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110cda5a601_1_387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6072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7534375" y="3390988"/>
            <a:ext cx="2104925" cy="2104925"/>
          </a:xfrm>
          <a:custGeom>
            <a:avLst/>
            <a:gdLst/>
            <a:ahLst/>
            <a:cxnLst/>
            <a:rect l="l" t="t" r="r" b="b"/>
            <a:pathLst>
              <a:path w="84197" h="84197" extrusionOk="0">
                <a:moveTo>
                  <a:pt x="84197" y="1"/>
                </a:moveTo>
                <a:lnTo>
                  <a:pt x="1" y="84196"/>
                </a:lnTo>
                <a:lnTo>
                  <a:pt x="50519" y="84196"/>
                </a:lnTo>
                <a:lnTo>
                  <a:pt x="84197" y="51065"/>
                </a:lnTo>
                <a:lnTo>
                  <a:pt x="8419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292929">
                  <a:alpha val="10196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-1466950" y="-1434025"/>
            <a:ext cx="2375201" cy="2374327"/>
          </a:xfrm>
          <a:custGeom>
            <a:avLst/>
            <a:gdLst/>
            <a:ahLst/>
            <a:cxnLst/>
            <a:rect l="l" t="t" r="r" b="b"/>
            <a:pathLst>
              <a:path w="84227" h="84196" extrusionOk="0">
                <a:moveTo>
                  <a:pt x="84227" y="0"/>
                </a:moveTo>
                <a:lnTo>
                  <a:pt x="0" y="84196"/>
                </a:lnTo>
                <a:lnTo>
                  <a:pt x="50518" y="84196"/>
                </a:lnTo>
                <a:lnTo>
                  <a:pt x="84227" y="51065"/>
                </a:lnTo>
                <a:lnTo>
                  <a:pt x="84227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292929">
                  <a:alpha val="10196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rot="10800000">
            <a:off x="162787" y="-581961"/>
            <a:ext cx="1587463" cy="1554243"/>
          </a:xfrm>
          <a:custGeom>
            <a:avLst/>
            <a:gdLst/>
            <a:ahLst/>
            <a:cxnLst/>
            <a:rect l="l" t="t" r="r" b="b"/>
            <a:pathLst>
              <a:path w="56293" h="55115" extrusionOk="0">
                <a:moveTo>
                  <a:pt x="49545" y="0"/>
                </a:moveTo>
                <a:cubicBezTo>
                  <a:pt x="47995" y="0"/>
                  <a:pt x="46445" y="608"/>
                  <a:pt x="45259" y="1824"/>
                </a:cubicBezTo>
                <a:lnTo>
                  <a:pt x="2401" y="44682"/>
                </a:lnTo>
                <a:cubicBezTo>
                  <a:pt x="0" y="47053"/>
                  <a:pt x="0" y="50913"/>
                  <a:pt x="2401" y="53314"/>
                </a:cubicBezTo>
                <a:cubicBezTo>
                  <a:pt x="3587" y="54515"/>
                  <a:pt x="5145" y="55115"/>
                  <a:pt x="6706" y="55115"/>
                </a:cubicBezTo>
                <a:cubicBezTo>
                  <a:pt x="8268" y="55115"/>
                  <a:pt x="9833" y="54515"/>
                  <a:pt x="11034" y="53314"/>
                </a:cubicBezTo>
                <a:lnTo>
                  <a:pt x="53892" y="10426"/>
                </a:lnTo>
                <a:cubicBezTo>
                  <a:pt x="56293" y="8055"/>
                  <a:pt x="56293" y="4195"/>
                  <a:pt x="53892" y="1794"/>
                </a:cubicBezTo>
                <a:cubicBezTo>
                  <a:pt x="52676" y="608"/>
                  <a:pt x="51126" y="0"/>
                  <a:pt x="49545" y="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292929">
                  <a:alpha val="10196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-639721" y="775249"/>
            <a:ext cx="1587463" cy="1554243"/>
          </a:xfrm>
          <a:custGeom>
            <a:avLst/>
            <a:gdLst/>
            <a:ahLst/>
            <a:cxnLst/>
            <a:rect l="l" t="t" r="r" b="b"/>
            <a:pathLst>
              <a:path w="56293" h="55115" extrusionOk="0">
                <a:moveTo>
                  <a:pt x="49545" y="0"/>
                </a:moveTo>
                <a:cubicBezTo>
                  <a:pt x="47995" y="0"/>
                  <a:pt x="46445" y="608"/>
                  <a:pt x="45259" y="1824"/>
                </a:cubicBezTo>
                <a:lnTo>
                  <a:pt x="2401" y="44682"/>
                </a:lnTo>
                <a:cubicBezTo>
                  <a:pt x="0" y="47053"/>
                  <a:pt x="0" y="50913"/>
                  <a:pt x="2401" y="53314"/>
                </a:cubicBezTo>
                <a:cubicBezTo>
                  <a:pt x="3587" y="54515"/>
                  <a:pt x="5145" y="55115"/>
                  <a:pt x="6706" y="55115"/>
                </a:cubicBezTo>
                <a:cubicBezTo>
                  <a:pt x="8268" y="55115"/>
                  <a:pt x="9833" y="54515"/>
                  <a:pt x="11034" y="53314"/>
                </a:cubicBezTo>
                <a:lnTo>
                  <a:pt x="53892" y="10426"/>
                </a:lnTo>
                <a:cubicBezTo>
                  <a:pt x="56293" y="8055"/>
                  <a:pt x="56293" y="4195"/>
                  <a:pt x="53892" y="1794"/>
                </a:cubicBezTo>
                <a:cubicBezTo>
                  <a:pt x="52676" y="608"/>
                  <a:pt x="51126" y="0"/>
                  <a:pt x="49545" y="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292929">
                  <a:alpha val="10196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 rot="10800000">
            <a:off x="7693902" y="-707490"/>
            <a:ext cx="1979825" cy="1938395"/>
          </a:xfrm>
          <a:custGeom>
            <a:avLst/>
            <a:gdLst/>
            <a:ahLst/>
            <a:cxnLst/>
            <a:rect l="l" t="t" r="r" b="b"/>
            <a:pathLst>
              <a:path w="56293" h="55115" extrusionOk="0">
                <a:moveTo>
                  <a:pt x="49545" y="0"/>
                </a:moveTo>
                <a:cubicBezTo>
                  <a:pt x="47995" y="0"/>
                  <a:pt x="46445" y="608"/>
                  <a:pt x="45259" y="1824"/>
                </a:cubicBezTo>
                <a:lnTo>
                  <a:pt x="2401" y="44682"/>
                </a:lnTo>
                <a:cubicBezTo>
                  <a:pt x="0" y="47053"/>
                  <a:pt x="0" y="50913"/>
                  <a:pt x="2401" y="53314"/>
                </a:cubicBezTo>
                <a:cubicBezTo>
                  <a:pt x="3587" y="54515"/>
                  <a:pt x="5145" y="55115"/>
                  <a:pt x="6706" y="55115"/>
                </a:cubicBezTo>
                <a:cubicBezTo>
                  <a:pt x="8268" y="55115"/>
                  <a:pt x="9833" y="54515"/>
                  <a:pt x="11034" y="53314"/>
                </a:cubicBezTo>
                <a:lnTo>
                  <a:pt x="53892" y="10426"/>
                </a:lnTo>
                <a:cubicBezTo>
                  <a:pt x="56293" y="8055"/>
                  <a:pt x="56293" y="4195"/>
                  <a:pt x="53892" y="1794"/>
                </a:cubicBezTo>
                <a:cubicBezTo>
                  <a:pt x="52676" y="608"/>
                  <a:pt x="51126" y="0"/>
                  <a:pt x="49545" y="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292929">
                  <a:alpha val="10196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654125" y="-1059634"/>
            <a:ext cx="1979825" cy="1938395"/>
          </a:xfrm>
          <a:custGeom>
            <a:avLst/>
            <a:gdLst/>
            <a:ahLst/>
            <a:cxnLst/>
            <a:rect l="l" t="t" r="r" b="b"/>
            <a:pathLst>
              <a:path w="56293" h="55115" extrusionOk="0">
                <a:moveTo>
                  <a:pt x="49545" y="0"/>
                </a:moveTo>
                <a:cubicBezTo>
                  <a:pt x="47995" y="0"/>
                  <a:pt x="46445" y="608"/>
                  <a:pt x="45259" y="1824"/>
                </a:cubicBezTo>
                <a:lnTo>
                  <a:pt x="2401" y="44682"/>
                </a:lnTo>
                <a:cubicBezTo>
                  <a:pt x="0" y="47053"/>
                  <a:pt x="0" y="50913"/>
                  <a:pt x="2401" y="53314"/>
                </a:cubicBezTo>
                <a:cubicBezTo>
                  <a:pt x="3587" y="54515"/>
                  <a:pt x="5145" y="55115"/>
                  <a:pt x="6706" y="55115"/>
                </a:cubicBezTo>
                <a:cubicBezTo>
                  <a:pt x="8268" y="55115"/>
                  <a:pt x="9833" y="54515"/>
                  <a:pt x="11034" y="53314"/>
                </a:cubicBezTo>
                <a:lnTo>
                  <a:pt x="53892" y="10426"/>
                </a:lnTo>
                <a:cubicBezTo>
                  <a:pt x="56293" y="8055"/>
                  <a:pt x="56293" y="4195"/>
                  <a:pt x="53892" y="1794"/>
                </a:cubicBezTo>
                <a:cubicBezTo>
                  <a:pt x="52676" y="608"/>
                  <a:pt x="51126" y="0"/>
                  <a:pt x="49545" y="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292929">
                  <a:alpha val="10196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6621200" y="4160934"/>
            <a:ext cx="1979825" cy="1938395"/>
          </a:xfrm>
          <a:custGeom>
            <a:avLst/>
            <a:gdLst/>
            <a:ahLst/>
            <a:cxnLst/>
            <a:rect l="l" t="t" r="r" b="b"/>
            <a:pathLst>
              <a:path w="56293" h="55115" extrusionOk="0">
                <a:moveTo>
                  <a:pt x="49545" y="0"/>
                </a:moveTo>
                <a:cubicBezTo>
                  <a:pt x="47995" y="0"/>
                  <a:pt x="46445" y="608"/>
                  <a:pt x="45259" y="1824"/>
                </a:cubicBezTo>
                <a:lnTo>
                  <a:pt x="2401" y="44682"/>
                </a:lnTo>
                <a:cubicBezTo>
                  <a:pt x="0" y="47053"/>
                  <a:pt x="0" y="50913"/>
                  <a:pt x="2401" y="53314"/>
                </a:cubicBezTo>
                <a:cubicBezTo>
                  <a:pt x="3587" y="54515"/>
                  <a:pt x="5145" y="55115"/>
                  <a:pt x="6706" y="55115"/>
                </a:cubicBezTo>
                <a:cubicBezTo>
                  <a:pt x="8268" y="55115"/>
                  <a:pt x="9833" y="54515"/>
                  <a:pt x="11034" y="53314"/>
                </a:cubicBezTo>
                <a:lnTo>
                  <a:pt x="53892" y="10426"/>
                </a:lnTo>
                <a:cubicBezTo>
                  <a:pt x="56293" y="8055"/>
                  <a:pt x="56293" y="4195"/>
                  <a:pt x="53892" y="1794"/>
                </a:cubicBezTo>
                <a:cubicBezTo>
                  <a:pt x="52676" y="608"/>
                  <a:pt x="51126" y="0"/>
                  <a:pt x="49545" y="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292929">
                  <a:alpha val="10196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713225" y="1247025"/>
            <a:ext cx="4114500" cy="255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210" b="1" i="0">
                <a:solidFill>
                  <a:schemeClr val="dk1"/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 dirty="0"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713225" y="3914992"/>
            <a:ext cx="3858900" cy="29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 flipH="1">
            <a:off x="-651591" y="3390988"/>
            <a:ext cx="2104925" cy="2104925"/>
          </a:xfrm>
          <a:custGeom>
            <a:avLst/>
            <a:gdLst/>
            <a:ahLst/>
            <a:cxnLst/>
            <a:rect l="l" t="t" r="r" b="b"/>
            <a:pathLst>
              <a:path w="84197" h="84197" extrusionOk="0">
                <a:moveTo>
                  <a:pt x="84197" y="1"/>
                </a:moveTo>
                <a:lnTo>
                  <a:pt x="1" y="84196"/>
                </a:lnTo>
                <a:lnTo>
                  <a:pt x="50519" y="84196"/>
                </a:lnTo>
                <a:lnTo>
                  <a:pt x="84197" y="51065"/>
                </a:lnTo>
                <a:lnTo>
                  <a:pt x="8419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292929">
                  <a:alpha val="10196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/>
          <p:nvPr/>
        </p:nvSpPr>
        <p:spPr>
          <a:xfrm flipH="1">
            <a:off x="8355174" y="-1434025"/>
            <a:ext cx="2375201" cy="2374327"/>
          </a:xfrm>
          <a:custGeom>
            <a:avLst/>
            <a:gdLst/>
            <a:ahLst/>
            <a:cxnLst/>
            <a:rect l="l" t="t" r="r" b="b"/>
            <a:pathLst>
              <a:path w="84227" h="84196" extrusionOk="0">
                <a:moveTo>
                  <a:pt x="84227" y="0"/>
                </a:moveTo>
                <a:lnTo>
                  <a:pt x="0" y="84196"/>
                </a:lnTo>
                <a:lnTo>
                  <a:pt x="50518" y="84196"/>
                </a:lnTo>
                <a:lnTo>
                  <a:pt x="84227" y="51065"/>
                </a:lnTo>
                <a:lnTo>
                  <a:pt x="84227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292929">
                  <a:alpha val="10196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/>
          <p:nvPr/>
        </p:nvSpPr>
        <p:spPr>
          <a:xfrm rot="10800000" flipH="1">
            <a:off x="7408250" y="-673900"/>
            <a:ext cx="1587463" cy="1554243"/>
          </a:xfrm>
          <a:custGeom>
            <a:avLst/>
            <a:gdLst/>
            <a:ahLst/>
            <a:cxnLst/>
            <a:rect l="l" t="t" r="r" b="b"/>
            <a:pathLst>
              <a:path w="56293" h="55115" extrusionOk="0">
                <a:moveTo>
                  <a:pt x="49545" y="0"/>
                </a:moveTo>
                <a:cubicBezTo>
                  <a:pt x="47995" y="0"/>
                  <a:pt x="46445" y="608"/>
                  <a:pt x="45259" y="1824"/>
                </a:cubicBezTo>
                <a:lnTo>
                  <a:pt x="2401" y="44682"/>
                </a:lnTo>
                <a:cubicBezTo>
                  <a:pt x="0" y="47053"/>
                  <a:pt x="0" y="50913"/>
                  <a:pt x="2401" y="53314"/>
                </a:cubicBezTo>
                <a:cubicBezTo>
                  <a:pt x="3587" y="54515"/>
                  <a:pt x="5145" y="55115"/>
                  <a:pt x="6706" y="55115"/>
                </a:cubicBezTo>
                <a:cubicBezTo>
                  <a:pt x="8268" y="55115"/>
                  <a:pt x="9833" y="54515"/>
                  <a:pt x="11034" y="53314"/>
                </a:cubicBezTo>
                <a:lnTo>
                  <a:pt x="53892" y="10426"/>
                </a:lnTo>
                <a:cubicBezTo>
                  <a:pt x="56293" y="8055"/>
                  <a:pt x="56293" y="4195"/>
                  <a:pt x="53892" y="1794"/>
                </a:cubicBezTo>
                <a:cubicBezTo>
                  <a:pt x="52676" y="608"/>
                  <a:pt x="51126" y="0"/>
                  <a:pt x="49545" y="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292929">
                  <a:alpha val="10196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"/>
          <p:cNvSpPr/>
          <p:nvPr/>
        </p:nvSpPr>
        <p:spPr>
          <a:xfrm flipH="1">
            <a:off x="8252859" y="746150"/>
            <a:ext cx="1587463" cy="1554243"/>
          </a:xfrm>
          <a:custGeom>
            <a:avLst/>
            <a:gdLst/>
            <a:ahLst/>
            <a:cxnLst/>
            <a:rect l="l" t="t" r="r" b="b"/>
            <a:pathLst>
              <a:path w="56293" h="55115" extrusionOk="0">
                <a:moveTo>
                  <a:pt x="49545" y="0"/>
                </a:moveTo>
                <a:cubicBezTo>
                  <a:pt x="47995" y="0"/>
                  <a:pt x="46445" y="608"/>
                  <a:pt x="45259" y="1824"/>
                </a:cubicBezTo>
                <a:lnTo>
                  <a:pt x="2401" y="44682"/>
                </a:lnTo>
                <a:cubicBezTo>
                  <a:pt x="0" y="47053"/>
                  <a:pt x="0" y="50913"/>
                  <a:pt x="2401" y="53314"/>
                </a:cubicBezTo>
                <a:cubicBezTo>
                  <a:pt x="3587" y="54515"/>
                  <a:pt x="5145" y="55115"/>
                  <a:pt x="6706" y="55115"/>
                </a:cubicBezTo>
                <a:cubicBezTo>
                  <a:pt x="8268" y="55115"/>
                  <a:pt x="9833" y="54515"/>
                  <a:pt x="11034" y="53314"/>
                </a:cubicBezTo>
                <a:lnTo>
                  <a:pt x="53892" y="10426"/>
                </a:lnTo>
                <a:cubicBezTo>
                  <a:pt x="56293" y="8055"/>
                  <a:pt x="56293" y="4195"/>
                  <a:pt x="53892" y="1794"/>
                </a:cubicBezTo>
                <a:cubicBezTo>
                  <a:pt x="52676" y="608"/>
                  <a:pt x="51126" y="0"/>
                  <a:pt x="49545" y="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292929">
                  <a:alpha val="10196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/>
          <p:nvPr/>
        </p:nvSpPr>
        <p:spPr>
          <a:xfrm rot="10800000" flipH="1">
            <a:off x="-476227" y="-780315"/>
            <a:ext cx="1979825" cy="1938395"/>
          </a:xfrm>
          <a:custGeom>
            <a:avLst/>
            <a:gdLst/>
            <a:ahLst/>
            <a:cxnLst/>
            <a:rect l="l" t="t" r="r" b="b"/>
            <a:pathLst>
              <a:path w="56293" h="55115" extrusionOk="0">
                <a:moveTo>
                  <a:pt x="49545" y="0"/>
                </a:moveTo>
                <a:cubicBezTo>
                  <a:pt x="47995" y="0"/>
                  <a:pt x="46445" y="608"/>
                  <a:pt x="45259" y="1824"/>
                </a:cubicBezTo>
                <a:lnTo>
                  <a:pt x="2401" y="44682"/>
                </a:lnTo>
                <a:cubicBezTo>
                  <a:pt x="0" y="47053"/>
                  <a:pt x="0" y="50913"/>
                  <a:pt x="2401" y="53314"/>
                </a:cubicBezTo>
                <a:cubicBezTo>
                  <a:pt x="3587" y="54515"/>
                  <a:pt x="5145" y="55115"/>
                  <a:pt x="6706" y="55115"/>
                </a:cubicBezTo>
                <a:cubicBezTo>
                  <a:pt x="8268" y="55115"/>
                  <a:pt x="9833" y="54515"/>
                  <a:pt x="11034" y="53314"/>
                </a:cubicBezTo>
                <a:lnTo>
                  <a:pt x="53892" y="10426"/>
                </a:lnTo>
                <a:cubicBezTo>
                  <a:pt x="56293" y="8055"/>
                  <a:pt x="56293" y="4195"/>
                  <a:pt x="53892" y="1794"/>
                </a:cubicBezTo>
                <a:cubicBezTo>
                  <a:pt x="52676" y="608"/>
                  <a:pt x="51126" y="0"/>
                  <a:pt x="49545" y="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292929">
                  <a:alpha val="10196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3"/>
          <p:cNvSpPr/>
          <p:nvPr/>
        </p:nvSpPr>
        <p:spPr>
          <a:xfrm flipH="1">
            <a:off x="-1466950" y="-1162295"/>
            <a:ext cx="1979825" cy="1938395"/>
          </a:xfrm>
          <a:custGeom>
            <a:avLst/>
            <a:gdLst/>
            <a:ahLst/>
            <a:cxnLst/>
            <a:rect l="l" t="t" r="r" b="b"/>
            <a:pathLst>
              <a:path w="56293" h="55115" extrusionOk="0">
                <a:moveTo>
                  <a:pt x="49545" y="0"/>
                </a:moveTo>
                <a:cubicBezTo>
                  <a:pt x="47995" y="0"/>
                  <a:pt x="46445" y="608"/>
                  <a:pt x="45259" y="1824"/>
                </a:cubicBezTo>
                <a:lnTo>
                  <a:pt x="2401" y="44682"/>
                </a:lnTo>
                <a:cubicBezTo>
                  <a:pt x="0" y="47053"/>
                  <a:pt x="0" y="50913"/>
                  <a:pt x="2401" y="53314"/>
                </a:cubicBezTo>
                <a:cubicBezTo>
                  <a:pt x="3587" y="54515"/>
                  <a:pt x="5145" y="55115"/>
                  <a:pt x="6706" y="55115"/>
                </a:cubicBezTo>
                <a:cubicBezTo>
                  <a:pt x="8268" y="55115"/>
                  <a:pt x="9833" y="54515"/>
                  <a:pt x="11034" y="53314"/>
                </a:cubicBezTo>
                <a:lnTo>
                  <a:pt x="53892" y="10426"/>
                </a:lnTo>
                <a:cubicBezTo>
                  <a:pt x="56293" y="8055"/>
                  <a:pt x="56293" y="4195"/>
                  <a:pt x="53892" y="1794"/>
                </a:cubicBezTo>
                <a:cubicBezTo>
                  <a:pt x="52676" y="608"/>
                  <a:pt x="51126" y="0"/>
                  <a:pt x="49545" y="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292929">
                  <a:alpha val="1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3"/>
          <p:cNvSpPr/>
          <p:nvPr/>
        </p:nvSpPr>
        <p:spPr>
          <a:xfrm flipH="1">
            <a:off x="467659" y="4228805"/>
            <a:ext cx="1979825" cy="1938395"/>
          </a:xfrm>
          <a:custGeom>
            <a:avLst/>
            <a:gdLst/>
            <a:ahLst/>
            <a:cxnLst/>
            <a:rect l="l" t="t" r="r" b="b"/>
            <a:pathLst>
              <a:path w="56293" h="55115" extrusionOk="0">
                <a:moveTo>
                  <a:pt x="49545" y="0"/>
                </a:moveTo>
                <a:cubicBezTo>
                  <a:pt x="47995" y="0"/>
                  <a:pt x="46445" y="608"/>
                  <a:pt x="45259" y="1824"/>
                </a:cubicBezTo>
                <a:lnTo>
                  <a:pt x="2401" y="44682"/>
                </a:lnTo>
                <a:cubicBezTo>
                  <a:pt x="0" y="47053"/>
                  <a:pt x="0" y="50913"/>
                  <a:pt x="2401" y="53314"/>
                </a:cubicBezTo>
                <a:cubicBezTo>
                  <a:pt x="3587" y="54515"/>
                  <a:pt x="5145" y="55115"/>
                  <a:pt x="6706" y="55115"/>
                </a:cubicBezTo>
                <a:cubicBezTo>
                  <a:pt x="8268" y="55115"/>
                  <a:pt x="9833" y="54515"/>
                  <a:pt x="11034" y="53314"/>
                </a:cubicBezTo>
                <a:lnTo>
                  <a:pt x="53892" y="10426"/>
                </a:lnTo>
                <a:cubicBezTo>
                  <a:pt x="56293" y="8055"/>
                  <a:pt x="56293" y="4195"/>
                  <a:pt x="53892" y="1794"/>
                </a:cubicBezTo>
                <a:cubicBezTo>
                  <a:pt x="52676" y="608"/>
                  <a:pt x="51126" y="0"/>
                  <a:pt x="49545" y="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292929">
                  <a:alpha val="10196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956150" y="2214837"/>
            <a:ext cx="3906300" cy="162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500" b="1" i="0">
                <a:latin typeface="Apple SD Gothic Neo Heavy" panose="02000300000000000000" pitchFamily="2" charset="-127"/>
                <a:ea typeface="Apple SD Gothic Neo Heavy" panose="02000300000000000000" pitchFamily="2" charset="-127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 dirty="0"/>
          </a:p>
        </p:txBody>
      </p:sp>
      <p:sp>
        <p:nvSpPr>
          <p:cNvPr id="27" name="Google Shape;27;p3"/>
          <p:cNvSpPr txBox="1">
            <a:spLocks noGrp="1"/>
          </p:cNvSpPr>
          <p:nvPr>
            <p:ph type="title" idx="2" hasCustomPrompt="1"/>
          </p:nvPr>
        </p:nvSpPr>
        <p:spPr>
          <a:xfrm>
            <a:off x="1067400" y="1253250"/>
            <a:ext cx="1167600" cy="841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 i="0">
                <a:solidFill>
                  <a:schemeClr val="lt1"/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rPr dirty="0"/>
              <a:t>xx%</a:t>
            </a:r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956150" y="3853174"/>
            <a:ext cx="3976500" cy="45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3"/>
          <p:cNvSpPr/>
          <p:nvPr/>
        </p:nvSpPr>
        <p:spPr>
          <a:xfrm>
            <a:off x="7141150" y="3889113"/>
            <a:ext cx="2104925" cy="2104925"/>
          </a:xfrm>
          <a:custGeom>
            <a:avLst/>
            <a:gdLst/>
            <a:ahLst/>
            <a:cxnLst/>
            <a:rect l="l" t="t" r="r" b="b"/>
            <a:pathLst>
              <a:path w="84197" h="84197" extrusionOk="0">
                <a:moveTo>
                  <a:pt x="84197" y="1"/>
                </a:moveTo>
                <a:lnTo>
                  <a:pt x="1" y="84196"/>
                </a:lnTo>
                <a:lnTo>
                  <a:pt x="50519" y="84196"/>
                </a:lnTo>
                <a:lnTo>
                  <a:pt x="84197" y="51065"/>
                </a:lnTo>
                <a:lnTo>
                  <a:pt x="8419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292929">
                  <a:alpha val="8235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3"/>
          <p:cNvSpPr/>
          <p:nvPr/>
        </p:nvSpPr>
        <p:spPr>
          <a:xfrm>
            <a:off x="-1459100" y="-1473300"/>
            <a:ext cx="2375201" cy="2374327"/>
          </a:xfrm>
          <a:custGeom>
            <a:avLst/>
            <a:gdLst/>
            <a:ahLst/>
            <a:cxnLst/>
            <a:rect l="l" t="t" r="r" b="b"/>
            <a:pathLst>
              <a:path w="84227" h="84196" extrusionOk="0">
                <a:moveTo>
                  <a:pt x="84227" y="0"/>
                </a:moveTo>
                <a:lnTo>
                  <a:pt x="0" y="84196"/>
                </a:lnTo>
                <a:lnTo>
                  <a:pt x="50518" y="84196"/>
                </a:lnTo>
                <a:lnTo>
                  <a:pt x="84227" y="51065"/>
                </a:lnTo>
                <a:lnTo>
                  <a:pt x="84227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292929">
                  <a:alpha val="8235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3"/>
          <p:cNvSpPr/>
          <p:nvPr/>
        </p:nvSpPr>
        <p:spPr>
          <a:xfrm>
            <a:off x="473265" y="-916769"/>
            <a:ext cx="1587463" cy="1554243"/>
          </a:xfrm>
          <a:custGeom>
            <a:avLst/>
            <a:gdLst/>
            <a:ahLst/>
            <a:cxnLst/>
            <a:rect l="l" t="t" r="r" b="b"/>
            <a:pathLst>
              <a:path w="56293" h="55115" extrusionOk="0">
                <a:moveTo>
                  <a:pt x="49545" y="0"/>
                </a:moveTo>
                <a:cubicBezTo>
                  <a:pt x="47995" y="0"/>
                  <a:pt x="46445" y="608"/>
                  <a:pt x="45259" y="1824"/>
                </a:cubicBezTo>
                <a:lnTo>
                  <a:pt x="2401" y="44682"/>
                </a:lnTo>
                <a:cubicBezTo>
                  <a:pt x="0" y="47053"/>
                  <a:pt x="0" y="50913"/>
                  <a:pt x="2401" y="53314"/>
                </a:cubicBezTo>
                <a:cubicBezTo>
                  <a:pt x="3587" y="54515"/>
                  <a:pt x="5145" y="55115"/>
                  <a:pt x="6706" y="55115"/>
                </a:cubicBezTo>
                <a:cubicBezTo>
                  <a:pt x="8268" y="55115"/>
                  <a:pt x="9833" y="54515"/>
                  <a:pt x="11034" y="53314"/>
                </a:cubicBezTo>
                <a:lnTo>
                  <a:pt x="53892" y="10426"/>
                </a:lnTo>
                <a:cubicBezTo>
                  <a:pt x="56293" y="8055"/>
                  <a:pt x="56293" y="4195"/>
                  <a:pt x="53892" y="1794"/>
                </a:cubicBezTo>
                <a:cubicBezTo>
                  <a:pt x="52676" y="608"/>
                  <a:pt x="51126" y="0"/>
                  <a:pt x="49545" y="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292929">
                  <a:alpha val="8235"/>
                </a:srgbClr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3"/>
          <p:cNvSpPr txBox="1">
            <a:spLocks noGrp="1"/>
          </p:cNvSpPr>
          <p:nvPr>
            <p:ph type="title"/>
          </p:nvPr>
        </p:nvSpPr>
        <p:spPr>
          <a:xfrm>
            <a:off x="1198925" y="1861150"/>
            <a:ext cx="2976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 i="0">
                <a:latin typeface="Apple SD Gothic Neo Heavy" panose="02000300000000000000" pitchFamily="2" charset="-127"/>
                <a:ea typeface="Apple SD Gothic Neo Heavy" panose="02000300000000000000" pitchFamily="2" charset="-127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 dirty="0"/>
          </a:p>
        </p:txBody>
      </p:sp>
      <p:sp>
        <p:nvSpPr>
          <p:cNvPr id="106" name="Google Shape;106;p13"/>
          <p:cNvSpPr txBox="1">
            <a:spLocks noGrp="1"/>
          </p:cNvSpPr>
          <p:nvPr>
            <p:ph type="title" idx="2" hasCustomPrompt="1"/>
          </p:nvPr>
        </p:nvSpPr>
        <p:spPr>
          <a:xfrm>
            <a:off x="1292250" y="1333450"/>
            <a:ext cx="601500" cy="5277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 b="1" i="0">
                <a:solidFill>
                  <a:schemeClr val="lt1"/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dirty="0"/>
              <a:t>xx%</a:t>
            </a:r>
          </a:p>
        </p:txBody>
      </p:sp>
      <p:sp>
        <p:nvSpPr>
          <p:cNvPr id="107" name="Google Shape;107;p13"/>
          <p:cNvSpPr txBox="1">
            <a:spLocks noGrp="1"/>
          </p:cNvSpPr>
          <p:nvPr>
            <p:ph type="subTitle" idx="1"/>
          </p:nvPr>
        </p:nvSpPr>
        <p:spPr>
          <a:xfrm>
            <a:off x="1198925" y="2337242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title" idx="3"/>
          </p:nvPr>
        </p:nvSpPr>
        <p:spPr>
          <a:xfrm>
            <a:off x="4964275" y="1861150"/>
            <a:ext cx="2980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 i="0">
                <a:latin typeface="Apple SD Gothic Neo Heavy" panose="02000300000000000000" pitchFamily="2" charset="-127"/>
                <a:ea typeface="Apple SD Gothic Neo Heavy" panose="02000300000000000000" pitchFamily="2" charset="-127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 dirty="0"/>
          </a:p>
        </p:txBody>
      </p:sp>
      <p:sp>
        <p:nvSpPr>
          <p:cNvPr id="109" name="Google Shape;109;p13"/>
          <p:cNvSpPr txBox="1">
            <a:spLocks noGrp="1"/>
          </p:cNvSpPr>
          <p:nvPr>
            <p:ph type="title" idx="4" hasCustomPrompt="1"/>
          </p:nvPr>
        </p:nvSpPr>
        <p:spPr>
          <a:xfrm>
            <a:off x="5066150" y="1333450"/>
            <a:ext cx="601500" cy="5277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 b="1" i="0">
                <a:solidFill>
                  <a:schemeClr val="lt1"/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dirty="0"/>
              <a:t>xx%</a:t>
            </a:r>
          </a:p>
        </p:txBody>
      </p:sp>
      <p:sp>
        <p:nvSpPr>
          <p:cNvPr id="110" name="Google Shape;110;p13"/>
          <p:cNvSpPr txBox="1">
            <a:spLocks noGrp="1"/>
          </p:cNvSpPr>
          <p:nvPr>
            <p:ph type="subTitle" idx="5"/>
          </p:nvPr>
        </p:nvSpPr>
        <p:spPr>
          <a:xfrm>
            <a:off x="4964275" y="2337242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3"/>
          <p:cNvSpPr txBox="1">
            <a:spLocks noGrp="1"/>
          </p:cNvSpPr>
          <p:nvPr>
            <p:ph type="title" idx="6"/>
          </p:nvPr>
        </p:nvSpPr>
        <p:spPr>
          <a:xfrm>
            <a:off x="1198925" y="3650550"/>
            <a:ext cx="2980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 i="0">
                <a:latin typeface="Apple SD Gothic Neo Heavy" panose="02000300000000000000" pitchFamily="2" charset="-127"/>
                <a:ea typeface="Apple SD Gothic Neo Heavy" panose="02000300000000000000" pitchFamily="2" charset="-127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 dirty="0"/>
          </a:p>
        </p:txBody>
      </p:sp>
      <p:sp>
        <p:nvSpPr>
          <p:cNvPr id="112" name="Google Shape;112;p13"/>
          <p:cNvSpPr txBox="1">
            <a:spLocks noGrp="1"/>
          </p:cNvSpPr>
          <p:nvPr>
            <p:ph type="title" idx="7" hasCustomPrompt="1"/>
          </p:nvPr>
        </p:nvSpPr>
        <p:spPr>
          <a:xfrm>
            <a:off x="1292250" y="3122850"/>
            <a:ext cx="601500" cy="5277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 b="1" i="0">
                <a:solidFill>
                  <a:schemeClr val="lt1"/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dirty="0"/>
              <a:t>xx%</a:t>
            </a:r>
          </a:p>
        </p:txBody>
      </p:sp>
      <p:sp>
        <p:nvSpPr>
          <p:cNvPr id="113" name="Google Shape;113;p13"/>
          <p:cNvSpPr txBox="1">
            <a:spLocks noGrp="1"/>
          </p:cNvSpPr>
          <p:nvPr>
            <p:ph type="subTitle" idx="8"/>
          </p:nvPr>
        </p:nvSpPr>
        <p:spPr>
          <a:xfrm>
            <a:off x="1198925" y="4126642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3"/>
          <p:cNvSpPr txBox="1">
            <a:spLocks noGrp="1"/>
          </p:cNvSpPr>
          <p:nvPr>
            <p:ph type="title" idx="9"/>
          </p:nvPr>
        </p:nvSpPr>
        <p:spPr>
          <a:xfrm>
            <a:off x="4964275" y="3650550"/>
            <a:ext cx="2980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 i="0">
                <a:latin typeface="Apple SD Gothic Neo Heavy" panose="02000300000000000000" pitchFamily="2" charset="-127"/>
                <a:ea typeface="Apple SD Gothic Neo Heavy" panose="02000300000000000000" pitchFamily="2" charset="-127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 dirty="0"/>
          </a:p>
        </p:txBody>
      </p:sp>
      <p:sp>
        <p:nvSpPr>
          <p:cNvPr id="115" name="Google Shape;115;p13"/>
          <p:cNvSpPr txBox="1">
            <a:spLocks noGrp="1"/>
          </p:cNvSpPr>
          <p:nvPr>
            <p:ph type="title" idx="13" hasCustomPrompt="1"/>
          </p:nvPr>
        </p:nvSpPr>
        <p:spPr>
          <a:xfrm>
            <a:off x="5066150" y="3122850"/>
            <a:ext cx="601500" cy="5277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 b="1" i="0">
                <a:solidFill>
                  <a:schemeClr val="lt1"/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dirty="0"/>
              <a:t>xx%</a:t>
            </a:r>
          </a:p>
        </p:txBody>
      </p:sp>
      <p:sp>
        <p:nvSpPr>
          <p:cNvPr id="116" name="Google Shape;116;p13"/>
          <p:cNvSpPr txBox="1">
            <a:spLocks noGrp="1"/>
          </p:cNvSpPr>
          <p:nvPr>
            <p:ph type="subTitle" idx="14"/>
          </p:nvPr>
        </p:nvSpPr>
        <p:spPr>
          <a:xfrm>
            <a:off x="4964275" y="4126642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3"/>
          <p:cNvSpPr txBox="1">
            <a:spLocks noGrp="1"/>
          </p:cNvSpPr>
          <p:nvPr>
            <p:ph type="title" idx="15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1" i="0">
                <a:latin typeface="Apple SD Gothic Neo Heavy" panose="02000300000000000000" pitchFamily="2" charset="-127"/>
                <a:ea typeface="Apple SD Gothic Neo Heavy" panose="02000300000000000000" pitchFamily="2" charset="-127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118" name="Google Shape;118;p13"/>
          <p:cNvSpPr/>
          <p:nvPr/>
        </p:nvSpPr>
        <p:spPr>
          <a:xfrm flipH="1">
            <a:off x="-639725" y="3390988"/>
            <a:ext cx="2104925" cy="2104925"/>
          </a:xfrm>
          <a:custGeom>
            <a:avLst/>
            <a:gdLst/>
            <a:ahLst/>
            <a:cxnLst/>
            <a:rect l="l" t="t" r="r" b="b"/>
            <a:pathLst>
              <a:path w="84197" h="84197" extrusionOk="0">
                <a:moveTo>
                  <a:pt x="84197" y="1"/>
                </a:moveTo>
                <a:lnTo>
                  <a:pt x="1" y="84196"/>
                </a:lnTo>
                <a:lnTo>
                  <a:pt x="50519" y="84196"/>
                </a:lnTo>
                <a:lnTo>
                  <a:pt x="84197" y="51065"/>
                </a:lnTo>
                <a:lnTo>
                  <a:pt x="8419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292929">
                  <a:alpha val="8235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3"/>
          <p:cNvSpPr/>
          <p:nvPr/>
        </p:nvSpPr>
        <p:spPr>
          <a:xfrm flipH="1">
            <a:off x="8410675" y="-1434025"/>
            <a:ext cx="2375201" cy="2374327"/>
          </a:xfrm>
          <a:custGeom>
            <a:avLst/>
            <a:gdLst/>
            <a:ahLst/>
            <a:cxnLst/>
            <a:rect l="l" t="t" r="r" b="b"/>
            <a:pathLst>
              <a:path w="84227" h="84196" extrusionOk="0">
                <a:moveTo>
                  <a:pt x="84227" y="0"/>
                </a:moveTo>
                <a:lnTo>
                  <a:pt x="0" y="84196"/>
                </a:lnTo>
                <a:lnTo>
                  <a:pt x="50518" y="84196"/>
                </a:lnTo>
                <a:lnTo>
                  <a:pt x="84227" y="51065"/>
                </a:lnTo>
                <a:lnTo>
                  <a:pt x="84227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292929">
                  <a:alpha val="8235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3"/>
          <p:cNvSpPr/>
          <p:nvPr/>
        </p:nvSpPr>
        <p:spPr>
          <a:xfrm flipH="1">
            <a:off x="-874250" y="2923062"/>
            <a:ext cx="1587463" cy="1554243"/>
          </a:xfrm>
          <a:custGeom>
            <a:avLst/>
            <a:gdLst/>
            <a:ahLst/>
            <a:cxnLst/>
            <a:rect l="l" t="t" r="r" b="b"/>
            <a:pathLst>
              <a:path w="56293" h="55115" extrusionOk="0">
                <a:moveTo>
                  <a:pt x="49545" y="0"/>
                </a:moveTo>
                <a:cubicBezTo>
                  <a:pt x="47995" y="0"/>
                  <a:pt x="46445" y="608"/>
                  <a:pt x="45259" y="1824"/>
                </a:cubicBezTo>
                <a:lnTo>
                  <a:pt x="2401" y="44682"/>
                </a:lnTo>
                <a:cubicBezTo>
                  <a:pt x="0" y="47053"/>
                  <a:pt x="0" y="50913"/>
                  <a:pt x="2401" y="53314"/>
                </a:cubicBezTo>
                <a:cubicBezTo>
                  <a:pt x="3587" y="54515"/>
                  <a:pt x="5145" y="55115"/>
                  <a:pt x="6706" y="55115"/>
                </a:cubicBezTo>
                <a:cubicBezTo>
                  <a:pt x="8268" y="55115"/>
                  <a:pt x="9833" y="54515"/>
                  <a:pt x="11034" y="53314"/>
                </a:cubicBezTo>
                <a:lnTo>
                  <a:pt x="53892" y="10426"/>
                </a:lnTo>
                <a:cubicBezTo>
                  <a:pt x="56293" y="8055"/>
                  <a:pt x="56293" y="4195"/>
                  <a:pt x="53892" y="1794"/>
                </a:cubicBezTo>
                <a:cubicBezTo>
                  <a:pt x="52676" y="608"/>
                  <a:pt x="51126" y="0"/>
                  <a:pt x="49545" y="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292929">
                  <a:alpha val="8235"/>
                </a:srgbClr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3"/>
          <p:cNvSpPr/>
          <p:nvPr/>
        </p:nvSpPr>
        <p:spPr>
          <a:xfrm flipH="1">
            <a:off x="8188275" y="27681"/>
            <a:ext cx="1587463" cy="1554243"/>
          </a:xfrm>
          <a:custGeom>
            <a:avLst/>
            <a:gdLst/>
            <a:ahLst/>
            <a:cxnLst/>
            <a:rect l="l" t="t" r="r" b="b"/>
            <a:pathLst>
              <a:path w="56293" h="55115" extrusionOk="0">
                <a:moveTo>
                  <a:pt x="49545" y="0"/>
                </a:moveTo>
                <a:cubicBezTo>
                  <a:pt x="47995" y="0"/>
                  <a:pt x="46445" y="608"/>
                  <a:pt x="45259" y="1824"/>
                </a:cubicBezTo>
                <a:lnTo>
                  <a:pt x="2401" y="44682"/>
                </a:lnTo>
                <a:cubicBezTo>
                  <a:pt x="0" y="47053"/>
                  <a:pt x="0" y="50913"/>
                  <a:pt x="2401" y="53314"/>
                </a:cubicBezTo>
                <a:cubicBezTo>
                  <a:pt x="3587" y="54515"/>
                  <a:pt x="5145" y="55115"/>
                  <a:pt x="6706" y="55115"/>
                </a:cubicBezTo>
                <a:cubicBezTo>
                  <a:pt x="8268" y="55115"/>
                  <a:pt x="9833" y="54515"/>
                  <a:pt x="11034" y="53314"/>
                </a:cubicBezTo>
                <a:lnTo>
                  <a:pt x="53892" y="10426"/>
                </a:lnTo>
                <a:cubicBezTo>
                  <a:pt x="56293" y="8055"/>
                  <a:pt x="56293" y="4195"/>
                  <a:pt x="53892" y="1794"/>
                </a:cubicBezTo>
                <a:cubicBezTo>
                  <a:pt x="52676" y="608"/>
                  <a:pt x="51126" y="0"/>
                  <a:pt x="49545" y="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292929">
                  <a:alpha val="8235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_1_1_1"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4"/>
          <p:cNvSpPr/>
          <p:nvPr/>
        </p:nvSpPr>
        <p:spPr>
          <a:xfrm>
            <a:off x="-1466950" y="-1434025"/>
            <a:ext cx="2375201" cy="2374327"/>
          </a:xfrm>
          <a:custGeom>
            <a:avLst/>
            <a:gdLst/>
            <a:ahLst/>
            <a:cxnLst/>
            <a:rect l="l" t="t" r="r" b="b"/>
            <a:pathLst>
              <a:path w="84227" h="84196" extrusionOk="0">
                <a:moveTo>
                  <a:pt x="84227" y="0"/>
                </a:moveTo>
                <a:lnTo>
                  <a:pt x="0" y="84196"/>
                </a:lnTo>
                <a:lnTo>
                  <a:pt x="50518" y="84196"/>
                </a:lnTo>
                <a:lnTo>
                  <a:pt x="84227" y="51065"/>
                </a:lnTo>
                <a:lnTo>
                  <a:pt x="84227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292929">
                  <a:alpha val="8235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34"/>
          <p:cNvSpPr/>
          <p:nvPr/>
        </p:nvSpPr>
        <p:spPr>
          <a:xfrm rot="10800000">
            <a:off x="7693902" y="-707490"/>
            <a:ext cx="1979825" cy="1938395"/>
          </a:xfrm>
          <a:custGeom>
            <a:avLst/>
            <a:gdLst/>
            <a:ahLst/>
            <a:cxnLst/>
            <a:rect l="l" t="t" r="r" b="b"/>
            <a:pathLst>
              <a:path w="56293" h="55115" extrusionOk="0">
                <a:moveTo>
                  <a:pt x="49545" y="0"/>
                </a:moveTo>
                <a:cubicBezTo>
                  <a:pt x="47995" y="0"/>
                  <a:pt x="46445" y="608"/>
                  <a:pt x="45259" y="1824"/>
                </a:cubicBezTo>
                <a:lnTo>
                  <a:pt x="2401" y="44682"/>
                </a:lnTo>
                <a:cubicBezTo>
                  <a:pt x="0" y="47053"/>
                  <a:pt x="0" y="50913"/>
                  <a:pt x="2401" y="53314"/>
                </a:cubicBezTo>
                <a:cubicBezTo>
                  <a:pt x="3587" y="54515"/>
                  <a:pt x="5145" y="55115"/>
                  <a:pt x="6706" y="55115"/>
                </a:cubicBezTo>
                <a:cubicBezTo>
                  <a:pt x="8268" y="55115"/>
                  <a:pt x="9833" y="54515"/>
                  <a:pt x="11034" y="53314"/>
                </a:cubicBezTo>
                <a:lnTo>
                  <a:pt x="53892" y="10426"/>
                </a:lnTo>
                <a:cubicBezTo>
                  <a:pt x="56293" y="8055"/>
                  <a:pt x="56293" y="4195"/>
                  <a:pt x="53892" y="1794"/>
                </a:cubicBezTo>
                <a:cubicBezTo>
                  <a:pt x="52676" y="608"/>
                  <a:pt x="51126" y="0"/>
                  <a:pt x="49545" y="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292929">
                  <a:alpha val="8235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34"/>
          <p:cNvSpPr/>
          <p:nvPr/>
        </p:nvSpPr>
        <p:spPr>
          <a:xfrm>
            <a:off x="8758403" y="-1163206"/>
            <a:ext cx="1979825" cy="1938395"/>
          </a:xfrm>
          <a:custGeom>
            <a:avLst/>
            <a:gdLst/>
            <a:ahLst/>
            <a:cxnLst/>
            <a:rect l="l" t="t" r="r" b="b"/>
            <a:pathLst>
              <a:path w="56293" h="55115" extrusionOk="0">
                <a:moveTo>
                  <a:pt x="49545" y="0"/>
                </a:moveTo>
                <a:cubicBezTo>
                  <a:pt x="47995" y="0"/>
                  <a:pt x="46445" y="608"/>
                  <a:pt x="45259" y="1824"/>
                </a:cubicBezTo>
                <a:lnTo>
                  <a:pt x="2401" y="44682"/>
                </a:lnTo>
                <a:cubicBezTo>
                  <a:pt x="0" y="47053"/>
                  <a:pt x="0" y="50913"/>
                  <a:pt x="2401" y="53314"/>
                </a:cubicBezTo>
                <a:cubicBezTo>
                  <a:pt x="3587" y="54515"/>
                  <a:pt x="5145" y="55115"/>
                  <a:pt x="6706" y="55115"/>
                </a:cubicBezTo>
                <a:cubicBezTo>
                  <a:pt x="8268" y="55115"/>
                  <a:pt x="9833" y="54515"/>
                  <a:pt x="11034" y="53314"/>
                </a:cubicBezTo>
                <a:lnTo>
                  <a:pt x="53892" y="10426"/>
                </a:lnTo>
                <a:cubicBezTo>
                  <a:pt x="56293" y="8055"/>
                  <a:pt x="56293" y="4195"/>
                  <a:pt x="53892" y="1794"/>
                </a:cubicBezTo>
                <a:cubicBezTo>
                  <a:pt x="52676" y="608"/>
                  <a:pt x="51126" y="0"/>
                  <a:pt x="49545" y="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292929">
                  <a:alpha val="8235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34"/>
          <p:cNvSpPr/>
          <p:nvPr/>
        </p:nvSpPr>
        <p:spPr>
          <a:xfrm>
            <a:off x="7057850" y="3871030"/>
            <a:ext cx="1979825" cy="1938395"/>
          </a:xfrm>
          <a:custGeom>
            <a:avLst/>
            <a:gdLst/>
            <a:ahLst/>
            <a:cxnLst/>
            <a:rect l="l" t="t" r="r" b="b"/>
            <a:pathLst>
              <a:path w="56293" h="55115" extrusionOk="0">
                <a:moveTo>
                  <a:pt x="49545" y="0"/>
                </a:moveTo>
                <a:cubicBezTo>
                  <a:pt x="47995" y="0"/>
                  <a:pt x="46445" y="608"/>
                  <a:pt x="45259" y="1824"/>
                </a:cubicBezTo>
                <a:lnTo>
                  <a:pt x="2401" y="44682"/>
                </a:lnTo>
                <a:cubicBezTo>
                  <a:pt x="0" y="47053"/>
                  <a:pt x="0" y="50913"/>
                  <a:pt x="2401" y="53314"/>
                </a:cubicBezTo>
                <a:cubicBezTo>
                  <a:pt x="3587" y="54515"/>
                  <a:pt x="5145" y="55115"/>
                  <a:pt x="6706" y="55115"/>
                </a:cubicBezTo>
                <a:cubicBezTo>
                  <a:pt x="8268" y="55115"/>
                  <a:pt x="9833" y="54515"/>
                  <a:pt x="11034" y="53314"/>
                </a:cubicBezTo>
                <a:lnTo>
                  <a:pt x="53892" y="10426"/>
                </a:lnTo>
                <a:cubicBezTo>
                  <a:pt x="56293" y="8055"/>
                  <a:pt x="56293" y="4195"/>
                  <a:pt x="53892" y="1794"/>
                </a:cubicBezTo>
                <a:cubicBezTo>
                  <a:pt x="52676" y="608"/>
                  <a:pt x="51126" y="0"/>
                  <a:pt x="49545" y="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292929">
                  <a:alpha val="8235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34"/>
          <p:cNvSpPr/>
          <p:nvPr/>
        </p:nvSpPr>
        <p:spPr>
          <a:xfrm rot="10800000">
            <a:off x="-504273" y="-429690"/>
            <a:ext cx="1979825" cy="1938395"/>
          </a:xfrm>
          <a:custGeom>
            <a:avLst/>
            <a:gdLst/>
            <a:ahLst/>
            <a:cxnLst/>
            <a:rect l="l" t="t" r="r" b="b"/>
            <a:pathLst>
              <a:path w="56293" h="55115" extrusionOk="0">
                <a:moveTo>
                  <a:pt x="49545" y="0"/>
                </a:moveTo>
                <a:cubicBezTo>
                  <a:pt x="47995" y="0"/>
                  <a:pt x="46445" y="608"/>
                  <a:pt x="45259" y="1824"/>
                </a:cubicBezTo>
                <a:lnTo>
                  <a:pt x="2401" y="44682"/>
                </a:lnTo>
                <a:cubicBezTo>
                  <a:pt x="0" y="47053"/>
                  <a:pt x="0" y="50913"/>
                  <a:pt x="2401" y="53314"/>
                </a:cubicBezTo>
                <a:cubicBezTo>
                  <a:pt x="3587" y="54515"/>
                  <a:pt x="5145" y="55115"/>
                  <a:pt x="6706" y="55115"/>
                </a:cubicBezTo>
                <a:cubicBezTo>
                  <a:pt x="8268" y="55115"/>
                  <a:pt x="9833" y="54515"/>
                  <a:pt x="11034" y="53314"/>
                </a:cubicBezTo>
                <a:lnTo>
                  <a:pt x="53892" y="10426"/>
                </a:lnTo>
                <a:cubicBezTo>
                  <a:pt x="56293" y="8055"/>
                  <a:pt x="56293" y="4195"/>
                  <a:pt x="53892" y="1794"/>
                </a:cubicBezTo>
                <a:cubicBezTo>
                  <a:pt x="52676" y="608"/>
                  <a:pt x="51126" y="0"/>
                  <a:pt x="49545" y="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292929">
                  <a:alpha val="8235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34"/>
          <p:cNvSpPr/>
          <p:nvPr/>
        </p:nvSpPr>
        <p:spPr>
          <a:xfrm rot="10800000">
            <a:off x="-1515398" y="3476735"/>
            <a:ext cx="1979825" cy="1938395"/>
          </a:xfrm>
          <a:custGeom>
            <a:avLst/>
            <a:gdLst/>
            <a:ahLst/>
            <a:cxnLst/>
            <a:rect l="l" t="t" r="r" b="b"/>
            <a:pathLst>
              <a:path w="56293" h="55115" extrusionOk="0">
                <a:moveTo>
                  <a:pt x="49545" y="0"/>
                </a:moveTo>
                <a:cubicBezTo>
                  <a:pt x="47995" y="0"/>
                  <a:pt x="46445" y="608"/>
                  <a:pt x="45259" y="1824"/>
                </a:cubicBezTo>
                <a:lnTo>
                  <a:pt x="2401" y="44682"/>
                </a:lnTo>
                <a:cubicBezTo>
                  <a:pt x="0" y="47053"/>
                  <a:pt x="0" y="50913"/>
                  <a:pt x="2401" y="53314"/>
                </a:cubicBezTo>
                <a:cubicBezTo>
                  <a:pt x="3587" y="54515"/>
                  <a:pt x="5145" y="55115"/>
                  <a:pt x="6706" y="55115"/>
                </a:cubicBezTo>
                <a:cubicBezTo>
                  <a:pt x="8268" y="55115"/>
                  <a:pt x="9833" y="54515"/>
                  <a:pt x="11034" y="53314"/>
                </a:cubicBezTo>
                <a:lnTo>
                  <a:pt x="53892" y="10426"/>
                </a:lnTo>
                <a:cubicBezTo>
                  <a:pt x="56293" y="8055"/>
                  <a:pt x="56293" y="4195"/>
                  <a:pt x="53892" y="1794"/>
                </a:cubicBezTo>
                <a:cubicBezTo>
                  <a:pt x="52676" y="608"/>
                  <a:pt x="51126" y="0"/>
                  <a:pt x="49545" y="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292929">
                  <a:alpha val="8235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34"/>
          <p:cNvSpPr/>
          <p:nvPr/>
        </p:nvSpPr>
        <p:spPr>
          <a:xfrm>
            <a:off x="-423400" y="2976080"/>
            <a:ext cx="1979825" cy="1938395"/>
          </a:xfrm>
          <a:custGeom>
            <a:avLst/>
            <a:gdLst/>
            <a:ahLst/>
            <a:cxnLst/>
            <a:rect l="l" t="t" r="r" b="b"/>
            <a:pathLst>
              <a:path w="56293" h="55115" extrusionOk="0">
                <a:moveTo>
                  <a:pt x="49545" y="0"/>
                </a:moveTo>
                <a:cubicBezTo>
                  <a:pt x="47995" y="0"/>
                  <a:pt x="46445" y="608"/>
                  <a:pt x="45259" y="1824"/>
                </a:cubicBezTo>
                <a:lnTo>
                  <a:pt x="2401" y="44682"/>
                </a:lnTo>
                <a:cubicBezTo>
                  <a:pt x="0" y="47053"/>
                  <a:pt x="0" y="50913"/>
                  <a:pt x="2401" y="53314"/>
                </a:cubicBezTo>
                <a:cubicBezTo>
                  <a:pt x="3587" y="54515"/>
                  <a:pt x="5145" y="55115"/>
                  <a:pt x="6706" y="55115"/>
                </a:cubicBezTo>
                <a:cubicBezTo>
                  <a:pt x="8268" y="55115"/>
                  <a:pt x="9833" y="54515"/>
                  <a:pt x="11034" y="53314"/>
                </a:cubicBezTo>
                <a:lnTo>
                  <a:pt x="53892" y="10426"/>
                </a:lnTo>
                <a:cubicBezTo>
                  <a:pt x="56293" y="8055"/>
                  <a:pt x="56293" y="4195"/>
                  <a:pt x="53892" y="1794"/>
                </a:cubicBezTo>
                <a:cubicBezTo>
                  <a:pt x="52676" y="608"/>
                  <a:pt x="51126" y="0"/>
                  <a:pt x="49545" y="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292929">
                  <a:alpha val="8235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34"/>
          <p:cNvSpPr/>
          <p:nvPr/>
        </p:nvSpPr>
        <p:spPr>
          <a:xfrm rot="10800000">
            <a:off x="-1164348" y="4333110"/>
            <a:ext cx="1979825" cy="1938395"/>
          </a:xfrm>
          <a:custGeom>
            <a:avLst/>
            <a:gdLst/>
            <a:ahLst/>
            <a:cxnLst/>
            <a:rect l="l" t="t" r="r" b="b"/>
            <a:pathLst>
              <a:path w="56293" h="55115" extrusionOk="0">
                <a:moveTo>
                  <a:pt x="49545" y="0"/>
                </a:moveTo>
                <a:cubicBezTo>
                  <a:pt x="47995" y="0"/>
                  <a:pt x="46445" y="608"/>
                  <a:pt x="45259" y="1824"/>
                </a:cubicBezTo>
                <a:lnTo>
                  <a:pt x="2401" y="44682"/>
                </a:lnTo>
                <a:cubicBezTo>
                  <a:pt x="0" y="47053"/>
                  <a:pt x="0" y="50913"/>
                  <a:pt x="2401" y="53314"/>
                </a:cubicBezTo>
                <a:cubicBezTo>
                  <a:pt x="3587" y="54515"/>
                  <a:pt x="5145" y="55115"/>
                  <a:pt x="6706" y="55115"/>
                </a:cubicBezTo>
                <a:cubicBezTo>
                  <a:pt x="8268" y="55115"/>
                  <a:pt x="9833" y="54515"/>
                  <a:pt x="11034" y="53314"/>
                </a:cubicBezTo>
                <a:lnTo>
                  <a:pt x="53892" y="10426"/>
                </a:lnTo>
                <a:cubicBezTo>
                  <a:pt x="56293" y="8055"/>
                  <a:pt x="56293" y="4195"/>
                  <a:pt x="53892" y="1794"/>
                </a:cubicBezTo>
                <a:cubicBezTo>
                  <a:pt x="52676" y="608"/>
                  <a:pt x="51126" y="0"/>
                  <a:pt x="49545" y="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292929">
                  <a:alpha val="8235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34"/>
          <p:cNvSpPr/>
          <p:nvPr/>
        </p:nvSpPr>
        <p:spPr>
          <a:xfrm>
            <a:off x="-123822" y="3905305"/>
            <a:ext cx="1979825" cy="1938395"/>
          </a:xfrm>
          <a:custGeom>
            <a:avLst/>
            <a:gdLst/>
            <a:ahLst/>
            <a:cxnLst/>
            <a:rect l="l" t="t" r="r" b="b"/>
            <a:pathLst>
              <a:path w="56293" h="55115" extrusionOk="0">
                <a:moveTo>
                  <a:pt x="49545" y="0"/>
                </a:moveTo>
                <a:cubicBezTo>
                  <a:pt x="47995" y="0"/>
                  <a:pt x="46445" y="608"/>
                  <a:pt x="45259" y="1824"/>
                </a:cubicBezTo>
                <a:lnTo>
                  <a:pt x="2401" y="44682"/>
                </a:lnTo>
                <a:cubicBezTo>
                  <a:pt x="0" y="47053"/>
                  <a:pt x="0" y="50913"/>
                  <a:pt x="2401" y="53314"/>
                </a:cubicBezTo>
                <a:cubicBezTo>
                  <a:pt x="3587" y="54515"/>
                  <a:pt x="5145" y="55115"/>
                  <a:pt x="6706" y="55115"/>
                </a:cubicBezTo>
                <a:cubicBezTo>
                  <a:pt x="8268" y="55115"/>
                  <a:pt x="9833" y="54515"/>
                  <a:pt x="11034" y="53314"/>
                </a:cubicBezTo>
                <a:lnTo>
                  <a:pt x="53892" y="10426"/>
                </a:lnTo>
                <a:cubicBezTo>
                  <a:pt x="56293" y="8055"/>
                  <a:pt x="56293" y="4195"/>
                  <a:pt x="53892" y="1794"/>
                </a:cubicBezTo>
                <a:cubicBezTo>
                  <a:pt x="52676" y="608"/>
                  <a:pt x="51126" y="0"/>
                  <a:pt x="49545" y="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292929">
                  <a:alpha val="8235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34"/>
          <p:cNvSpPr/>
          <p:nvPr/>
        </p:nvSpPr>
        <p:spPr>
          <a:xfrm>
            <a:off x="8430775" y="3103980"/>
            <a:ext cx="1979825" cy="1938395"/>
          </a:xfrm>
          <a:custGeom>
            <a:avLst/>
            <a:gdLst/>
            <a:ahLst/>
            <a:cxnLst/>
            <a:rect l="l" t="t" r="r" b="b"/>
            <a:pathLst>
              <a:path w="56293" h="55115" extrusionOk="0">
                <a:moveTo>
                  <a:pt x="49545" y="0"/>
                </a:moveTo>
                <a:cubicBezTo>
                  <a:pt x="47995" y="0"/>
                  <a:pt x="46445" y="608"/>
                  <a:pt x="45259" y="1824"/>
                </a:cubicBezTo>
                <a:lnTo>
                  <a:pt x="2401" y="44682"/>
                </a:lnTo>
                <a:cubicBezTo>
                  <a:pt x="0" y="47053"/>
                  <a:pt x="0" y="50913"/>
                  <a:pt x="2401" y="53314"/>
                </a:cubicBezTo>
                <a:cubicBezTo>
                  <a:pt x="3587" y="54515"/>
                  <a:pt x="5145" y="55115"/>
                  <a:pt x="6706" y="55115"/>
                </a:cubicBezTo>
                <a:cubicBezTo>
                  <a:pt x="8268" y="55115"/>
                  <a:pt x="9833" y="54515"/>
                  <a:pt x="11034" y="53314"/>
                </a:cubicBezTo>
                <a:lnTo>
                  <a:pt x="53892" y="10426"/>
                </a:lnTo>
                <a:cubicBezTo>
                  <a:pt x="56293" y="8055"/>
                  <a:pt x="56293" y="4195"/>
                  <a:pt x="53892" y="1794"/>
                </a:cubicBezTo>
                <a:cubicBezTo>
                  <a:pt x="52676" y="608"/>
                  <a:pt x="51126" y="0"/>
                  <a:pt x="49545" y="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292929">
                  <a:alpha val="8235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_1_1_1"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5"/>
          <p:cNvSpPr/>
          <p:nvPr/>
        </p:nvSpPr>
        <p:spPr>
          <a:xfrm flipH="1">
            <a:off x="-476350" y="3390988"/>
            <a:ext cx="2104925" cy="2104925"/>
          </a:xfrm>
          <a:custGeom>
            <a:avLst/>
            <a:gdLst/>
            <a:ahLst/>
            <a:cxnLst/>
            <a:rect l="l" t="t" r="r" b="b"/>
            <a:pathLst>
              <a:path w="84197" h="84197" extrusionOk="0">
                <a:moveTo>
                  <a:pt x="84197" y="1"/>
                </a:moveTo>
                <a:lnTo>
                  <a:pt x="1" y="84196"/>
                </a:lnTo>
                <a:lnTo>
                  <a:pt x="50519" y="84196"/>
                </a:lnTo>
                <a:lnTo>
                  <a:pt x="84197" y="51065"/>
                </a:lnTo>
                <a:lnTo>
                  <a:pt x="8419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292929">
                  <a:alpha val="8235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35"/>
          <p:cNvSpPr/>
          <p:nvPr/>
        </p:nvSpPr>
        <p:spPr>
          <a:xfrm flipH="1">
            <a:off x="8254699" y="-1434025"/>
            <a:ext cx="2375201" cy="2374327"/>
          </a:xfrm>
          <a:custGeom>
            <a:avLst/>
            <a:gdLst/>
            <a:ahLst/>
            <a:cxnLst/>
            <a:rect l="l" t="t" r="r" b="b"/>
            <a:pathLst>
              <a:path w="84227" h="84196" extrusionOk="0">
                <a:moveTo>
                  <a:pt x="84227" y="0"/>
                </a:moveTo>
                <a:lnTo>
                  <a:pt x="0" y="84196"/>
                </a:lnTo>
                <a:lnTo>
                  <a:pt x="50518" y="84196"/>
                </a:lnTo>
                <a:lnTo>
                  <a:pt x="84227" y="51065"/>
                </a:lnTo>
                <a:lnTo>
                  <a:pt x="84227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292929">
                  <a:alpha val="8235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35"/>
          <p:cNvSpPr/>
          <p:nvPr/>
        </p:nvSpPr>
        <p:spPr>
          <a:xfrm flipH="1">
            <a:off x="-640250" y="3004755"/>
            <a:ext cx="1587463" cy="1554243"/>
          </a:xfrm>
          <a:custGeom>
            <a:avLst/>
            <a:gdLst/>
            <a:ahLst/>
            <a:cxnLst/>
            <a:rect l="l" t="t" r="r" b="b"/>
            <a:pathLst>
              <a:path w="56293" h="55115" extrusionOk="0">
                <a:moveTo>
                  <a:pt x="49545" y="0"/>
                </a:moveTo>
                <a:cubicBezTo>
                  <a:pt x="47995" y="0"/>
                  <a:pt x="46445" y="608"/>
                  <a:pt x="45259" y="1824"/>
                </a:cubicBezTo>
                <a:lnTo>
                  <a:pt x="2401" y="44682"/>
                </a:lnTo>
                <a:cubicBezTo>
                  <a:pt x="0" y="47053"/>
                  <a:pt x="0" y="50913"/>
                  <a:pt x="2401" y="53314"/>
                </a:cubicBezTo>
                <a:cubicBezTo>
                  <a:pt x="3587" y="54515"/>
                  <a:pt x="5145" y="55115"/>
                  <a:pt x="6706" y="55115"/>
                </a:cubicBezTo>
                <a:cubicBezTo>
                  <a:pt x="8268" y="55115"/>
                  <a:pt x="9833" y="54515"/>
                  <a:pt x="11034" y="53314"/>
                </a:cubicBezTo>
                <a:lnTo>
                  <a:pt x="53892" y="10426"/>
                </a:lnTo>
                <a:cubicBezTo>
                  <a:pt x="56293" y="8055"/>
                  <a:pt x="56293" y="4195"/>
                  <a:pt x="53892" y="1794"/>
                </a:cubicBezTo>
                <a:cubicBezTo>
                  <a:pt x="52676" y="608"/>
                  <a:pt x="51126" y="0"/>
                  <a:pt x="49545" y="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292929">
                  <a:alpha val="8235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35"/>
          <p:cNvSpPr/>
          <p:nvPr/>
        </p:nvSpPr>
        <p:spPr>
          <a:xfrm flipH="1">
            <a:off x="8279792" y="317605"/>
            <a:ext cx="1979825" cy="1938395"/>
          </a:xfrm>
          <a:custGeom>
            <a:avLst/>
            <a:gdLst/>
            <a:ahLst/>
            <a:cxnLst/>
            <a:rect l="l" t="t" r="r" b="b"/>
            <a:pathLst>
              <a:path w="56293" h="55115" extrusionOk="0">
                <a:moveTo>
                  <a:pt x="49545" y="0"/>
                </a:moveTo>
                <a:cubicBezTo>
                  <a:pt x="47995" y="0"/>
                  <a:pt x="46445" y="608"/>
                  <a:pt x="45259" y="1824"/>
                </a:cubicBezTo>
                <a:lnTo>
                  <a:pt x="2401" y="44682"/>
                </a:lnTo>
                <a:cubicBezTo>
                  <a:pt x="0" y="47053"/>
                  <a:pt x="0" y="50913"/>
                  <a:pt x="2401" y="53314"/>
                </a:cubicBezTo>
                <a:cubicBezTo>
                  <a:pt x="3587" y="54515"/>
                  <a:pt x="5145" y="55115"/>
                  <a:pt x="6706" y="55115"/>
                </a:cubicBezTo>
                <a:cubicBezTo>
                  <a:pt x="8268" y="55115"/>
                  <a:pt x="9833" y="54515"/>
                  <a:pt x="11034" y="53314"/>
                </a:cubicBezTo>
                <a:lnTo>
                  <a:pt x="53892" y="10426"/>
                </a:lnTo>
                <a:cubicBezTo>
                  <a:pt x="56293" y="8055"/>
                  <a:pt x="56293" y="4195"/>
                  <a:pt x="53892" y="1794"/>
                </a:cubicBezTo>
                <a:cubicBezTo>
                  <a:pt x="52676" y="608"/>
                  <a:pt x="51126" y="0"/>
                  <a:pt x="49545" y="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292929">
                  <a:alpha val="8235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35"/>
          <p:cNvSpPr/>
          <p:nvPr/>
        </p:nvSpPr>
        <p:spPr>
          <a:xfrm flipH="1">
            <a:off x="8254700" y="3798530"/>
            <a:ext cx="1587463" cy="1554243"/>
          </a:xfrm>
          <a:custGeom>
            <a:avLst/>
            <a:gdLst/>
            <a:ahLst/>
            <a:cxnLst/>
            <a:rect l="l" t="t" r="r" b="b"/>
            <a:pathLst>
              <a:path w="56293" h="55115" extrusionOk="0">
                <a:moveTo>
                  <a:pt x="49545" y="0"/>
                </a:moveTo>
                <a:cubicBezTo>
                  <a:pt x="47995" y="0"/>
                  <a:pt x="46445" y="608"/>
                  <a:pt x="45259" y="1824"/>
                </a:cubicBezTo>
                <a:lnTo>
                  <a:pt x="2401" y="44682"/>
                </a:lnTo>
                <a:cubicBezTo>
                  <a:pt x="0" y="47053"/>
                  <a:pt x="0" y="50913"/>
                  <a:pt x="2401" y="53314"/>
                </a:cubicBezTo>
                <a:cubicBezTo>
                  <a:pt x="3587" y="54515"/>
                  <a:pt x="5145" y="55115"/>
                  <a:pt x="6706" y="55115"/>
                </a:cubicBezTo>
                <a:cubicBezTo>
                  <a:pt x="8268" y="55115"/>
                  <a:pt x="9833" y="54515"/>
                  <a:pt x="11034" y="53314"/>
                </a:cubicBezTo>
                <a:lnTo>
                  <a:pt x="53892" y="10426"/>
                </a:lnTo>
                <a:cubicBezTo>
                  <a:pt x="56293" y="8055"/>
                  <a:pt x="56293" y="4195"/>
                  <a:pt x="53892" y="1794"/>
                </a:cubicBezTo>
                <a:cubicBezTo>
                  <a:pt x="52676" y="608"/>
                  <a:pt x="51126" y="0"/>
                  <a:pt x="49545" y="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292929">
                  <a:alpha val="8235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35"/>
          <p:cNvSpPr/>
          <p:nvPr/>
        </p:nvSpPr>
        <p:spPr>
          <a:xfrm flipH="1">
            <a:off x="8224550" y="3270491"/>
            <a:ext cx="1587463" cy="1554243"/>
          </a:xfrm>
          <a:custGeom>
            <a:avLst/>
            <a:gdLst/>
            <a:ahLst/>
            <a:cxnLst/>
            <a:rect l="l" t="t" r="r" b="b"/>
            <a:pathLst>
              <a:path w="56293" h="55115" extrusionOk="0">
                <a:moveTo>
                  <a:pt x="49545" y="0"/>
                </a:moveTo>
                <a:cubicBezTo>
                  <a:pt x="47995" y="0"/>
                  <a:pt x="46445" y="608"/>
                  <a:pt x="45259" y="1824"/>
                </a:cubicBezTo>
                <a:lnTo>
                  <a:pt x="2401" y="44682"/>
                </a:lnTo>
                <a:cubicBezTo>
                  <a:pt x="0" y="47053"/>
                  <a:pt x="0" y="50913"/>
                  <a:pt x="2401" y="53314"/>
                </a:cubicBezTo>
                <a:cubicBezTo>
                  <a:pt x="3587" y="54515"/>
                  <a:pt x="5145" y="55115"/>
                  <a:pt x="6706" y="55115"/>
                </a:cubicBezTo>
                <a:cubicBezTo>
                  <a:pt x="8268" y="55115"/>
                  <a:pt x="9833" y="54515"/>
                  <a:pt x="11034" y="53314"/>
                </a:cubicBezTo>
                <a:lnTo>
                  <a:pt x="53892" y="10426"/>
                </a:lnTo>
                <a:cubicBezTo>
                  <a:pt x="56293" y="8055"/>
                  <a:pt x="56293" y="4195"/>
                  <a:pt x="53892" y="1794"/>
                </a:cubicBezTo>
                <a:cubicBezTo>
                  <a:pt x="52676" y="608"/>
                  <a:pt x="51126" y="0"/>
                  <a:pt x="49545" y="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292929">
                  <a:alpha val="8235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35"/>
          <p:cNvSpPr/>
          <p:nvPr/>
        </p:nvSpPr>
        <p:spPr>
          <a:xfrm flipH="1">
            <a:off x="7651617" y="3740455"/>
            <a:ext cx="1979825" cy="1938395"/>
          </a:xfrm>
          <a:custGeom>
            <a:avLst/>
            <a:gdLst/>
            <a:ahLst/>
            <a:cxnLst/>
            <a:rect l="l" t="t" r="r" b="b"/>
            <a:pathLst>
              <a:path w="56293" h="55115" extrusionOk="0">
                <a:moveTo>
                  <a:pt x="49545" y="0"/>
                </a:moveTo>
                <a:cubicBezTo>
                  <a:pt x="47995" y="0"/>
                  <a:pt x="46445" y="608"/>
                  <a:pt x="45259" y="1824"/>
                </a:cubicBezTo>
                <a:lnTo>
                  <a:pt x="2401" y="44682"/>
                </a:lnTo>
                <a:cubicBezTo>
                  <a:pt x="0" y="47053"/>
                  <a:pt x="0" y="50913"/>
                  <a:pt x="2401" y="53314"/>
                </a:cubicBezTo>
                <a:cubicBezTo>
                  <a:pt x="3587" y="54515"/>
                  <a:pt x="5145" y="55115"/>
                  <a:pt x="6706" y="55115"/>
                </a:cubicBezTo>
                <a:cubicBezTo>
                  <a:pt x="8268" y="55115"/>
                  <a:pt x="9833" y="54515"/>
                  <a:pt x="11034" y="53314"/>
                </a:cubicBezTo>
                <a:lnTo>
                  <a:pt x="53892" y="10426"/>
                </a:lnTo>
                <a:cubicBezTo>
                  <a:pt x="56293" y="8055"/>
                  <a:pt x="56293" y="4195"/>
                  <a:pt x="53892" y="1794"/>
                </a:cubicBezTo>
                <a:cubicBezTo>
                  <a:pt x="52676" y="608"/>
                  <a:pt x="51126" y="0"/>
                  <a:pt x="49545" y="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292929">
                  <a:alpha val="8235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ugaz One"/>
              <a:buNone/>
              <a:defRPr sz="2800">
                <a:solidFill>
                  <a:schemeClr val="accent1"/>
                </a:solidFill>
                <a:latin typeface="Fugaz One"/>
                <a:ea typeface="Fugaz One"/>
                <a:cs typeface="Fugaz One"/>
                <a:sym typeface="Fugaz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8" r:id="rId3"/>
    <p:sldLayoutId id="2147483659" r:id="rId4"/>
    <p:sldLayoutId id="2147483680" r:id="rId5"/>
    <p:sldLayoutId id="2147483681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1" i="0" u="none" strike="noStrike" cap="none">
          <a:solidFill>
            <a:srgbClr val="000000"/>
          </a:solidFill>
          <a:latin typeface="Apple SD Gothic Neo Heavy" panose="02000300000000000000" pitchFamily="2" charset="-127"/>
          <a:ea typeface="Apple SD Gothic Neo Heavy" panose="02000300000000000000" pitchFamily="2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9"/>
          <p:cNvSpPr/>
          <p:nvPr/>
        </p:nvSpPr>
        <p:spPr>
          <a:xfrm>
            <a:off x="0" y="3882150"/>
            <a:ext cx="4572000" cy="35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39"/>
          <p:cNvSpPr txBox="1">
            <a:spLocks noGrp="1"/>
          </p:cNvSpPr>
          <p:nvPr>
            <p:ph type="ctrTitle"/>
          </p:nvPr>
        </p:nvSpPr>
        <p:spPr>
          <a:xfrm>
            <a:off x="278405" y="1148516"/>
            <a:ext cx="4259400" cy="255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dirty="0">
                <a:solidFill>
                  <a:schemeClr val="dk1"/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REMOTE WORK LOCATION RECOMMENDER</a:t>
            </a:r>
            <a:endParaRPr dirty="0">
              <a:solidFill>
                <a:schemeClr val="accent1"/>
              </a:solidFill>
              <a:latin typeface="APPLE SD GOTHIC NEO HEAVY" panose="02000300000000000000" pitchFamily="2" charset="-127"/>
              <a:ea typeface="APPLE SD GOTHIC NEO HEAVY" panose="02000300000000000000" pitchFamily="2" charset="-127"/>
            </a:endParaRPr>
          </a:p>
        </p:txBody>
      </p:sp>
      <p:sp>
        <p:nvSpPr>
          <p:cNvPr id="387" name="Google Shape;387;p39"/>
          <p:cNvSpPr txBox="1">
            <a:spLocks noGrp="1"/>
          </p:cNvSpPr>
          <p:nvPr>
            <p:ph type="subTitle" idx="1"/>
          </p:nvPr>
        </p:nvSpPr>
        <p:spPr>
          <a:xfrm>
            <a:off x="713225" y="3925625"/>
            <a:ext cx="3858900" cy="29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Cynthia Rodriguez</a:t>
            </a:r>
            <a:endParaRPr dirty="0">
              <a:solidFill>
                <a:schemeClr val="tx1"/>
              </a:solidFill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</p:txBody>
      </p:sp>
      <p:sp>
        <p:nvSpPr>
          <p:cNvPr id="22" name="Google Shape;55;p15">
            <a:extLst>
              <a:ext uri="{FF2B5EF4-FFF2-40B4-BE49-F238E27FC236}">
                <a16:creationId xmlns:a16="http://schemas.microsoft.com/office/drawing/2014/main" id="{39ED3D85-B9A6-EB72-9E80-1AFC2CB5F49C}"/>
              </a:ext>
            </a:extLst>
          </p:cNvPr>
          <p:cNvSpPr/>
          <p:nvPr/>
        </p:nvSpPr>
        <p:spPr>
          <a:xfrm>
            <a:off x="4572000" y="1247025"/>
            <a:ext cx="4397325" cy="2713935"/>
          </a:xfrm>
          <a:custGeom>
            <a:avLst/>
            <a:gdLst/>
            <a:ahLst/>
            <a:cxnLst/>
            <a:rect l="l" t="t" r="r" b="b"/>
            <a:pathLst>
              <a:path w="143247" h="88409" extrusionOk="0">
                <a:moveTo>
                  <a:pt x="12973" y="0"/>
                </a:moveTo>
                <a:lnTo>
                  <a:pt x="12573" y="1028"/>
                </a:lnTo>
                <a:lnTo>
                  <a:pt x="12973" y="1427"/>
                </a:lnTo>
                <a:lnTo>
                  <a:pt x="12782" y="1902"/>
                </a:lnTo>
                <a:lnTo>
                  <a:pt x="12288" y="2777"/>
                </a:lnTo>
                <a:lnTo>
                  <a:pt x="13011" y="3709"/>
                </a:lnTo>
                <a:lnTo>
                  <a:pt x="12649" y="4166"/>
                </a:lnTo>
                <a:lnTo>
                  <a:pt x="12649" y="5402"/>
                </a:lnTo>
                <a:lnTo>
                  <a:pt x="11774" y="6448"/>
                </a:lnTo>
                <a:lnTo>
                  <a:pt x="10481" y="6448"/>
                </a:lnTo>
                <a:lnTo>
                  <a:pt x="10310" y="5041"/>
                </a:lnTo>
                <a:lnTo>
                  <a:pt x="11204" y="4737"/>
                </a:lnTo>
                <a:lnTo>
                  <a:pt x="11869" y="3805"/>
                </a:lnTo>
                <a:lnTo>
                  <a:pt x="11869" y="2739"/>
                </a:lnTo>
                <a:lnTo>
                  <a:pt x="10310" y="2473"/>
                </a:lnTo>
                <a:lnTo>
                  <a:pt x="8864" y="1902"/>
                </a:lnTo>
                <a:lnTo>
                  <a:pt x="8465" y="856"/>
                </a:lnTo>
                <a:lnTo>
                  <a:pt x="7837" y="856"/>
                </a:lnTo>
                <a:lnTo>
                  <a:pt x="7400" y="2055"/>
                </a:lnTo>
                <a:lnTo>
                  <a:pt x="7400" y="2758"/>
                </a:lnTo>
                <a:lnTo>
                  <a:pt x="7837" y="2968"/>
                </a:lnTo>
                <a:lnTo>
                  <a:pt x="7799" y="4014"/>
                </a:lnTo>
                <a:lnTo>
                  <a:pt x="8503" y="4109"/>
                </a:lnTo>
                <a:lnTo>
                  <a:pt x="7761" y="4832"/>
                </a:lnTo>
                <a:lnTo>
                  <a:pt x="7723" y="6258"/>
                </a:lnTo>
                <a:lnTo>
                  <a:pt x="8198" y="7133"/>
                </a:lnTo>
                <a:lnTo>
                  <a:pt x="7419" y="8065"/>
                </a:lnTo>
                <a:lnTo>
                  <a:pt x="7419" y="8845"/>
                </a:lnTo>
                <a:lnTo>
                  <a:pt x="6525" y="11679"/>
                </a:lnTo>
                <a:lnTo>
                  <a:pt x="6125" y="12269"/>
                </a:lnTo>
                <a:lnTo>
                  <a:pt x="5650" y="12954"/>
                </a:lnTo>
                <a:lnTo>
                  <a:pt x="5650" y="14095"/>
                </a:lnTo>
                <a:lnTo>
                  <a:pt x="4489" y="16225"/>
                </a:lnTo>
                <a:lnTo>
                  <a:pt x="2816" y="19230"/>
                </a:lnTo>
                <a:lnTo>
                  <a:pt x="2663" y="22407"/>
                </a:lnTo>
                <a:lnTo>
                  <a:pt x="2207" y="23187"/>
                </a:lnTo>
                <a:lnTo>
                  <a:pt x="2378" y="24423"/>
                </a:lnTo>
                <a:lnTo>
                  <a:pt x="818" y="26934"/>
                </a:lnTo>
                <a:lnTo>
                  <a:pt x="0" y="28075"/>
                </a:lnTo>
                <a:lnTo>
                  <a:pt x="1484" y="29749"/>
                </a:lnTo>
                <a:lnTo>
                  <a:pt x="1180" y="31080"/>
                </a:lnTo>
                <a:lnTo>
                  <a:pt x="1085" y="33173"/>
                </a:lnTo>
                <a:lnTo>
                  <a:pt x="2112" y="34732"/>
                </a:lnTo>
                <a:lnTo>
                  <a:pt x="2017" y="36140"/>
                </a:lnTo>
                <a:lnTo>
                  <a:pt x="2949" y="37167"/>
                </a:lnTo>
                <a:lnTo>
                  <a:pt x="2854" y="39754"/>
                </a:lnTo>
                <a:lnTo>
                  <a:pt x="3862" y="40952"/>
                </a:lnTo>
                <a:lnTo>
                  <a:pt x="3862" y="41618"/>
                </a:lnTo>
                <a:lnTo>
                  <a:pt x="3253" y="42284"/>
                </a:lnTo>
                <a:lnTo>
                  <a:pt x="3253" y="42797"/>
                </a:lnTo>
                <a:lnTo>
                  <a:pt x="3652" y="43159"/>
                </a:lnTo>
                <a:lnTo>
                  <a:pt x="4489" y="45232"/>
                </a:lnTo>
                <a:lnTo>
                  <a:pt x="4699" y="45726"/>
                </a:lnTo>
                <a:lnTo>
                  <a:pt x="5079" y="46658"/>
                </a:lnTo>
                <a:lnTo>
                  <a:pt x="4775" y="47438"/>
                </a:lnTo>
                <a:lnTo>
                  <a:pt x="4984" y="48009"/>
                </a:lnTo>
                <a:lnTo>
                  <a:pt x="5250" y="48484"/>
                </a:lnTo>
                <a:lnTo>
                  <a:pt x="4908" y="49454"/>
                </a:lnTo>
                <a:lnTo>
                  <a:pt x="4813" y="49759"/>
                </a:lnTo>
                <a:lnTo>
                  <a:pt x="5593" y="50386"/>
                </a:lnTo>
                <a:lnTo>
                  <a:pt x="7799" y="50653"/>
                </a:lnTo>
                <a:lnTo>
                  <a:pt x="9492" y="52707"/>
                </a:lnTo>
                <a:lnTo>
                  <a:pt x="10386" y="52954"/>
                </a:lnTo>
                <a:lnTo>
                  <a:pt x="10557" y="53905"/>
                </a:lnTo>
                <a:lnTo>
                  <a:pt x="11603" y="53905"/>
                </a:lnTo>
                <a:lnTo>
                  <a:pt x="11603" y="55237"/>
                </a:lnTo>
                <a:lnTo>
                  <a:pt x="12744" y="55693"/>
                </a:lnTo>
                <a:lnTo>
                  <a:pt x="12839" y="56739"/>
                </a:lnTo>
                <a:lnTo>
                  <a:pt x="13049" y="59136"/>
                </a:lnTo>
                <a:lnTo>
                  <a:pt x="19744" y="59136"/>
                </a:lnTo>
                <a:lnTo>
                  <a:pt x="19744" y="60677"/>
                </a:lnTo>
                <a:lnTo>
                  <a:pt x="25241" y="64005"/>
                </a:lnTo>
                <a:lnTo>
                  <a:pt x="29312" y="66459"/>
                </a:lnTo>
                <a:lnTo>
                  <a:pt x="37662" y="67486"/>
                </a:lnTo>
                <a:lnTo>
                  <a:pt x="38061" y="65679"/>
                </a:lnTo>
                <a:lnTo>
                  <a:pt x="42740" y="66022"/>
                </a:lnTo>
                <a:lnTo>
                  <a:pt x="47077" y="71290"/>
                </a:lnTo>
                <a:lnTo>
                  <a:pt x="47762" y="72108"/>
                </a:lnTo>
                <a:lnTo>
                  <a:pt x="47686" y="73687"/>
                </a:lnTo>
                <a:cubicBezTo>
                  <a:pt x="47686" y="73687"/>
                  <a:pt x="49340" y="76540"/>
                  <a:pt x="51623" y="77111"/>
                </a:cubicBezTo>
                <a:lnTo>
                  <a:pt x="53164" y="75912"/>
                </a:lnTo>
                <a:lnTo>
                  <a:pt x="53164" y="74200"/>
                </a:lnTo>
                <a:lnTo>
                  <a:pt x="55636" y="74296"/>
                </a:lnTo>
                <a:lnTo>
                  <a:pt x="56093" y="74771"/>
                </a:lnTo>
                <a:lnTo>
                  <a:pt x="57538" y="74771"/>
                </a:lnTo>
                <a:cubicBezTo>
                  <a:pt x="57538" y="74771"/>
                  <a:pt x="59041" y="76045"/>
                  <a:pt x="60087" y="78556"/>
                </a:cubicBezTo>
                <a:cubicBezTo>
                  <a:pt x="60106" y="78575"/>
                  <a:pt x="60106" y="78613"/>
                  <a:pt x="60125" y="78651"/>
                </a:cubicBezTo>
                <a:cubicBezTo>
                  <a:pt x="60125" y="78651"/>
                  <a:pt x="61248" y="81752"/>
                  <a:pt x="62693" y="82570"/>
                </a:cubicBezTo>
                <a:cubicBezTo>
                  <a:pt x="62693" y="82570"/>
                  <a:pt x="62978" y="83026"/>
                  <a:pt x="63150" y="84224"/>
                </a:cubicBezTo>
                <a:cubicBezTo>
                  <a:pt x="63150" y="84224"/>
                  <a:pt x="63321" y="84985"/>
                  <a:pt x="63929" y="85803"/>
                </a:cubicBezTo>
                <a:cubicBezTo>
                  <a:pt x="64500" y="86564"/>
                  <a:pt x="65451" y="87382"/>
                  <a:pt x="66973" y="87686"/>
                </a:cubicBezTo>
                <a:lnTo>
                  <a:pt x="69350" y="88409"/>
                </a:lnTo>
                <a:lnTo>
                  <a:pt x="69921" y="87952"/>
                </a:lnTo>
                <a:cubicBezTo>
                  <a:pt x="69921" y="87952"/>
                  <a:pt x="69446" y="86887"/>
                  <a:pt x="69274" y="85784"/>
                </a:cubicBezTo>
                <a:cubicBezTo>
                  <a:pt x="69217" y="85290"/>
                  <a:pt x="69179" y="84795"/>
                  <a:pt x="69312" y="84358"/>
                </a:cubicBezTo>
                <a:lnTo>
                  <a:pt x="69255" y="81790"/>
                </a:lnTo>
                <a:lnTo>
                  <a:pt x="69921" y="81619"/>
                </a:lnTo>
                <a:lnTo>
                  <a:pt x="70454" y="80382"/>
                </a:lnTo>
                <a:lnTo>
                  <a:pt x="71424" y="80287"/>
                </a:lnTo>
                <a:lnTo>
                  <a:pt x="72127" y="79241"/>
                </a:lnTo>
                <a:lnTo>
                  <a:pt x="74087" y="78842"/>
                </a:lnTo>
                <a:lnTo>
                  <a:pt x="74562" y="78518"/>
                </a:lnTo>
                <a:lnTo>
                  <a:pt x="75837" y="77662"/>
                </a:lnTo>
                <a:lnTo>
                  <a:pt x="75837" y="76768"/>
                </a:lnTo>
                <a:lnTo>
                  <a:pt x="80211" y="74828"/>
                </a:lnTo>
                <a:lnTo>
                  <a:pt x="81581" y="74828"/>
                </a:lnTo>
                <a:lnTo>
                  <a:pt x="84814" y="75665"/>
                </a:lnTo>
                <a:lnTo>
                  <a:pt x="85290" y="75342"/>
                </a:lnTo>
                <a:lnTo>
                  <a:pt x="85290" y="74334"/>
                </a:lnTo>
                <a:lnTo>
                  <a:pt x="87610" y="74999"/>
                </a:lnTo>
                <a:lnTo>
                  <a:pt x="88181" y="76958"/>
                </a:lnTo>
                <a:lnTo>
                  <a:pt x="90197" y="76958"/>
                </a:lnTo>
                <a:lnTo>
                  <a:pt x="91396" y="75532"/>
                </a:lnTo>
                <a:lnTo>
                  <a:pt x="93659" y="76578"/>
                </a:lnTo>
                <a:lnTo>
                  <a:pt x="94572" y="76007"/>
                </a:lnTo>
                <a:lnTo>
                  <a:pt x="92917" y="74296"/>
                </a:lnTo>
                <a:lnTo>
                  <a:pt x="93526" y="73478"/>
                </a:lnTo>
                <a:lnTo>
                  <a:pt x="93526" y="72070"/>
                </a:lnTo>
                <a:lnTo>
                  <a:pt x="96816" y="72051"/>
                </a:lnTo>
                <a:lnTo>
                  <a:pt x="97596" y="71347"/>
                </a:lnTo>
                <a:lnTo>
                  <a:pt x="98205" y="72070"/>
                </a:lnTo>
                <a:lnTo>
                  <a:pt x="99346" y="71233"/>
                </a:lnTo>
                <a:lnTo>
                  <a:pt x="99403" y="71195"/>
                </a:lnTo>
                <a:lnTo>
                  <a:pt x="99955" y="71233"/>
                </a:lnTo>
                <a:lnTo>
                  <a:pt x="103588" y="71499"/>
                </a:lnTo>
                <a:lnTo>
                  <a:pt x="104938" y="73516"/>
                </a:lnTo>
                <a:lnTo>
                  <a:pt x="105813" y="73306"/>
                </a:lnTo>
                <a:lnTo>
                  <a:pt x="108077" y="71975"/>
                </a:lnTo>
                <a:lnTo>
                  <a:pt x="109979" y="72108"/>
                </a:lnTo>
                <a:lnTo>
                  <a:pt x="112242" y="74581"/>
                </a:lnTo>
                <a:lnTo>
                  <a:pt x="113003" y="74847"/>
                </a:lnTo>
                <a:lnTo>
                  <a:pt x="113212" y="77130"/>
                </a:lnTo>
                <a:lnTo>
                  <a:pt x="112908" y="78480"/>
                </a:lnTo>
                <a:lnTo>
                  <a:pt x="112870" y="78670"/>
                </a:lnTo>
                <a:lnTo>
                  <a:pt x="113212" y="79336"/>
                </a:lnTo>
                <a:lnTo>
                  <a:pt x="113935" y="79241"/>
                </a:lnTo>
                <a:lnTo>
                  <a:pt x="113935" y="79241"/>
                </a:lnTo>
                <a:lnTo>
                  <a:pt x="113764" y="80173"/>
                </a:lnTo>
                <a:lnTo>
                  <a:pt x="115172" y="81809"/>
                </a:lnTo>
                <a:lnTo>
                  <a:pt x="115875" y="81866"/>
                </a:lnTo>
                <a:lnTo>
                  <a:pt x="115875" y="82703"/>
                </a:lnTo>
                <a:lnTo>
                  <a:pt x="116237" y="83273"/>
                </a:lnTo>
                <a:lnTo>
                  <a:pt x="117074" y="83273"/>
                </a:lnTo>
                <a:lnTo>
                  <a:pt x="117074" y="84757"/>
                </a:lnTo>
                <a:lnTo>
                  <a:pt x="118310" y="84662"/>
                </a:lnTo>
                <a:cubicBezTo>
                  <a:pt x="118310" y="84662"/>
                  <a:pt x="119109" y="85347"/>
                  <a:pt x="119242" y="85689"/>
                </a:cubicBezTo>
                <a:lnTo>
                  <a:pt x="119242" y="85746"/>
                </a:lnTo>
                <a:lnTo>
                  <a:pt x="122495" y="85746"/>
                </a:lnTo>
                <a:lnTo>
                  <a:pt x="122495" y="81352"/>
                </a:lnTo>
                <a:lnTo>
                  <a:pt x="120954" y="78480"/>
                </a:lnTo>
                <a:lnTo>
                  <a:pt x="120155" y="77016"/>
                </a:lnTo>
                <a:lnTo>
                  <a:pt x="119946" y="74999"/>
                </a:lnTo>
                <a:lnTo>
                  <a:pt x="117835" y="73192"/>
                </a:lnTo>
                <a:lnTo>
                  <a:pt x="117835" y="71994"/>
                </a:lnTo>
                <a:lnTo>
                  <a:pt x="116960" y="71233"/>
                </a:lnTo>
                <a:lnTo>
                  <a:pt x="116902" y="71195"/>
                </a:lnTo>
                <a:lnTo>
                  <a:pt x="116541" y="69635"/>
                </a:lnTo>
                <a:lnTo>
                  <a:pt x="115723" y="68551"/>
                </a:lnTo>
                <a:lnTo>
                  <a:pt x="116009" y="63986"/>
                </a:lnTo>
                <a:lnTo>
                  <a:pt x="116028" y="63606"/>
                </a:lnTo>
                <a:lnTo>
                  <a:pt x="117169" y="62978"/>
                </a:lnTo>
                <a:lnTo>
                  <a:pt x="117873" y="61437"/>
                </a:lnTo>
                <a:lnTo>
                  <a:pt x="118767" y="61437"/>
                </a:lnTo>
                <a:lnTo>
                  <a:pt x="120878" y="59174"/>
                </a:lnTo>
                <a:lnTo>
                  <a:pt x="120821" y="58299"/>
                </a:lnTo>
                <a:lnTo>
                  <a:pt x="121772" y="56701"/>
                </a:lnTo>
                <a:lnTo>
                  <a:pt x="122038" y="56283"/>
                </a:lnTo>
                <a:lnTo>
                  <a:pt x="123674" y="55921"/>
                </a:lnTo>
                <a:lnTo>
                  <a:pt x="124701" y="53981"/>
                </a:lnTo>
                <a:lnTo>
                  <a:pt x="124701" y="52612"/>
                </a:lnTo>
                <a:lnTo>
                  <a:pt x="128201" y="52041"/>
                </a:lnTo>
                <a:lnTo>
                  <a:pt x="128657" y="50957"/>
                </a:lnTo>
                <a:lnTo>
                  <a:pt x="128030" y="49854"/>
                </a:lnTo>
                <a:lnTo>
                  <a:pt x="128676" y="49454"/>
                </a:lnTo>
                <a:lnTo>
                  <a:pt x="129057" y="49245"/>
                </a:lnTo>
                <a:lnTo>
                  <a:pt x="129057" y="47914"/>
                </a:lnTo>
                <a:lnTo>
                  <a:pt x="127725" y="46887"/>
                </a:lnTo>
                <a:lnTo>
                  <a:pt x="128486" y="46183"/>
                </a:lnTo>
                <a:lnTo>
                  <a:pt x="128524" y="45726"/>
                </a:lnTo>
                <a:lnTo>
                  <a:pt x="127763" y="45251"/>
                </a:lnTo>
                <a:lnTo>
                  <a:pt x="127992" y="44129"/>
                </a:lnTo>
                <a:lnTo>
                  <a:pt x="127098" y="43748"/>
                </a:lnTo>
                <a:lnTo>
                  <a:pt x="125956" y="43653"/>
                </a:lnTo>
                <a:lnTo>
                  <a:pt x="126280" y="42626"/>
                </a:lnTo>
                <a:lnTo>
                  <a:pt x="126185" y="42150"/>
                </a:lnTo>
                <a:lnTo>
                  <a:pt x="126013" y="41390"/>
                </a:lnTo>
                <a:lnTo>
                  <a:pt x="125253" y="40001"/>
                </a:lnTo>
                <a:lnTo>
                  <a:pt x="124530" y="39640"/>
                </a:lnTo>
                <a:lnTo>
                  <a:pt x="124435" y="37776"/>
                </a:lnTo>
                <a:lnTo>
                  <a:pt x="124035" y="36958"/>
                </a:lnTo>
                <a:lnTo>
                  <a:pt x="125139" y="35817"/>
                </a:lnTo>
                <a:lnTo>
                  <a:pt x="125614" y="36121"/>
                </a:lnTo>
                <a:lnTo>
                  <a:pt x="125291" y="37776"/>
                </a:lnTo>
                <a:lnTo>
                  <a:pt x="125386" y="39107"/>
                </a:lnTo>
                <a:lnTo>
                  <a:pt x="126394" y="39640"/>
                </a:lnTo>
                <a:lnTo>
                  <a:pt x="127060" y="40705"/>
                </a:lnTo>
                <a:lnTo>
                  <a:pt x="126945" y="42188"/>
                </a:lnTo>
                <a:lnTo>
                  <a:pt x="127725" y="42188"/>
                </a:lnTo>
                <a:lnTo>
                  <a:pt x="128505" y="40876"/>
                </a:lnTo>
                <a:lnTo>
                  <a:pt x="128981" y="38860"/>
                </a:lnTo>
                <a:lnTo>
                  <a:pt x="127839" y="37490"/>
                </a:lnTo>
                <a:lnTo>
                  <a:pt x="126869" y="35778"/>
                </a:lnTo>
                <a:lnTo>
                  <a:pt x="126869" y="35778"/>
                </a:lnTo>
                <a:lnTo>
                  <a:pt x="128296" y="35855"/>
                </a:lnTo>
                <a:lnTo>
                  <a:pt x="128429" y="36825"/>
                </a:lnTo>
                <a:lnTo>
                  <a:pt x="129000" y="36920"/>
                </a:lnTo>
                <a:lnTo>
                  <a:pt x="129856" y="34923"/>
                </a:lnTo>
                <a:lnTo>
                  <a:pt x="130502" y="33477"/>
                </a:lnTo>
                <a:lnTo>
                  <a:pt x="130103" y="30833"/>
                </a:lnTo>
                <a:lnTo>
                  <a:pt x="129742" y="30491"/>
                </a:lnTo>
                <a:lnTo>
                  <a:pt x="132024" y="28151"/>
                </a:lnTo>
                <a:lnTo>
                  <a:pt x="133470" y="28151"/>
                </a:lnTo>
                <a:lnTo>
                  <a:pt x="134345" y="27676"/>
                </a:lnTo>
                <a:lnTo>
                  <a:pt x="135676" y="26972"/>
                </a:lnTo>
                <a:lnTo>
                  <a:pt x="135676" y="25774"/>
                </a:lnTo>
                <a:lnTo>
                  <a:pt x="137540" y="25013"/>
                </a:lnTo>
                <a:lnTo>
                  <a:pt x="137749" y="24138"/>
                </a:lnTo>
                <a:lnTo>
                  <a:pt x="135999" y="22026"/>
                </a:lnTo>
                <a:lnTo>
                  <a:pt x="135999" y="19116"/>
                </a:lnTo>
                <a:lnTo>
                  <a:pt x="136399" y="17576"/>
                </a:lnTo>
                <a:lnTo>
                  <a:pt x="138662" y="16472"/>
                </a:lnTo>
                <a:lnTo>
                  <a:pt x="138662" y="15712"/>
                </a:lnTo>
                <a:lnTo>
                  <a:pt x="138396" y="14665"/>
                </a:lnTo>
                <a:lnTo>
                  <a:pt x="139366" y="14152"/>
                </a:lnTo>
                <a:lnTo>
                  <a:pt x="140660" y="14190"/>
                </a:lnTo>
                <a:lnTo>
                  <a:pt x="141782" y="13182"/>
                </a:lnTo>
                <a:lnTo>
                  <a:pt x="143246" y="11850"/>
                </a:lnTo>
                <a:lnTo>
                  <a:pt x="143246" y="10956"/>
                </a:lnTo>
                <a:lnTo>
                  <a:pt x="141325" y="10766"/>
                </a:lnTo>
                <a:lnTo>
                  <a:pt x="141211" y="9625"/>
                </a:lnTo>
                <a:lnTo>
                  <a:pt x="140165" y="9587"/>
                </a:lnTo>
                <a:lnTo>
                  <a:pt x="138986" y="5954"/>
                </a:lnTo>
                <a:lnTo>
                  <a:pt x="134135" y="5954"/>
                </a:lnTo>
                <a:lnTo>
                  <a:pt x="133413" y="9587"/>
                </a:lnTo>
                <a:lnTo>
                  <a:pt x="133926" y="10671"/>
                </a:lnTo>
                <a:lnTo>
                  <a:pt x="133983" y="11603"/>
                </a:lnTo>
                <a:lnTo>
                  <a:pt x="133356" y="11812"/>
                </a:lnTo>
                <a:lnTo>
                  <a:pt x="133317" y="12649"/>
                </a:lnTo>
                <a:lnTo>
                  <a:pt x="133051" y="13182"/>
                </a:lnTo>
                <a:lnTo>
                  <a:pt x="131948" y="13486"/>
                </a:lnTo>
                <a:lnTo>
                  <a:pt x="131510" y="14665"/>
                </a:lnTo>
                <a:lnTo>
                  <a:pt x="124435" y="16320"/>
                </a:lnTo>
                <a:lnTo>
                  <a:pt x="122590" y="17956"/>
                </a:lnTo>
                <a:lnTo>
                  <a:pt x="121924" y="19306"/>
                </a:lnTo>
                <a:lnTo>
                  <a:pt x="119204" y="20448"/>
                </a:lnTo>
                <a:lnTo>
                  <a:pt x="118976" y="20543"/>
                </a:lnTo>
                <a:lnTo>
                  <a:pt x="119242" y="21380"/>
                </a:lnTo>
                <a:lnTo>
                  <a:pt x="117378" y="21285"/>
                </a:lnTo>
                <a:lnTo>
                  <a:pt x="115000" y="22559"/>
                </a:lnTo>
                <a:lnTo>
                  <a:pt x="113593" y="23929"/>
                </a:lnTo>
                <a:lnTo>
                  <a:pt x="113821" y="24937"/>
                </a:lnTo>
                <a:lnTo>
                  <a:pt x="115210" y="24784"/>
                </a:lnTo>
                <a:lnTo>
                  <a:pt x="115533" y="25393"/>
                </a:lnTo>
                <a:lnTo>
                  <a:pt x="115172" y="26116"/>
                </a:lnTo>
                <a:lnTo>
                  <a:pt x="113840" y="26059"/>
                </a:lnTo>
                <a:lnTo>
                  <a:pt x="111938" y="27562"/>
                </a:lnTo>
                <a:lnTo>
                  <a:pt x="109770" y="27409"/>
                </a:lnTo>
                <a:lnTo>
                  <a:pt x="109541" y="27695"/>
                </a:lnTo>
                <a:lnTo>
                  <a:pt x="107449" y="30129"/>
                </a:lnTo>
                <a:lnTo>
                  <a:pt x="105794" y="30034"/>
                </a:lnTo>
                <a:lnTo>
                  <a:pt x="105794" y="29273"/>
                </a:lnTo>
                <a:lnTo>
                  <a:pt x="107259" y="28798"/>
                </a:lnTo>
                <a:lnTo>
                  <a:pt x="107316" y="27695"/>
                </a:lnTo>
                <a:lnTo>
                  <a:pt x="107392" y="26534"/>
                </a:lnTo>
                <a:lnTo>
                  <a:pt x="108800" y="25393"/>
                </a:lnTo>
                <a:lnTo>
                  <a:pt x="108172" y="22825"/>
                </a:lnTo>
                <a:lnTo>
                  <a:pt x="109104" y="21171"/>
                </a:lnTo>
                <a:lnTo>
                  <a:pt x="109009" y="20448"/>
                </a:lnTo>
                <a:lnTo>
                  <a:pt x="108895" y="19497"/>
                </a:lnTo>
                <a:lnTo>
                  <a:pt x="109199" y="19326"/>
                </a:lnTo>
                <a:lnTo>
                  <a:pt x="110207" y="20467"/>
                </a:lnTo>
                <a:lnTo>
                  <a:pt x="112014" y="20467"/>
                </a:lnTo>
                <a:lnTo>
                  <a:pt x="112528" y="19573"/>
                </a:lnTo>
                <a:lnTo>
                  <a:pt x="111120" y="17461"/>
                </a:lnTo>
                <a:lnTo>
                  <a:pt x="109351" y="15693"/>
                </a:lnTo>
                <a:lnTo>
                  <a:pt x="104824" y="15788"/>
                </a:lnTo>
                <a:lnTo>
                  <a:pt x="101838" y="15959"/>
                </a:lnTo>
                <a:lnTo>
                  <a:pt x="101477" y="15179"/>
                </a:lnTo>
                <a:lnTo>
                  <a:pt x="100640" y="14551"/>
                </a:lnTo>
                <a:lnTo>
                  <a:pt x="100640" y="13619"/>
                </a:lnTo>
                <a:lnTo>
                  <a:pt x="99879" y="13581"/>
                </a:lnTo>
                <a:lnTo>
                  <a:pt x="99879" y="13220"/>
                </a:lnTo>
                <a:lnTo>
                  <a:pt x="99860" y="12288"/>
                </a:lnTo>
                <a:lnTo>
                  <a:pt x="99137" y="11812"/>
                </a:lnTo>
                <a:lnTo>
                  <a:pt x="99042" y="10671"/>
                </a:lnTo>
                <a:lnTo>
                  <a:pt x="97958" y="10005"/>
                </a:lnTo>
                <a:lnTo>
                  <a:pt x="97691" y="10728"/>
                </a:lnTo>
                <a:lnTo>
                  <a:pt x="96417" y="10671"/>
                </a:lnTo>
                <a:lnTo>
                  <a:pt x="95124" y="8255"/>
                </a:lnTo>
                <a:lnTo>
                  <a:pt x="94515" y="7856"/>
                </a:lnTo>
                <a:lnTo>
                  <a:pt x="91148" y="7704"/>
                </a:lnTo>
                <a:lnTo>
                  <a:pt x="90806" y="8370"/>
                </a:lnTo>
                <a:lnTo>
                  <a:pt x="90901" y="8845"/>
                </a:lnTo>
                <a:lnTo>
                  <a:pt x="89665" y="10177"/>
                </a:lnTo>
                <a:lnTo>
                  <a:pt x="88733" y="10272"/>
                </a:lnTo>
                <a:lnTo>
                  <a:pt x="87972" y="11470"/>
                </a:lnTo>
                <a:lnTo>
                  <a:pt x="84871" y="10994"/>
                </a:lnTo>
                <a:lnTo>
                  <a:pt x="83483" y="11432"/>
                </a:lnTo>
                <a:lnTo>
                  <a:pt x="81676" y="10823"/>
                </a:lnTo>
                <a:lnTo>
                  <a:pt x="81143" y="9948"/>
                </a:lnTo>
                <a:lnTo>
                  <a:pt x="79298" y="9321"/>
                </a:lnTo>
                <a:lnTo>
                  <a:pt x="78576" y="10100"/>
                </a:lnTo>
                <a:lnTo>
                  <a:pt x="76103" y="9225"/>
                </a:lnTo>
                <a:lnTo>
                  <a:pt x="76103" y="7780"/>
                </a:lnTo>
                <a:lnTo>
                  <a:pt x="74924" y="7057"/>
                </a:lnTo>
                <a:lnTo>
                  <a:pt x="74924" y="8198"/>
                </a:lnTo>
                <a:lnTo>
                  <a:pt x="70663" y="8484"/>
                </a:lnTo>
                <a:lnTo>
                  <a:pt x="69084" y="8579"/>
                </a:lnTo>
                <a:lnTo>
                  <a:pt x="58946" y="8141"/>
                </a:lnTo>
                <a:lnTo>
                  <a:pt x="57957" y="8084"/>
                </a:lnTo>
                <a:lnTo>
                  <a:pt x="56664" y="8008"/>
                </a:lnTo>
                <a:lnTo>
                  <a:pt x="42360" y="6277"/>
                </a:lnTo>
                <a:lnTo>
                  <a:pt x="39564" y="5954"/>
                </a:lnTo>
                <a:lnTo>
                  <a:pt x="39297" y="5916"/>
                </a:lnTo>
                <a:lnTo>
                  <a:pt x="31290" y="4641"/>
                </a:lnTo>
                <a:lnTo>
                  <a:pt x="27790" y="4071"/>
                </a:lnTo>
                <a:lnTo>
                  <a:pt x="27505" y="3995"/>
                </a:lnTo>
                <a:lnTo>
                  <a:pt x="25203" y="3500"/>
                </a:lnTo>
                <a:lnTo>
                  <a:pt x="18451" y="1693"/>
                </a:lnTo>
                <a:lnTo>
                  <a:pt x="12973" y="0"/>
                </a:lnTo>
                <a:close/>
              </a:path>
            </a:pathLst>
          </a:custGeom>
          <a:solidFill>
            <a:srgbClr val="97DAF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" name="Google Shape;1304;p30">
            <a:extLst>
              <a:ext uri="{FF2B5EF4-FFF2-40B4-BE49-F238E27FC236}">
                <a16:creationId xmlns:a16="http://schemas.microsoft.com/office/drawing/2014/main" id="{B5096DB9-1A2A-2E39-CF34-057B967B9708}"/>
              </a:ext>
            </a:extLst>
          </p:cNvPr>
          <p:cNvGrpSpPr/>
          <p:nvPr/>
        </p:nvGrpSpPr>
        <p:grpSpPr>
          <a:xfrm>
            <a:off x="4794919" y="1862768"/>
            <a:ext cx="3641604" cy="1612594"/>
            <a:chOff x="5103489" y="1705848"/>
            <a:chExt cx="3641604" cy="1612594"/>
          </a:xfrm>
        </p:grpSpPr>
        <p:grpSp>
          <p:nvGrpSpPr>
            <p:cNvPr id="24" name="Google Shape;1305;p30">
              <a:extLst>
                <a:ext uri="{FF2B5EF4-FFF2-40B4-BE49-F238E27FC236}">
                  <a16:creationId xmlns:a16="http://schemas.microsoft.com/office/drawing/2014/main" id="{3F882E3A-FC08-A6C4-D034-60EDF4B40AB5}"/>
                </a:ext>
              </a:extLst>
            </p:cNvPr>
            <p:cNvGrpSpPr/>
            <p:nvPr/>
          </p:nvGrpSpPr>
          <p:grpSpPr>
            <a:xfrm>
              <a:off x="5103489" y="2157694"/>
              <a:ext cx="275562" cy="482979"/>
              <a:chOff x="8370831" y="3202002"/>
              <a:chExt cx="218129" cy="382376"/>
            </a:xfrm>
          </p:grpSpPr>
          <p:sp>
            <p:nvSpPr>
              <p:cNvPr id="40" name="Google Shape;1306;p30">
                <a:extLst>
                  <a:ext uri="{FF2B5EF4-FFF2-40B4-BE49-F238E27FC236}">
                    <a16:creationId xmlns:a16="http://schemas.microsoft.com/office/drawing/2014/main" id="{B457B29F-9E37-DB7E-8ACC-7559D0F957E2}"/>
                  </a:ext>
                </a:extLst>
              </p:cNvPr>
              <p:cNvSpPr/>
              <p:nvPr/>
            </p:nvSpPr>
            <p:spPr>
              <a:xfrm>
                <a:off x="8370831" y="3202002"/>
                <a:ext cx="218129" cy="382376"/>
              </a:xfrm>
              <a:custGeom>
                <a:avLst/>
                <a:gdLst/>
                <a:ahLst/>
                <a:cxnLst/>
                <a:rect l="l" t="t" r="r" b="b"/>
                <a:pathLst>
                  <a:path w="23990" h="42054" extrusionOk="0">
                    <a:moveTo>
                      <a:pt x="11991" y="0"/>
                    </a:moveTo>
                    <a:cubicBezTo>
                      <a:pt x="11992" y="0"/>
                      <a:pt x="11992" y="0"/>
                      <a:pt x="11993" y="0"/>
                    </a:cubicBezTo>
                    <a:lnTo>
                      <a:pt x="11993" y="0"/>
                    </a:lnTo>
                    <a:cubicBezTo>
                      <a:pt x="11994" y="0"/>
                      <a:pt x="11995" y="0"/>
                      <a:pt x="11995" y="0"/>
                    </a:cubicBezTo>
                    <a:close/>
                    <a:moveTo>
                      <a:pt x="11993" y="0"/>
                    </a:moveTo>
                    <a:cubicBezTo>
                      <a:pt x="5373" y="1"/>
                      <a:pt x="1" y="4974"/>
                      <a:pt x="1" y="11110"/>
                    </a:cubicBezTo>
                    <a:cubicBezTo>
                      <a:pt x="1" y="14754"/>
                      <a:pt x="1894" y="17985"/>
                      <a:pt x="4823" y="20011"/>
                    </a:cubicBezTo>
                    <a:lnTo>
                      <a:pt x="12062" y="42054"/>
                    </a:lnTo>
                    <a:lnTo>
                      <a:pt x="18950" y="20154"/>
                    </a:lnTo>
                    <a:cubicBezTo>
                      <a:pt x="21999" y="18136"/>
                      <a:pt x="23990" y="14843"/>
                      <a:pt x="23990" y="11110"/>
                    </a:cubicBezTo>
                    <a:cubicBezTo>
                      <a:pt x="23990" y="4978"/>
                      <a:pt x="18618" y="1"/>
                      <a:pt x="11993" y="0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1307;p30">
                <a:extLst>
                  <a:ext uri="{FF2B5EF4-FFF2-40B4-BE49-F238E27FC236}">
                    <a16:creationId xmlns:a16="http://schemas.microsoft.com/office/drawing/2014/main" id="{F3964FDC-2893-B2B0-CF34-6A540F1BF37D}"/>
                  </a:ext>
                </a:extLst>
              </p:cNvPr>
              <p:cNvSpPr/>
              <p:nvPr/>
            </p:nvSpPr>
            <p:spPr>
              <a:xfrm>
                <a:off x="8397745" y="3226607"/>
                <a:ext cx="164347" cy="152181"/>
              </a:xfrm>
              <a:custGeom>
                <a:avLst/>
                <a:gdLst/>
                <a:ahLst/>
                <a:cxnLst/>
                <a:rect l="l" t="t" r="r" b="b"/>
                <a:pathLst>
                  <a:path w="18075" h="16737" extrusionOk="0">
                    <a:moveTo>
                      <a:pt x="9035" y="0"/>
                    </a:moveTo>
                    <a:cubicBezTo>
                      <a:pt x="4045" y="0"/>
                      <a:pt x="1" y="3747"/>
                      <a:pt x="1" y="8368"/>
                    </a:cubicBezTo>
                    <a:cubicBezTo>
                      <a:pt x="1" y="12990"/>
                      <a:pt x="4045" y="16736"/>
                      <a:pt x="9035" y="16736"/>
                    </a:cubicBezTo>
                    <a:cubicBezTo>
                      <a:pt x="14026" y="16736"/>
                      <a:pt x="18075" y="12990"/>
                      <a:pt x="18075" y="8368"/>
                    </a:cubicBezTo>
                    <a:cubicBezTo>
                      <a:pt x="18075" y="3747"/>
                      <a:pt x="14030" y="0"/>
                      <a:pt x="90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" name="Google Shape;1308;p30">
              <a:extLst>
                <a:ext uri="{FF2B5EF4-FFF2-40B4-BE49-F238E27FC236}">
                  <a16:creationId xmlns:a16="http://schemas.microsoft.com/office/drawing/2014/main" id="{D25435AE-33DD-4E86-B871-8829EBDAB203}"/>
                </a:ext>
              </a:extLst>
            </p:cNvPr>
            <p:cNvGrpSpPr/>
            <p:nvPr/>
          </p:nvGrpSpPr>
          <p:grpSpPr>
            <a:xfrm>
              <a:off x="7266405" y="2043445"/>
              <a:ext cx="275562" cy="482979"/>
              <a:chOff x="8737245" y="2932687"/>
              <a:chExt cx="218129" cy="382376"/>
            </a:xfrm>
          </p:grpSpPr>
          <p:sp>
            <p:nvSpPr>
              <p:cNvPr id="38" name="Google Shape;1309;p30">
                <a:extLst>
                  <a:ext uri="{FF2B5EF4-FFF2-40B4-BE49-F238E27FC236}">
                    <a16:creationId xmlns:a16="http://schemas.microsoft.com/office/drawing/2014/main" id="{088A4FAC-3E7D-170E-1343-269EA2166C49}"/>
                  </a:ext>
                </a:extLst>
              </p:cNvPr>
              <p:cNvSpPr/>
              <p:nvPr/>
            </p:nvSpPr>
            <p:spPr>
              <a:xfrm>
                <a:off x="8737245" y="2932687"/>
                <a:ext cx="218129" cy="382376"/>
              </a:xfrm>
              <a:custGeom>
                <a:avLst/>
                <a:gdLst/>
                <a:ahLst/>
                <a:cxnLst/>
                <a:rect l="l" t="t" r="r" b="b"/>
                <a:pathLst>
                  <a:path w="23990" h="42054" extrusionOk="0">
                    <a:moveTo>
                      <a:pt x="11991" y="0"/>
                    </a:moveTo>
                    <a:cubicBezTo>
                      <a:pt x="11992" y="0"/>
                      <a:pt x="11992" y="0"/>
                      <a:pt x="11993" y="0"/>
                    </a:cubicBezTo>
                    <a:lnTo>
                      <a:pt x="11993" y="0"/>
                    </a:lnTo>
                    <a:cubicBezTo>
                      <a:pt x="11994" y="0"/>
                      <a:pt x="11995" y="0"/>
                      <a:pt x="11995" y="0"/>
                    </a:cubicBezTo>
                    <a:close/>
                    <a:moveTo>
                      <a:pt x="11993" y="0"/>
                    </a:moveTo>
                    <a:cubicBezTo>
                      <a:pt x="5373" y="1"/>
                      <a:pt x="1" y="4974"/>
                      <a:pt x="1" y="11110"/>
                    </a:cubicBezTo>
                    <a:cubicBezTo>
                      <a:pt x="1" y="14754"/>
                      <a:pt x="1894" y="17985"/>
                      <a:pt x="4823" y="20011"/>
                    </a:cubicBezTo>
                    <a:lnTo>
                      <a:pt x="12062" y="42054"/>
                    </a:lnTo>
                    <a:lnTo>
                      <a:pt x="18950" y="20154"/>
                    </a:lnTo>
                    <a:cubicBezTo>
                      <a:pt x="21999" y="18136"/>
                      <a:pt x="23990" y="14843"/>
                      <a:pt x="23990" y="11110"/>
                    </a:cubicBezTo>
                    <a:cubicBezTo>
                      <a:pt x="23990" y="4978"/>
                      <a:pt x="18618" y="1"/>
                      <a:pt x="11993" y="0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1310;p30">
                <a:extLst>
                  <a:ext uri="{FF2B5EF4-FFF2-40B4-BE49-F238E27FC236}">
                    <a16:creationId xmlns:a16="http://schemas.microsoft.com/office/drawing/2014/main" id="{003A9806-2FE6-352B-3B81-2B18B5370B93}"/>
                  </a:ext>
                </a:extLst>
              </p:cNvPr>
              <p:cNvSpPr/>
              <p:nvPr/>
            </p:nvSpPr>
            <p:spPr>
              <a:xfrm>
                <a:off x="8764162" y="2957294"/>
                <a:ext cx="164347" cy="152181"/>
              </a:xfrm>
              <a:custGeom>
                <a:avLst/>
                <a:gdLst/>
                <a:ahLst/>
                <a:cxnLst/>
                <a:rect l="l" t="t" r="r" b="b"/>
                <a:pathLst>
                  <a:path w="18075" h="16737" extrusionOk="0">
                    <a:moveTo>
                      <a:pt x="9035" y="0"/>
                    </a:moveTo>
                    <a:cubicBezTo>
                      <a:pt x="4045" y="0"/>
                      <a:pt x="1" y="3747"/>
                      <a:pt x="1" y="8368"/>
                    </a:cubicBezTo>
                    <a:cubicBezTo>
                      <a:pt x="1" y="12990"/>
                      <a:pt x="4045" y="16736"/>
                      <a:pt x="9035" y="16736"/>
                    </a:cubicBezTo>
                    <a:cubicBezTo>
                      <a:pt x="14026" y="16736"/>
                      <a:pt x="18075" y="12990"/>
                      <a:pt x="18075" y="8368"/>
                    </a:cubicBezTo>
                    <a:cubicBezTo>
                      <a:pt x="18075" y="3747"/>
                      <a:pt x="14030" y="0"/>
                      <a:pt x="90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" name="Google Shape;1311;p30">
              <a:extLst>
                <a:ext uri="{FF2B5EF4-FFF2-40B4-BE49-F238E27FC236}">
                  <a16:creationId xmlns:a16="http://schemas.microsoft.com/office/drawing/2014/main" id="{882A48B4-6F73-07BC-60E1-FB6F706DACD6}"/>
                </a:ext>
              </a:extLst>
            </p:cNvPr>
            <p:cNvGrpSpPr/>
            <p:nvPr/>
          </p:nvGrpSpPr>
          <p:grpSpPr>
            <a:xfrm>
              <a:off x="7370191" y="2835463"/>
              <a:ext cx="275562" cy="482979"/>
              <a:chOff x="8370831" y="3202002"/>
              <a:chExt cx="218129" cy="382376"/>
            </a:xfrm>
          </p:grpSpPr>
          <p:sp>
            <p:nvSpPr>
              <p:cNvPr id="36" name="Google Shape;1312;p30">
                <a:extLst>
                  <a:ext uri="{FF2B5EF4-FFF2-40B4-BE49-F238E27FC236}">
                    <a16:creationId xmlns:a16="http://schemas.microsoft.com/office/drawing/2014/main" id="{E6C139EB-87E4-06A9-52EB-7E71AA638727}"/>
                  </a:ext>
                </a:extLst>
              </p:cNvPr>
              <p:cNvSpPr/>
              <p:nvPr/>
            </p:nvSpPr>
            <p:spPr>
              <a:xfrm>
                <a:off x="8370831" y="3202002"/>
                <a:ext cx="218129" cy="382376"/>
              </a:xfrm>
              <a:custGeom>
                <a:avLst/>
                <a:gdLst/>
                <a:ahLst/>
                <a:cxnLst/>
                <a:rect l="l" t="t" r="r" b="b"/>
                <a:pathLst>
                  <a:path w="23990" h="42054" extrusionOk="0">
                    <a:moveTo>
                      <a:pt x="11991" y="0"/>
                    </a:moveTo>
                    <a:cubicBezTo>
                      <a:pt x="11992" y="0"/>
                      <a:pt x="11992" y="0"/>
                      <a:pt x="11993" y="0"/>
                    </a:cubicBezTo>
                    <a:lnTo>
                      <a:pt x="11993" y="0"/>
                    </a:lnTo>
                    <a:cubicBezTo>
                      <a:pt x="11994" y="0"/>
                      <a:pt x="11995" y="0"/>
                      <a:pt x="11995" y="0"/>
                    </a:cubicBezTo>
                    <a:close/>
                    <a:moveTo>
                      <a:pt x="11993" y="0"/>
                    </a:moveTo>
                    <a:cubicBezTo>
                      <a:pt x="5373" y="1"/>
                      <a:pt x="1" y="4974"/>
                      <a:pt x="1" y="11110"/>
                    </a:cubicBezTo>
                    <a:cubicBezTo>
                      <a:pt x="1" y="14754"/>
                      <a:pt x="1894" y="17985"/>
                      <a:pt x="4823" y="20011"/>
                    </a:cubicBezTo>
                    <a:lnTo>
                      <a:pt x="12062" y="42054"/>
                    </a:lnTo>
                    <a:lnTo>
                      <a:pt x="18950" y="20154"/>
                    </a:lnTo>
                    <a:cubicBezTo>
                      <a:pt x="21999" y="18136"/>
                      <a:pt x="23990" y="14843"/>
                      <a:pt x="23990" y="11110"/>
                    </a:cubicBezTo>
                    <a:cubicBezTo>
                      <a:pt x="23990" y="4978"/>
                      <a:pt x="18618" y="1"/>
                      <a:pt x="11993" y="0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1313;p30">
                <a:extLst>
                  <a:ext uri="{FF2B5EF4-FFF2-40B4-BE49-F238E27FC236}">
                    <a16:creationId xmlns:a16="http://schemas.microsoft.com/office/drawing/2014/main" id="{79BBF46B-34B5-DE77-A98A-0722ACD430E6}"/>
                  </a:ext>
                </a:extLst>
              </p:cNvPr>
              <p:cNvSpPr/>
              <p:nvPr/>
            </p:nvSpPr>
            <p:spPr>
              <a:xfrm>
                <a:off x="8397745" y="3226607"/>
                <a:ext cx="164347" cy="152181"/>
              </a:xfrm>
              <a:custGeom>
                <a:avLst/>
                <a:gdLst/>
                <a:ahLst/>
                <a:cxnLst/>
                <a:rect l="l" t="t" r="r" b="b"/>
                <a:pathLst>
                  <a:path w="18075" h="16737" extrusionOk="0">
                    <a:moveTo>
                      <a:pt x="9035" y="0"/>
                    </a:moveTo>
                    <a:cubicBezTo>
                      <a:pt x="4045" y="0"/>
                      <a:pt x="1" y="3747"/>
                      <a:pt x="1" y="8368"/>
                    </a:cubicBezTo>
                    <a:cubicBezTo>
                      <a:pt x="1" y="12990"/>
                      <a:pt x="4045" y="16736"/>
                      <a:pt x="9035" y="16736"/>
                    </a:cubicBezTo>
                    <a:cubicBezTo>
                      <a:pt x="14026" y="16736"/>
                      <a:pt x="18075" y="12990"/>
                      <a:pt x="18075" y="8368"/>
                    </a:cubicBezTo>
                    <a:cubicBezTo>
                      <a:pt x="18075" y="3747"/>
                      <a:pt x="14030" y="0"/>
                      <a:pt x="903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" name="Google Shape;1314;p30">
              <a:extLst>
                <a:ext uri="{FF2B5EF4-FFF2-40B4-BE49-F238E27FC236}">
                  <a16:creationId xmlns:a16="http://schemas.microsoft.com/office/drawing/2014/main" id="{AAD5297C-EF6C-88C6-67BE-819601D6F3DB}"/>
                </a:ext>
              </a:extLst>
            </p:cNvPr>
            <p:cNvGrpSpPr/>
            <p:nvPr/>
          </p:nvGrpSpPr>
          <p:grpSpPr>
            <a:xfrm>
              <a:off x="6236840" y="2609540"/>
              <a:ext cx="275562" cy="482979"/>
              <a:chOff x="8370831" y="3202002"/>
              <a:chExt cx="218129" cy="382376"/>
            </a:xfrm>
          </p:grpSpPr>
          <p:sp>
            <p:nvSpPr>
              <p:cNvPr id="34" name="Google Shape;1315;p30">
                <a:extLst>
                  <a:ext uri="{FF2B5EF4-FFF2-40B4-BE49-F238E27FC236}">
                    <a16:creationId xmlns:a16="http://schemas.microsoft.com/office/drawing/2014/main" id="{6B63A30B-FD27-061F-517C-CD4D363D0B41}"/>
                  </a:ext>
                </a:extLst>
              </p:cNvPr>
              <p:cNvSpPr/>
              <p:nvPr/>
            </p:nvSpPr>
            <p:spPr>
              <a:xfrm>
                <a:off x="8370831" y="3202002"/>
                <a:ext cx="218129" cy="382376"/>
              </a:xfrm>
              <a:custGeom>
                <a:avLst/>
                <a:gdLst/>
                <a:ahLst/>
                <a:cxnLst/>
                <a:rect l="l" t="t" r="r" b="b"/>
                <a:pathLst>
                  <a:path w="23990" h="42054" extrusionOk="0">
                    <a:moveTo>
                      <a:pt x="11991" y="0"/>
                    </a:moveTo>
                    <a:cubicBezTo>
                      <a:pt x="11992" y="0"/>
                      <a:pt x="11992" y="0"/>
                      <a:pt x="11993" y="0"/>
                    </a:cubicBezTo>
                    <a:lnTo>
                      <a:pt x="11993" y="0"/>
                    </a:lnTo>
                    <a:cubicBezTo>
                      <a:pt x="11994" y="0"/>
                      <a:pt x="11995" y="0"/>
                      <a:pt x="11995" y="0"/>
                    </a:cubicBezTo>
                    <a:close/>
                    <a:moveTo>
                      <a:pt x="11993" y="0"/>
                    </a:moveTo>
                    <a:cubicBezTo>
                      <a:pt x="5373" y="1"/>
                      <a:pt x="1" y="4974"/>
                      <a:pt x="1" y="11110"/>
                    </a:cubicBezTo>
                    <a:cubicBezTo>
                      <a:pt x="1" y="14754"/>
                      <a:pt x="1894" y="17985"/>
                      <a:pt x="4823" y="20011"/>
                    </a:cubicBezTo>
                    <a:lnTo>
                      <a:pt x="12062" y="42054"/>
                    </a:lnTo>
                    <a:lnTo>
                      <a:pt x="18950" y="20154"/>
                    </a:lnTo>
                    <a:cubicBezTo>
                      <a:pt x="21999" y="18136"/>
                      <a:pt x="23990" y="14843"/>
                      <a:pt x="23990" y="11110"/>
                    </a:cubicBezTo>
                    <a:cubicBezTo>
                      <a:pt x="23990" y="4978"/>
                      <a:pt x="18618" y="1"/>
                      <a:pt x="11993" y="0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1316;p30">
                <a:extLst>
                  <a:ext uri="{FF2B5EF4-FFF2-40B4-BE49-F238E27FC236}">
                    <a16:creationId xmlns:a16="http://schemas.microsoft.com/office/drawing/2014/main" id="{17CFFFB0-B872-D0AF-E325-5407861BB424}"/>
                  </a:ext>
                </a:extLst>
              </p:cNvPr>
              <p:cNvSpPr/>
              <p:nvPr/>
            </p:nvSpPr>
            <p:spPr>
              <a:xfrm>
                <a:off x="8397745" y="3226607"/>
                <a:ext cx="164347" cy="152181"/>
              </a:xfrm>
              <a:custGeom>
                <a:avLst/>
                <a:gdLst/>
                <a:ahLst/>
                <a:cxnLst/>
                <a:rect l="l" t="t" r="r" b="b"/>
                <a:pathLst>
                  <a:path w="18075" h="16737" extrusionOk="0">
                    <a:moveTo>
                      <a:pt x="9035" y="0"/>
                    </a:moveTo>
                    <a:cubicBezTo>
                      <a:pt x="4045" y="0"/>
                      <a:pt x="1" y="3747"/>
                      <a:pt x="1" y="8368"/>
                    </a:cubicBezTo>
                    <a:cubicBezTo>
                      <a:pt x="1" y="12990"/>
                      <a:pt x="4045" y="16736"/>
                      <a:pt x="9035" y="16736"/>
                    </a:cubicBezTo>
                    <a:cubicBezTo>
                      <a:pt x="14026" y="16736"/>
                      <a:pt x="18075" y="12990"/>
                      <a:pt x="18075" y="8368"/>
                    </a:cubicBezTo>
                    <a:cubicBezTo>
                      <a:pt x="18075" y="3747"/>
                      <a:pt x="14030" y="0"/>
                      <a:pt x="903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" name="Google Shape;1317;p30">
              <a:extLst>
                <a:ext uri="{FF2B5EF4-FFF2-40B4-BE49-F238E27FC236}">
                  <a16:creationId xmlns:a16="http://schemas.microsoft.com/office/drawing/2014/main" id="{D8E18049-A249-A378-4C19-E16E651185BD}"/>
                </a:ext>
              </a:extLst>
            </p:cNvPr>
            <p:cNvGrpSpPr/>
            <p:nvPr/>
          </p:nvGrpSpPr>
          <p:grpSpPr>
            <a:xfrm>
              <a:off x="5670164" y="1705848"/>
              <a:ext cx="275562" cy="482979"/>
              <a:chOff x="8370831" y="3202002"/>
              <a:chExt cx="218129" cy="382376"/>
            </a:xfrm>
          </p:grpSpPr>
          <p:sp>
            <p:nvSpPr>
              <p:cNvPr id="32" name="Google Shape;1318;p30">
                <a:extLst>
                  <a:ext uri="{FF2B5EF4-FFF2-40B4-BE49-F238E27FC236}">
                    <a16:creationId xmlns:a16="http://schemas.microsoft.com/office/drawing/2014/main" id="{FDA8141F-F8B5-DDF7-BE7C-53E9856F8E05}"/>
                  </a:ext>
                </a:extLst>
              </p:cNvPr>
              <p:cNvSpPr/>
              <p:nvPr/>
            </p:nvSpPr>
            <p:spPr>
              <a:xfrm>
                <a:off x="8370831" y="3202002"/>
                <a:ext cx="218129" cy="382376"/>
              </a:xfrm>
              <a:custGeom>
                <a:avLst/>
                <a:gdLst/>
                <a:ahLst/>
                <a:cxnLst/>
                <a:rect l="l" t="t" r="r" b="b"/>
                <a:pathLst>
                  <a:path w="23990" h="42054" extrusionOk="0">
                    <a:moveTo>
                      <a:pt x="11991" y="0"/>
                    </a:moveTo>
                    <a:cubicBezTo>
                      <a:pt x="11992" y="0"/>
                      <a:pt x="11992" y="0"/>
                      <a:pt x="11993" y="0"/>
                    </a:cubicBezTo>
                    <a:lnTo>
                      <a:pt x="11993" y="0"/>
                    </a:lnTo>
                    <a:cubicBezTo>
                      <a:pt x="11994" y="0"/>
                      <a:pt x="11995" y="0"/>
                      <a:pt x="11995" y="0"/>
                    </a:cubicBezTo>
                    <a:close/>
                    <a:moveTo>
                      <a:pt x="11993" y="0"/>
                    </a:moveTo>
                    <a:cubicBezTo>
                      <a:pt x="5373" y="1"/>
                      <a:pt x="1" y="4974"/>
                      <a:pt x="1" y="11110"/>
                    </a:cubicBezTo>
                    <a:cubicBezTo>
                      <a:pt x="1" y="14754"/>
                      <a:pt x="1894" y="17985"/>
                      <a:pt x="4823" y="20011"/>
                    </a:cubicBezTo>
                    <a:lnTo>
                      <a:pt x="12062" y="42054"/>
                    </a:lnTo>
                    <a:lnTo>
                      <a:pt x="18950" y="20154"/>
                    </a:lnTo>
                    <a:cubicBezTo>
                      <a:pt x="21999" y="18136"/>
                      <a:pt x="23990" y="14843"/>
                      <a:pt x="23990" y="11110"/>
                    </a:cubicBezTo>
                    <a:cubicBezTo>
                      <a:pt x="23990" y="4978"/>
                      <a:pt x="18618" y="1"/>
                      <a:pt x="11993" y="0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1319;p30">
                <a:extLst>
                  <a:ext uri="{FF2B5EF4-FFF2-40B4-BE49-F238E27FC236}">
                    <a16:creationId xmlns:a16="http://schemas.microsoft.com/office/drawing/2014/main" id="{FA35CE7B-594A-C5BC-0B85-E9FC6F9BE30E}"/>
                  </a:ext>
                </a:extLst>
              </p:cNvPr>
              <p:cNvSpPr/>
              <p:nvPr/>
            </p:nvSpPr>
            <p:spPr>
              <a:xfrm>
                <a:off x="8397745" y="3226607"/>
                <a:ext cx="164347" cy="152181"/>
              </a:xfrm>
              <a:custGeom>
                <a:avLst/>
                <a:gdLst/>
                <a:ahLst/>
                <a:cxnLst/>
                <a:rect l="l" t="t" r="r" b="b"/>
                <a:pathLst>
                  <a:path w="18075" h="16737" extrusionOk="0">
                    <a:moveTo>
                      <a:pt x="9035" y="0"/>
                    </a:moveTo>
                    <a:cubicBezTo>
                      <a:pt x="4045" y="0"/>
                      <a:pt x="1" y="3747"/>
                      <a:pt x="1" y="8368"/>
                    </a:cubicBezTo>
                    <a:cubicBezTo>
                      <a:pt x="1" y="12990"/>
                      <a:pt x="4045" y="16736"/>
                      <a:pt x="9035" y="16736"/>
                    </a:cubicBezTo>
                    <a:cubicBezTo>
                      <a:pt x="14026" y="16736"/>
                      <a:pt x="18075" y="12990"/>
                      <a:pt x="18075" y="8368"/>
                    </a:cubicBezTo>
                    <a:cubicBezTo>
                      <a:pt x="18075" y="3747"/>
                      <a:pt x="14030" y="0"/>
                      <a:pt x="903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" name="Google Shape;1320;p30">
              <a:extLst>
                <a:ext uri="{FF2B5EF4-FFF2-40B4-BE49-F238E27FC236}">
                  <a16:creationId xmlns:a16="http://schemas.microsoft.com/office/drawing/2014/main" id="{AA90E8D1-A34D-9031-6976-85E382F446D8}"/>
                </a:ext>
              </a:extLst>
            </p:cNvPr>
            <p:cNvGrpSpPr/>
            <p:nvPr/>
          </p:nvGrpSpPr>
          <p:grpSpPr>
            <a:xfrm>
              <a:off x="8469531" y="1801958"/>
              <a:ext cx="275562" cy="482979"/>
              <a:chOff x="8792477" y="3099229"/>
              <a:chExt cx="218129" cy="382376"/>
            </a:xfrm>
          </p:grpSpPr>
          <p:sp>
            <p:nvSpPr>
              <p:cNvPr id="30" name="Google Shape;1321;p30">
                <a:extLst>
                  <a:ext uri="{FF2B5EF4-FFF2-40B4-BE49-F238E27FC236}">
                    <a16:creationId xmlns:a16="http://schemas.microsoft.com/office/drawing/2014/main" id="{ED03D8FD-E854-E8ED-731E-915D68F01769}"/>
                  </a:ext>
                </a:extLst>
              </p:cNvPr>
              <p:cNvSpPr/>
              <p:nvPr/>
            </p:nvSpPr>
            <p:spPr>
              <a:xfrm>
                <a:off x="8792477" y="3099229"/>
                <a:ext cx="218129" cy="382376"/>
              </a:xfrm>
              <a:custGeom>
                <a:avLst/>
                <a:gdLst/>
                <a:ahLst/>
                <a:cxnLst/>
                <a:rect l="l" t="t" r="r" b="b"/>
                <a:pathLst>
                  <a:path w="23990" h="42054" extrusionOk="0">
                    <a:moveTo>
                      <a:pt x="11991" y="0"/>
                    </a:moveTo>
                    <a:cubicBezTo>
                      <a:pt x="11992" y="0"/>
                      <a:pt x="11992" y="0"/>
                      <a:pt x="11993" y="0"/>
                    </a:cubicBezTo>
                    <a:lnTo>
                      <a:pt x="11993" y="0"/>
                    </a:lnTo>
                    <a:cubicBezTo>
                      <a:pt x="11994" y="0"/>
                      <a:pt x="11995" y="0"/>
                      <a:pt x="11995" y="0"/>
                    </a:cubicBezTo>
                    <a:close/>
                    <a:moveTo>
                      <a:pt x="11993" y="0"/>
                    </a:moveTo>
                    <a:cubicBezTo>
                      <a:pt x="5373" y="1"/>
                      <a:pt x="1" y="4974"/>
                      <a:pt x="1" y="11110"/>
                    </a:cubicBezTo>
                    <a:cubicBezTo>
                      <a:pt x="1" y="14754"/>
                      <a:pt x="1894" y="17985"/>
                      <a:pt x="4823" y="20011"/>
                    </a:cubicBezTo>
                    <a:lnTo>
                      <a:pt x="12062" y="42054"/>
                    </a:lnTo>
                    <a:lnTo>
                      <a:pt x="18950" y="20154"/>
                    </a:lnTo>
                    <a:cubicBezTo>
                      <a:pt x="21999" y="18136"/>
                      <a:pt x="23990" y="14843"/>
                      <a:pt x="23990" y="11110"/>
                    </a:cubicBezTo>
                    <a:cubicBezTo>
                      <a:pt x="23990" y="4978"/>
                      <a:pt x="18618" y="1"/>
                      <a:pt x="11993" y="0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bg2"/>
                  </a:solidFill>
                </a:endParaRPr>
              </a:p>
            </p:txBody>
          </p:sp>
          <p:sp>
            <p:nvSpPr>
              <p:cNvPr id="31" name="Google Shape;1322;p30">
                <a:extLst>
                  <a:ext uri="{FF2B5EF4-FFF2-40B4-BE49-F238E27FC236}">
                    <a16:creationId xmlns:a16="http://schemas.microsoft.com/office/drawing/2014/main" id="{81CCD310-B3E1-55F2-7ECF-24297D47EB4C}"/>
                  </a:ext>
                </a:extLst>
              </p:cNvPr>
              <p:cNvSpPr/>
              <p:nvPr/>
            </p:nvSpPr>
            <p:spPr>
              <a:xfrm>
                <a:off x="8810970" y="3123834"/>
                <a:ext cx="164347" cy="152181"/>
              </a:xfrm>
              <a:custGeom>
                <a:avLst/>
                <a:gdLst/>
                <a:ahLst/>
                <a:cxnLst/>
                <a:rect l="l" t="t" r="r" b="b"/>
                <a:pathLst>
                  <a:path w="18075" h="16737" extrusionOk="0">
                    <a:moveTo>
                      <a:pt x="9035" y="0"/>
                    </a:moveTo>
                    <a:cubicBezTo>
                      <a:pt x="4045" y="0"/>
                      <a:pt x="1" y="3747"/>
                      <a:pt x="1" y="8368"/>
                    </a:cubicBezTo>
                    <a:cubicBezTo>
                      <a:pt x="1" y="12990"/>
                      <a:pt x="4045" y="16736"/>
                      <a:pt x="9035" y="16736"/>
                    </a:cubicBezTo>
                    <a:cubicBezTo>
                      <a:pt x="14026" y="16736"/>
                      <a:pt x="18075" y="12990"/>
                      <a:pt x="18075" y="8368"/>
                    </a:cubicBezTo>
                    <a:cubicBezTo>
                      <a:pt x="18075" y="3747"/>
                      <a:pt x="14030" y="0"/>
                      <a:pt x="903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bg2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85;p41">
            <a:extLst>
              <a:ext uri="{FF2B5EF4-FFF2-40B4-BE49-F238E27FC236}">
                <a16:creationId xmlns:a16="http://schemas.microsoft.com/office/drawing/2014/main" id="{BCD56E8A-E710-BD25-1E3E-072604222BBA}"/>
              </a:ext>
            </a:extLst>
          </p:cNvPr>
          <p:cNvSpPr txBox="1">
            <a:spLocks/>
          </p:cNvSpPr>
          <p:nvPr/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ugaz One"/>
              <a:buNone/>
              <a:defRPr sz="2800" b="0" i="0" u="none" strike="noStrike" cap="none">
                <a:solidFill>
                  <a:schemeClr val="accent1"/>
                </a:solidFill>
                <a:latin typeface="Fugaz One"/>
                <a:ea typeface="Fugaz One"/>
                <a:cs typeface="Fugaz One"/>
                <a:sym typeface="Fugaz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b="1" dirty="0">
                <a:solidFill>
                  <a:schemeClr val="tx1"/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CLEANING THE DATA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59FA23-356C-CE06-6BC2-54C44D50CD01}"/>
              </a:ext>
            </a:extLst>
          </p:cNvPr>
          <p:cNvSpPr txBox="1"/>
          <p:nvPr/>
        </p:nvSpPr>
        <p:spPr>
          <a:xfrm>
            <a:off x="720000" y="1073883"/>
            <a:ext cx="7240659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Airbnb price outliers</a:t>
            </a:r>
          </a:p>
          <a:p>
            <a:pPr marL="285750" lvl="6" indent="-285750">
              <a:buFont typeface="Arial" panose="020B0604020202020204" pitchFamily="34" charset="0"/>
              <a:buChar char="•"/>
            </a:pPr>
            <a:r>
              <a:rPr lang="en-US" sz="1800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Removed listings with prices greater than 99</a:t>
            </a:r>
            <a:r>
              <a:rPr lang="en-US" sz="1800" b="1" baseline="30000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th</a:t>
            </a:r>
            <a:r>
              <a:rPr lang="en-US" sz="1800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 percentile or less than 1</a:t>
            </a:r>
            <a:r>
              <a:rPr lang="en-US" sz="1800" b="1" baseline="30000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st</a:t>
            </a:r>
            <a:r>
              <a:rPr lang="en-US" sz="1800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 percentile</a:t>
            </a:r>
          </a:p>
          <a:p>
            <a:pPr>
              <a:spcBef>
                <a:spcPts val="600"/>
              </a:spcBef>
            </a:pPr>
            <a:r>
              <a:rPr lang="en-US" sz="20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Airbnb listing types</a:t>
            </a:r>
          </a:p>
          <a:p>
            <a:pPr marL="285750" lvl="6" indent="-285750">
              <a:buFont typeface="Arial" panose="020B0604020202020204" pitchFamily="34" charset="0"/>
              <a:buChar char="•"/>
            </a:pPr>
            <a:r>
              <a:rPr lang="en-US" sz="1800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Working under the assumption that users looking for long-term WFH stays would be looking at ‘entire home/apartment’ listings only</a:t>
            </a:r>
          </a:p>
        </p:txBody>
      </p:sp>
    </p:spTree>
    <p:extLst>
      <p:ext uri="{BB962C8B-B14F-4D97-AF65-F5344CB8AC3E}">
        <p14:creationId xmlns:p14="http://schemas.microsoft.com/office/powerpoint/2010/main" val="662878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85;p41">
            <a:extLst>
              <a:ext uri="{FF2B5EF4-FFF2-40B4-BE49-F238E27FC236}">
                <a16:creationId xmlns:a16="http://schemas.microsoft.com/office/drawing/2014/main" id="{BCD56E8A-E710-BD25-1E3E-072604222BBA}"/>
              </a:ext>
            </a:extLst>
          </p:cNvPr>
          <p:cNvSpPr txBox="1">
            <a:spLocks/>
          </p:cNvSpPr>
          <p:nvPr/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ugaz One"/>
              <a:buNone/>
              <a:defRPr sz="2800" b="0" i="0" u="none" strike="noStrike" cap="none">
                <a:solidFill>
                  <a:schemeClr val="accent1"/>
                </a:solidFill>
                <a:latin typeface="Fugaz One"/>
                <a:ea typeface="Fugaz One"/>
                <a:cs typeface="Fugaz One"/>
                <a:sym typeface="Fugaz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b="1" dirty="0">
                <a:solidFill>
                  <a:schemeClr val="tx1"/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CLEANING THE DATA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59FA23-356C-CE06-6BC2-54C44D50CD01}"/>
              </a:ext>
            </a:extLst>
          </p:cNvPr>
          <p:cNvSpPr txBox="1"/>
          <p:nvPr/>
        </p:nvSpPr>
        <p:spPr>
          <a:xfrm>
            <a:off x="720000" y="1073883"/>
            <a:ext cx="7231694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Airbnb price outliers</a:t>
            </a:r>
          </a:p>
          <a:p>
            <a:pPr marL="285750" lvl="6" indent="-285750">
              <a:buFont typeface="Arial" panose="020B0604020202020204" pitchFamily="34" charset="0"/>
              <a:buChar char="•"/>
            </a:pPr>
            <a:r>
              <a:rPr lang="en-US" sz="1800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Removed listings with prices greater than 99</a:t>
            </a:r>
            <a:r>
              <a:rPr lang="en-US" sz="1800" b="1" baseline="30000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th</a:t>
            </a:r>
            <a:r>
              <a:rPr lang="en-US" sz="1800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 percentile or less than 1</a:t>
            </a:r>
            <a:r>
              <a:rPr lang="en-US" sz="1800" b="1" baseline="30000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st</a:t>
            </a:r>
            <a:r>
              <a:rPr lang="en-US" sz="1800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 percentile</a:t>
            </a:r>
          </a:p>
          <a:p>
            <a:pPr>
              <a:spcBef>
                <a:spcPts val="600"/>
              </a:spcBef>
            </a:pPr>
            <a:r>
              <a:rPr lang="en-US" sz="20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Airbnb listing types</a:t>
            </a:r>
          </a:p>
          <a:p>
            <a:pPr marL="285750" lvl="6" indent="-285750">
              <a:buFont typeface="Arial" panose="020B0604020202020204" pitchFamily="34" charset="0"/>
              <a:buChar char="•"/>
            </a:pPr>
            <a:r>
              <a:rPr lang="en-US" sz="1800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Working under the assumption that users looking for long-term WFH stays would be looking at ‘entire home/apartment’ listings only</a:t>
            </a:r>
          </a:p>
          <a:p>
            <a:pPr>
              <a:spcBef>
                <a:spcPts val="600"/>
              </a:spcBef>
            </a:pPr>
            <a:r>
              <a:rPr lang="en-US" sz="20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Converting datasets to same scale</a:t>
            </a:r>
          </a:p>
          <a:p>
            <a:pPr marL="285750" lvl="6" indent="-285750">
              <a:buFont typeface="Arial" panose="020B0604020202020204" pitchFamily="34" charset="0"/>
              <a:buChar char="•"/>
            </a:pPr>
            <a:r>
              <a:rPr lang="en-US" sz="1800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The Airbnb, walkability, and chain datasets were neighborhood-specific, while all others were city-specific; some imputing required</a:t>
            </a:r>
          </a:p>
        </p:txBody>
      </p:sp>
    </p:spTree>
    <p:extLst>
      <p:ext uri="{BB962C8B-B14F-4D97-AF65-F5344CB8AC3E}">
        <p14:creationId xmlns:p14="http://schemas.microsoft.com/office/powerpoint/2010/main" val="2250995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85;p41">
            <a:extLst>
              <a:ext uri="{FF2B5EF4-FFF2-40B4-BE49-F238E27FC236}">
                <a16:creationId xmlns:a16="http://schemas.microsoft.com/office/drawing/2014/main" id="{BCD56E8A-E710-BD25-1E3E-072604222BBA}"/>
              </a:ext>
            </a:extLst>
          </p:cNvPr>
          <p:cNvSpPr txBox="1">
            <a:spLocks/>
          </p:cNvSpPr>
          <p:nvPr/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ugaz One"/>
              <a:buNone/>
              <a:defRPr sz="2800" b="0" i="0" u="none" strike="noStrike" cap="none">
                <a:solidFill>
                  <a:schemeClr val="accent1"/>
                </a:solidFill>
                <a:latin typeface="Fugaz One"/>
                <a:ea typeface="Fugaz One"/>
                <a:cs typeface="Fugaz One"/>
                <a:sym typeface="Fugaz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b="1" dirty="0">
                <a:solidFill>
                  <a:schemeClr val="tx1"/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CLEANING THE DATA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59FA23-356C-CE06-6BC2-54C44D50CD01}"/>
              </a:ext>
            </a:extLst>
          </p:cNvPr>
          <p:cNvSpPr txBox="1"/>
          <p:nvPr/>
        </p:nvSpPr>
        <p:spPr>
          <a:xfrm>
            <a:off x="720000" y="1073883"/>
            <a:ext cx="7249624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Airbnb price outliers</a:t>
            </a:r>
          </a:p>
          <a:p>
            <a:pPr marL="285750" lvl="6" indent="-285750">
              <a:buFont typeface="Arial" panose="020B0604020202020204" pitchFamily="34" charset="0"/>
              <a:buChar char="•"/>
            </a:pPr>
            <a:r>
              <a:rPr lang="en-US" sz="1800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Removed listings with prices greater than 99</a:t>
            </a:r>
            <a:r>
              <a:rPr lang="en-US" sz="1800" b="1" baseline="30000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th</a:t>
            </a:r>
            <a:r>
              <a:rPr lang="en-US" sz="1800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 percentile or less than 1</a:t>
            </a:r>
            <a:r>
              <a:rPr lang="en-US" sz="1800" b="1" baseline="30000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st</a:t>
            </a:r>
            <a:r>
              <a:rPr lang="en-US" sz="1800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 percentile</a:t>
            </a:r>
          </a:p>
          <a:p>
            <a:pPr>
              <a:spcBef>
                <a:spcPts val="600"/>
              </a:spcBef>
            </a:pPr>
            <a:r>
              <a:rPr lang="en-US" sz="20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Airbnb listing types</a:t>
            </a:r>
          </a:p>
          <a:p>
            <a:pPr marL="285750" lvl="6" indent="-285750">
              <a:buFont typeface="Arial" panose="020B0604020202020204" pitchFamily="34" charset="0"/>
              <a:buChar char="•"/>
            </a:pPr>
            <a:r>
              <a:rPr lang="en-US" sz="1800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Working under the assumption that users looking for long-term WFH stays would be looking at ‘entire home/apartment’ listings only</a:t>
            </a:r>
          </a:p>
          <a:p>
            <a:pPr>
              <a:spcBef>
                <a:spcPts val="600"/>
              </a:spcBef>
            </a:pPr>
            <a:r>
              <a:rPr lang="en-US" sz="20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Converting datasets to same scale</a:t>
            </a:r>
          </a:p>
          <a:p>
            <a:pPr marL="285750" lvl="6" indent="-285750">
              <a:buFont typeface="Arial" panose="020B0604020202020204" pitchFamily="34" charset="0"/>
              <a:buChar char="•"/>
            </a:pPr>
            <a:r>
              <a:rPr lang="en-US" sz="1800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The Airbnb, walkability, and chain datasets were neighborhood-specific, while all others were city-specific; some imputing required</a:t>
            </a:r>
          </a:p>
          <a:p>
            <a:pPr>
              <a:spcBef>
                <a:spcPts val="600"/>
              </a:spcBef>
            </a:pPr>
            <a:r>
              <a:rPr lang="en-US" sz="20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Removed pre-filled nulls</a:t>
            </a:r>
          </a:p>
          <a:p>
            <a:pPr marL="285750" lvl="6" indent="-285750">
              <a:buFont typeface="Arial" panose="020B0604020202020204" pitchFamily="34" charset="0"/>
              <a:buChar char="•"/>
            </a:pPr>
            <a:r>
              <a:rPr lang="en-US" sz="1800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Some nulls had been imputed by the data providers; dropped these observations or replaced the values</a:t>
            </a:r>
          </a:p>
        </p:txBody>
      </p:sp>
    </p:spTree>
    <p:extLst>
      <p:ext uri="{BB962C8B-B14F-4D97-AF65-F5344CB8AC3E}">
        <p14:creationId xmlns:p14="http://schemas.microsoft.com/office/powerpoint/2010/main" val="11072581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43"/>
          <p:cNvSpPr txBox="1">
            <a:spLocks noGrp="1"/>
          </p:cNvSpPr>
          <p:nvPr>
            <p:ph type="title"/>
          </p:nvPr>
        </p:nvSpPr>
        <p:spPr>
          <a:xfrm>
            <a:off x="956149" y="2214837"/>
            <a:ext cx="6029441" cy="162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>
                    <a:lumMod val="75000"/>
                  </a:schemeClr>
                </a:solidFill>
              </a:rPr>
              <a:t>EXPLORATORY DATA ANALYSIS</a:t>
            </a:r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21" name="Google Shape;521;p43"/>
          <p:cNvSpPr txBox="1">
            <a:spLocks noGrp="1"/>
          </p:cNvSpPr>
          <p:nvPr>
            <p:ph type="title" idx="2"/>
          </p:nvPr>
        </p:nvSpPr>
        <p:spPr>
          <a:xfrm>
            <a:off x="1067400" y="1201480"/>
            <a:ext cx="1167600" cy="893570"/>
          </a:xfrm>
          <a:prstGeom prst="rect">
            <a:avLst/>
          </a:prstGeom>
          <a:solidFill>
            <a:schemeClr val="accent4">
              <a:lumMod val="25000"/>
              <a:lumOff val="75000"/>
            </a:schemeClr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02</a:t>
            </a:r>
            <a:endParaRPr dirty="0">
              <a:solidFill>
                <a:schemeClr val="tx1"/>
              </a:solidFill>
            </a:endParaRPr>
          </a:p>
        </p:txBody>
      </p:sp>
      <p:grpSp>
        <p:nvGrpSpPr>
          <p:cNvPr id="524" name="Google Shape;524;p43"/>
          <p:cNvGrpSpPr/>
          <p:nvPr/>
        </p:nvGrpSpPr>
        <p:grpSpPr>
          <a:xfrm>
            <a:off x="2385301" y="1494400"/>
            <a:ext cx="6588578" cy="359500"/>
            <a:chOff x="2385301" y="1494400"/>
            <a:chExt cx="929400" cy="359500"/>
          </a:xfrm>
        </p:grpSpPr>
        <p:cxnSp>
          <p:nvCxnSpPr>
            <p:cNvPr id="525" name="Google Shape;525;p43"/>
            <p:cNvCxnSpPr/>
            <p:nvPr/>
          </p:nvCxnSpPr>
          <p:spPr>
            <a:xfrm>
              <a:off x="2385301" y="1494400"/>
              <a:ext cx="505800" cy="0"/>
            </a:xfrm>
            <a:prstGeom prst="straightConnector1">
              <a:avLst/>
            </a:prstGeom>
            <a:noFill/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6" name="Google Shape;526;p43"/>
            <p:cNvCxnSpPr/>
            <p:nvPr/>
          </p:nvCxnSpPr>
          <p:spPr>
            <a:xfrm>
              <a:off x="2385301" y="1674150"/>
              <a:ext cx="714300" cy="0"/>
            </a:xfrm>
            <a:prstGeom prst="straightConnector1">
              <a:avLst/>
            </a:prstGeom>
            <a:noFill/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7" name="Google Shape;527;p43"/>
            <p:cNvCxnSpPr/>
            <p:nvPr/>
          </p:nvCxnSpPr>
          <p:spPr>
            <a:xfrm>
              <a:off x="2385301" y="1853900"/>
              <a:ext cx="929400" cy="0"/>
            </a:xfrm>
            <a:prstGeom prst="straightConnector1">
              <a:avLst/>
            </a:prstGeom>
            <a:noFill/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26418164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85;p41">
            <a:extLst>
              <a:ext uri="{FF2B5EF4-FFF2-40B4-BE49-F238E27FC236}">
                <a16:creationId xmlns:a16="http://schemas.microsoft.com/office/drawing/2014/main" id="{BCD56E8A-E710-BD25-1E3E-072604222BBA}"/>
              </a:ext>
            </a:extLst>
          </p:cNvPr>
          <p:cNvSpPr txBox="1">
            <a:spLocks/>
          </p:cNvSpPr>
          <p:nvPr/>
        </p:nvSpPr>
        <p:spPr>
          <a:xfrm>
            <a:off x="34295" y="9586"/>
            <a:ext cx="9109705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ugaz One"/>
              <a:buNone/>
              <a:defRPr sz="2800" b="0" i="0" u="none" strike="noStrike" cap="none">
                <a:solidFill>
                  <a:schemeClr val="accent1"/>
                </a:solidFill>
                <a:latin typeface="Fugaz One"/>
                <a:ea typeface="Fugaz One"/>
                <a:cs typeface="Fugaz One"/>
                <a:sym typeface="Fugaz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200" b="1" dirty="0">
                <a:solidFill>
                  <a:schemeClr val="tx1"/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WHICH LOCATIONS HAVE THE MOST EXPENSIVE AIRBNB LISTINGS?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CA2B04-D267-7878-BEEF-0C4226EF061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59123" y="572633"/>
            <a:ext cx="7225753" cy="4507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3607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6B9B8CF-56DC-A02F-BA3A-E5D813EBBF3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003397" y="561237"/>
            <a:ext cx="7153154" cy="4541501"/>
          </a:xfrm>
          <a:prstGeom prst="rect">
            <a:avLst/>
          </a:prstGeom>
        </p:spPr>
      </p:pic>
      <p:sp>
        <p:nvSpPr>
          <p:cNvPr id="5" name="Google Shape;485;p41">
            <a:extLst>
              <a:ext uri="{FF2B5EF4-FFF2-40B4-BE49-F238E27FC236}">
                <a16:creationId xmlns:a16="http://schemas.microsoft.com/office/drawing/2014/main" id="{97C5C1A9-C678-94F7-D6BD-46F677F93FC3}"/>
              </a:ext>
            </a:extLst>
          </p:cNvPr>
          <p:cNvSpPr txBox="1">
            <a:spLocks/>
          </p:cNvSpPr>
          <p:nvPr/>
        </p:nvSpPr>
        <p:spPr>
          <a:xfrm>
            <a:off x="33252" y="0"/>
            <a:ext cx="9093444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ugaz One"/>
              <a:buNone/>
              <a:defRPr sz="2800" b="0" i="0" u="none" strike="noStrike" cap="none">
                <a:solidFill>
                  <a:schemeClr val="accent1"/>
                </a:solidFill>
                <a:latin typeface="Fugaz One"/>
                <a:ea typeface="Fugaz One"/>
                <a:cs typeface="Fugaz One"/>
                <a:sym typeface="Fugaz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200" b="1" dirty="0">
                <a:solidFill>
                  <a:schemeClr val="tx1"/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WHICH LOCATIONS HAVE THE LEAST EXPENSIVE AIRBNB LISTINGS?</a:t>
            </a:r>
          </a:p>
        </p:txBody>
      </p:sp>
    </p:spTree>
    <p:extLst>
      <p:ext uri="{BB962C8B-B14F-4D97-AF65-F5344CB8AC3E}">
        <p14:creationId xmlns:p14="http://schemas.microsoft.com/office/powerpoint/2010/main" val="40645519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485;p41">
            <a:extLst>
              <a:ext uri="{FF2B5EF4-FFF2-40B4-BE49-F238E27FC236}">
                <a16:creationId xmlns:a16="http://schemas.microsoft.com/office/drawing/2014/main" id="{97C5C1A9-C678-94F7-D6BD-46F677F93FC3}"/>
              </a:ext>
            </a:extLst>
          </p:cNvPr>
          <p:cNvSpPr txBox="1">
            <a:spLocks/>
          </p:cNvSpPr>
          <p:nvPr/>
        </p:nvSpPr>
        <p:spPr>
          <a:xfrm>
            <a:off x="23922" y="-28563"/>
            <a:ext cx="9096155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ugaz One"/>
              <a:buNone/>
              <a:defRPr sz="2800" b="0" i="0" u="none" strike="noStrike" cap="none">
                <a:solidFill>
                  <a:schemeClr val="accent1"/>
                </a:solidFill>
                <a:latin typeface="Fugaz One"/>
                <a:ea typeface="Fugaz One"/>
                <a:cs typeface="Fugaz One"/>
                <a:sym typeface="Fugaz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b="1" dirty="0">
                <a:solidFill>
                  <a:schemeClr val="tx1"/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WHICH LOCATIONS HAVE THE HIGHEST RATIOS OF CHAIN RESTAURANTS?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337924-BFAD-006B-1CD9-E7E0291627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535" y="489099"/>
            <a:ext cx="7270929" cy="4519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8927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485;p41">
            <a:extLst>
              <a:ext uri="{FF2B5EF4-FFF2-40B4-BE49-F238E27FC236}">
                <a16:creationId xmlns:a16="http://schemas.microsoft.com/office/drawing/2014/main" id="{97C5C1A9-C678-94F7-D6BD-46F677F93FC3}"/>
              </a:ext>
            </a:extLst>
          </p:cNvPr>
          <p:cNvSpPr txBox="1">
            <a:spLocks/>
          </p:cNvSpPr>
          <p:nvPr/>
        </p:nvSpPr>
        <p:spPr>
          <a:xfrm>
            <a:off x="75755" y="-10633"/>
            <a:ext cx="8992487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ugaz One"/>
              <a:buNone/>
              <a:defRPr sz="2800" b="0" i="0" u="none" strike="noStrike" cap="none">
                <a:solidFill>
                  <a:schemeClr val="accent1"/>
                </a:solidFill>
                <a:latin typeface="Fugaz One"/>
                <a:ea typeface="Fugaz One"/>
                <a:cs typeface="Fugaz One"/>
                <a:sym typeface="Fugaz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b="1" dirty="0">
                <a:solidFill>
                  <a:schemeClr val="tx1"/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WHICH LOCATIONS HAVE THE LOWEST RATIOS OF CHAIN RESTAURANTS?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A45E3D7-10AE-62C7-272B-EEEB4ED1153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89975" y="469535"/>
            <a:ext cx="7364049" cy="4579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0847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85;p41">
            <a:extLst>
              <a:ext uri="{FF2B5EF4-FFF2-40B4-BE49-F238E27FC236}">
                <a16:creationId xmlns:a16="http://schemas.microsoft.com/office/drawing/2014/main" id="{BCD56E8A-E710-BD25-1E3E-072604222BBA}"/>
              </a:ext>
            </a:extLst>
          </p:cNvPr>
          <p:cNvSpPr txBox="1">
            <a:spLocks/>
          </p:cNvSpPr>
          <p:nvPr/>
        </p:nvSpPr>
        <p:spPr>
          <a:xfrm>
            <a:off x="134000" y="39096"/>
            <a:ext cx="8875997" cy="562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ugaz One"/>
              <a:buNone/>
              <a:defRPr sz="2800" b="0" i="0" u="none" strike="noStrike" cap="none">
                <a:solidFill>
                  <a:schemeClr val="accent1"/>
                </a:solidFill>
                <a:latin typeface="Fugaz One"/>
                <a:ea typeface="Fugaz One"/>
                <a:cs typeface="Fugaz One"/>
                <a:sym typeface="Fugaz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200" b="1" dirty="0">
                <a:solidFill>
                  <a:schemeClr val="tx1"/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WHAT ARE THE MOST COMMON CHAINS ACROSS ALL LOCATIONS?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35F3399-DB7D-CB86-93B0-A2C8E5CB182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69511" y="601163"/>
            <a:ext cx="7204978" cy="4383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889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85;p41">
            <a:extLst>
              <a:ext uri="{FF2B5EF4-FFF2-40B4-BE49-F238E27FC236}">
                <a16:creationId xmlns:a16="http://schemas.microsoft.com/office/drawing/2014/main" id="{BCD56E8A-E710-BD25-1E3E-072604222BBA}"/>
              </a:ext>
            </a:extLst>
          </p:cNvPr>
          <p:cNvSpPr txBox="1">
            <a:spLocks/>
          </p:cNvSpPr>
          <p:nvPr/>
        </p:nvSpPr>
        <p:spPr>
          <a:xfrm>
            <a:off x="22176" y="39096"/>
            <a:ext cx="9099647" cy="562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ugaz One"/>
              <a:buNone/>
              <a:defRPr sz="2800" b="0" i="0" u="none" strike="noStrike" cap="none">
                <a:solidFill>
                  <a:schemeClr val="accent1"/>
                </a:solidFill>
                <a:latin typeface="Fugaz One"/>
                <a:ea typeface="Fugaz One"/>
                <a:cs typeface="Fugaz One"/>
                <a:sym typeface="Fugaz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200" b="1" dirty="0">
                <a:solidFill>
                  <a:schemeClr val="tx1"/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WHAT ARE THE MOST COMMON CUISINES ACROSS ALL LOCATIONS?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35F3399-DB7D-CB86-93B0-A2C8E5CB182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00683" y="601163"/>
            <a:ext cx="8542634" cy="4185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089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41"/>
          <p:cNvSpPr txBox="1">
            <a:spLocks noGrp="1"/>
          </p:cNvSpPr>
          <p:nvPr>
            <p:ph type="title"/>
          </p:nvPr>
        </p:nvSpPr>
        <p:spPr>
          <a:xfrm>
            <a:off x="720001" y="1861150"/>
            <a:ext cx="2976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>
                    <a:lumMod val="75000"/>
                  </a:schemeClr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DATA WRANGLING</a:t>
            </a:r>
            <a:endParaRPr dirty="0">
              <a:solidFill>
                <a:schemeClr val="accent1">
                  <a:lumMod val="75000"/>
                </a:schemeClr>
              </a:solidFill>
              <a:latin typeface="Apple SD Gothic Neo Heavy" panose="02000300000000000000" pitchFamily="2" charset="-127"/>
              <a:ea typeface="Apple SD Gothic Neo Heavy" panose="02000300000000000000" pitchFamily="2" charset="-127"/>
            </a:endParaRPr>
          </a:p>
        </p:txBody>
      </p:sp>
      <p:sp>
        <p:nvSpPr>
          <p:cNvPr id="474" name="Google Shape;474;p41"/>
          <p:cNvSpPr txBox="1">
            <a:spLocks noGrp="1"/>
          </p:cNvSpPr>
          <p:nvPr>
            <p:ph type="title" idx="2"/>
          </p:nvPr>
        </p:nvSpPr>
        <p:spPr>
          <a:xfrm>
            <a:off x="813326" y="1318533"/>
            <a:ext cx="601500" cy="542617"/>
          </a:xfrm>
          <a:prstGeom prst="rect">
            <a:avLst/>
          </a:prstGeom>
          <a:solidFill>
            <a:schemeClr val="accent4">
              <a:lumMod val="25000"/>
              <a:lumOff val="75000"/>
            </a:schemeClr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01</a:t>
            </a:r>
            <a:endParaRPr dirty="0">
              <a:solidFill>
                <a:schemeClr val="tx1"/>
              </a:solidFill>
              <a:latin typeface="Apple SD Gothic Neo Heavy" panose="02000300000000000000" pitchFamily="2" charset="-127"/>
              <a:ea typeface="Apple SD Gothic Neo Heavy" panose="02000300000000000000" pitchFamily="2" charset="-127"/>
            </a:endParaRPr>
          </a:p>
        </p:txBody>
      </p:sp>
      <p:sp>
        <p:nvSpPr>
          <p:cNvPr id="475" name="Google Shape;475;p41"/>
          <p:cNvSpPr txBox="1">
            <a:spLocks noGrp="1"/>
          </p:cNvSpPr>
          <p:nvPr>
            <p:ph type="subTitle" idx="1"/>
          </p:nvPr>
        </p:nvSpPr>
        <p:spPr>
          <a:xfrm>
            <a:off x="720000" y="2337242"/>
            <a:ext cx="2976899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Collecting, cleaning, and combining the data.</a:t>
            </a:r>
            <a:endParaRPr sz="1500" dirty="0"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</p:txBody>
      </p:sp>
      <p:sp>
        <p:nvSpPr>
          <p:cNvPr id="476" name="Google Shape;476;p41"/>
          <p:cNvSpPr txBox="1">
            <a:spLocks noGrp="1"/>
          </p:cNvSpPr>
          <p:nvPr>
            <p:ph type="title" idx="3"/>
          </p:nvPr>
        </p:nvSpPr>
        <p:spPr>
          <a:xfrm>
            <a:off x="4597200" y="1860448"/>
            <a:ext cx="4179725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accent1">
                    <a:lumMod val="75000"/>
                  </a:schemeClr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EXPLORATORY DATA ANALYSIS</a:t>
            </a:r>
            <a:endParaRPr dirty="0">
              <a:solidFill>
                <a:schemeClr val="accent1">
                  <a:lumMod val="75000"/>
                </a:schemeClr>
              </a:solidFill>
              <a:latin typeface="Apple SD Gothic Neo Heavy" panose="02000300000000000000" pitchFamily="2" charset="-127"/>
              <a:ea typeface="Apple SD Gothic Neo Heavy" panose="02000300000000000000" pitchFamily="2" charset="-127"/>
            </a:endParaRPr>
          </a:p>
        </p:txBody>
      </p:sp>
      <p:sp>
        <p:nvSpPr>
          <p:cNvPr id="477" name="Google Shape;477;p41"/>
          <p:cNvSpPr txBox="1">
            <a:spLocks noGrp="1"/>
          </p:cNvSpPr>
          <p:nvPr>
            <p:ph type="title" idx="4"/>
          </p:nvPr>
        </p:nvSpPr>
        <p:spPr>
          <a:xfrm>
            <a:off x="4699076" y="1332748"/>
            <a:ext cx="601500" cy="527700"/>
          </a:xfrm>
          <a:prstGeom prst="rect">
            <a:avLst/>
          </a:prstGeom>
          <a:solidFill>
            <a:schemeClr val="accent4">
              <a:lumMod val="25000"/>
              <a:lumOff val="75000"/>
            </a:schemeClr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02</a:t>
            </a:r>
            <a:endParaRPr dirty="0">
              <a:solidFill>
                <a:schemeClr val="tx1"/>
              </a:solidFill>
              <a:latin typeface="APPLE SD GOTHIC NEO HEAVY" panose="02000300000000000000" pitchFamily="2" charset="-127"/>
              <a:ea typeface="APPLE SD GOTHIC NEO HEAVY" panose="02000300000000000000" pitchFamily="2" charset="-127"/>
            </a:endParaRPr>
          </a:p>
        </p:txBody>
      </p:sp>
      <p:sp>
        <p:nvSpPr>
          <p:cNvPr id="478" name="Google Shape;478;p41"/>
          <p:cNvSpPr txBox="1">
            <a:spLocks noGrp="1"/>
          </p:cNvSpPr>
          <p:nvPr>
            <p:ph type="subTitle" idx="5"/>
          </p:nvPr>
        </p:nvSpPr>
        <p:spPr>
          <a:xfrm>
            <a:off x="4597201" y="2336540"/>
            <a:ext cx="2818758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15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Looking for notable features and similarities between datasets.</a:t>
            </a:r>
            <a:endParaRPr sz="1500" dirty="0"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</p:txBody>
      </p:sp>
      <p:sp>
        <p:nvSpPr>
          <p:cNvPr id="479" name="Google Shape;479;p41"/>
          <p:cNvSpPr txBox="1">
            <a:spLocks noGrp="1"/>
          </p:cNvSpPr>
          <p:nvPr>
            <p:ph type="title" idx="6"/>
          </p:nvPr>
        </p:nvSpPr>
        <p:spPr>
          <a:xfrm>
            <a:off x="720001" y="3650550"/>
            <a:ext cx="2980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>
                    <a:lumMod val="75000"/>
                  </a:schemeClr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FUNCTION BUILDING</a:t>
            </a:r>
            <a:endParaRPr dirty="0">
              <a:solidFill>
                <a:schemeClr val="accent1">
                  <a:lumMod val="75000"/>
                </a:schemeClr>
              </a:solidFill>
              <a:latin typeface="Apple SD Gothic Neo Heavy" panose="02000300000000000000" pitchFamily="2" charset="-127"/>
              <a:ea typeface="Apple SD Gothic Neo Heavy" panose="02000300000000000000" pitchFamily="2" charset="-127"/>
            </a:endParaRPr>
          </a:p>
        </p:txBody>
      </p:sp>
      <p:sp>
        <p:nvSpPr>
          <p:cNvPr id="480" name="Google Shape;480;p41"/>
          <p:cNvSpPr txBox="1">
            <a:spLocks noGrp="1"/>
          </p:cNvSpPr>
          <p:nvPr>
            <p:ph type="title" idx="7"/>
          </p:nvPr>
        </p:nvSpPr>
        <p:spPr>
          <a:xfrm>
            <a:off x="813326" y="3122850"/>
            <a:ext cx="601500" cy="527700"/>
          </a:xfrm>
          <a:prstGeom prst="rect">
            <a:avLst/>
          </a:prstGeom>
          <a:solidFill>
            <a:schemeClr val="accent4">
              <a:lumMod val="25000"/>
              <a:lumOff val="75000"/>
            </a:schemeClr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03</a:t>
            </a:r>
            <a:endParaRPr dirty="0">
              <a:solidFill>
                <a:schemeClr val="tx1"/>
              </a:solidFill>
              <a:latin typeface="APPLE SD GOTHIC NEO HEAVY" panose="02000300000000000000" pitchFamily="2" charset="-127"/>
              <a:ea typeface="APPLE SD GOTHIC NEO HEAVY" panose="02000300000000000000" pitchFamily="2" charset="-127"/>
            </a:endParaRPr>
          </a:p>
        </p:txBody>
      </p:sp>
      <p:sp>
        <p:nvSpPr>
          <p:cNvPr id="481" name="Google Shape;481;p41"/>
          <p:cNvSpPr txBox="1">
            <a:spLocks noGrp="1"/>
          </p:cNvSpPr>
          <p:nvPr>
            <p:ph type="subTitle" idx="8"/>
          </p:nvPr>
        </p:nvSpPr>
        <p:spPr>
          <a:xfrm>
            <a:off x="720000" y="4126642"/>
            <a:ext cx="3341637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Converting user input to values that can be fed into a recommender system.</a:t>
            </a:r>
            <a:endParaRPr sz="1500" dirty="0"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</p:txBody>
      </p:sp>
      <p:sp>
        <p:nvSpPr>
          <p:cNvPr id="482" name="Google Shape;482;p41"/>
          <p:cNvSpPr txBox="1">
            <a:spLocks noGrp="1"/>
          </p:cNvSpPr>
          <p:nvPr>
            <p:ph type="title" idx="9"/>
          </p:nvPr>
        </p:nvSpPr>
        <p:spPr>
          <a:xfrm>
            <a:off x="4597200" y="3649848"/>
            <a:ext cx="3341637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accent1">
                    <a:lumMod val="75000"/>
                  </a:schemeClr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STREAMLIT APPLICATION</a:t>
            </a:r>
            <a:endParaRPr dirty="0">
              <a:solidFill>
                <a:schemeClr val="accent1">
                  <a:lumMod val="75000"/>
                </a:schemeClr>
              </a:solidFill>
              <a:latin typeface="Apple SD Gothic Neo Heavy" panose="02000300000000000000" pitchFamily="2" charset="-127"/>
              <a:ea typeface="Apple SD Gothic Neo Heavy" panose="02000300000000000000" pitchFamily="2" charset="-127"/>
            </a:endParaRPr>
          </a:p>
        </p:txBody>
      </p:sp>
      <p:sp>
        <p:nvSpPr>
          <p:cNvPr id="483" name="Google Shape;483;p41"/>
          <p:cNvSpPr txBox="1">
            <a:spLocks noGrp="1"/>
          </p:cNvSpPr>
          <p:nvPr>
            <p:ph type="title" idx="13"/>
          </p:nvPr>
        </p:nvSpPr>
        <p:spPr>
          <a:xfrm>
            <a:off x="4699076" y="3122148"/>
            <a:ext cx="601500" cy="527700"/>
          </a:xfrm>
          <a:prstGeom prst="rect">
            <a:avLst/>
          </a:prstGeom>
          <a:solidFill>
            <a:schemeClr val="accent4">
              <a:lumMod val="25000"/>
              <a:lumOff val="75000"/>
            </a:schemeClr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04</a:t>
            </a:r>
            <a:endParaRPr dirty="0">
              <a:solidFill>
                <a:schemeClr val="tx1"/>
              </a:solidFill>
              <a:latin typeface="APPLE SD GOTHIC NEO HEAVY" panose="02000300000000000000" pitchFamily="2" charset="-127"/>
              <a:ea typeface="APPLE SD GOTHIC NEO HEAVY" panose="02000300000000000000" pitchFamily="2" charset="-127"/>
            </a:endParaRPr>
          </a:p>
        </p:txBody>
      </p:sp>
      <p:sp>
        <p:nvSpPr>
          <p:cNvPr id="484" name="Google Shape;484;p41"/>
          <p:cNvSpPr txBox="1">
            <a:spLocks noGrp="1"/>
          </p:cNvSpPr>
          <p:nvPr>
            <p:ph type="subTitle" idx="14"/>
          </p:nvPr>
        </p:nvSpPr>
        <p:spPr>
          <a:xfrm>
            <a:off x="4597200" y="4125940"/>
            <a:ext cx="2818757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15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Creating a usable app with multiple functions implemented.</a:t>
            </a:r>
            <a:endParaRPr sz="1500" dirty="0"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</p:txBody>
      </p:sp>
      <p:sp>
        <p:nvSpPr>
          <p:cNvPr id="485" name="Google Shape;485;p41"/>
          <p:cNvSpPr txBox="1">
            <a:spLocks noGrp="1"/>
          </p:cNvSpPr>
          <p:nvPr>
            <p:ph type="title" idx="15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tx1"/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AGENDA</a:t>
            </a:r>
            <a:endParaRPr sz="3600" dirty="0">
              <a:solidFill>
                <a:schemeClr val="tx1"/>
              </a:solidFill>
              <a:latin typeface="Apple SD Gothic Neo Heavy" panose="02000300000000000000" pitchFamily="2" charset="-127"/>
              <a:ea typeface="Apple SD Gothic Neo Heavy" panose="02000300000000000000" pitchFamily="2" charset="-127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85;p41">
            <a:extLst>
              <a:ext uri="{FF2B5EF4-FFF2-40B4-BE49-F238E27FC236}">
                <a16:creationId xmlns:a16="http://schemas.microsoft.com/office/drawing/2014/main" id="{BCD56E8A-E710-BD25-1E3E-072604222BBA}"/>
              </a:ext>
            </a:extLst>
          </p:cNvPr>
          <p:cNvSpPr txBox="1">
            <a:spLocks/>
          </p:cNvSpPr>
          <p:nvPr/>
        </p:nvSpPr>
        <p:spPr>
          <a:xfrm>
            <a:off x="0" y="-14694"/>
            <a:ext cx="9135506" cy="562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ugaz One"/>
              <a:buNone/>
              <a:defRPr sz="2800" b="0" i="0" u="none" strike="noStrike" cap="none">
                <a:solidFill>
                  <a:schemeClr val="accent1"/>
                </a:solidFill>
                <a:latin typeface="Fugaz One"/>
                <a:ea typeface="Fugaz One"/>
                <a:cs typeface="Fugaz One"/>
                <a:sym typeface="Fugaz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700" b="1" dirty="0">
                <a:solidFill>
                  <a:schemeClr val="tx1"/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ARE THERE MORE CHAINS IN LOCATIONS WHERE THE GROCERY COST INDEX IS HIGHER?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35F3399-DB7D-CB86-93B0-A2C8E5CB182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442330" y="512176"/>
            <a:ext cx="6259340" cy="4592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7612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85;p41">
            <a:extLst>
              <a:ext uri="{FF2B5EF4-FFF2-40B4-BE49-F238E27FC236}">
                <a16:creationId xmlns:a16="http://schemas.microsoft.com/office/drawing/2014/main" id="{BCD56E8A-E710-BD25-1E3E-072604222BBA}"/>
              </a:ext>
            </a:extLst>
          </p:cNvPr>
          <p:cNvSpPr txBox="1">
            <a:spLocks/>
          </p:cNvSpPr>
          <p:nvPr/>
        </p:nvSpPr>
        <p:spPr>
          <a:xfrm>
            <a:off x="263853" y="0"/>
            <a:ext cx="861629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ugaz One"/>
              <a:buNone/>
              <a:defRPr sz="2800" b="0" i="0" u="none" strike="noStrike" cap="none">
                <a:solidFill>
                  <a:schemeClr val="accent1"/>
                </a:solidFill>
                <a:latin typeface="Fugaz One"/>
                <a:ea typeface="Fugaz One"/>
                <a:cs typeface="Fugaz One"/>
                <a:sym typeface="Fugaz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200" b="1" dirty="0">
                <a:solidFill>
                  <a:schemeClr val="tx1"/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WHICH LOCATIONS HAVE THE HIGHEST WALKABILITY INDICES?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98E480-A86A-B40E-358F-F7BACDB8CAE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72677" y="481848"/>
            <a:ext cx="7198645" cy="4519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4402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85;p41">
            <a:extLst>
              <a:ext uri="{FF2B5EF4-FFF2-40B4-BE49-F238E27FC236}">
                <a16:creationId xmlns:a16="http://schemas.microsoft.com/office/drawing/2014/main" id="{BCD56E8A-E710-BD25-1E3E-072604222BBA}"/>
              </a:ext>
            </a:extLst>
          </p:cNvPr>
          <p:cNvSpPr txBox="1">
            <a:spLocks/>
          </p:cNvSpPr>
          <p:nvPr/>
        </p:nvSpPr>
        <p:spPr>
          <a:xfrm>
            <a:off x="331089" y="0"/>
            <a:ext cx="848182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ugaz One"/>
              <a:buNone/>
              <a:defRPr sz="2800" b="0" i="0" u="none" strike="noStrike" cap="none">
                <a:solidFill>
                  <a:schemeClr val="accent1"/>
                </a:solidFill>
                <a:latin typeface="Fugaz One"/>
                <a:ea typeface="Fugaz One"/>
                <a:cs typeface="Fugaz One"/>
                <a:sym typeface="Fugaz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200" b="1" dirty="0">
                <a:solidFill>
                  <a:schemeClr val="tx1"/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WHICH LOCATIONS HAVE THE LOWEST WALKABILITY INDICES?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93DFB5F-5DEC-6662-1744-8524B2FBF18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58238" y="426809"/>
            <a:ext cx="7227524" cy="463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5089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85;p41">
            <a:extLst>
              <a:ext uri="{FF2B5EF4-FFF2-40B4-BE49-F238E27FC236}">
                <a16:creationId xmlns:a16="http://schemas.microsoft.com/office/drawing/2014/main" id="{BCD56E8A-E710-BD25-1E3E-072604222BBA}"/>
              </a:ext>
            </a:extLst>
          </p:cNvPr>
          <p:cNvSpPr txBox="1">
            <a:spLocks/>
          </p:cNvSpPr>
          <p:nvPr/>
        </p:nvSpPr>
        <p:spPr>
          <a:xfrm>
            <a:off x="196619" y="-31899"/>
            <a:ext cx="875076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ugaz One"/>
              <a:buNone/>
              <a:defRPr sz="2800" b="0" i="0" u="none" strike="noStrike" cap="none">
                <a:solidFill>
                  <a:schemeClr val="accent1"/>
                </a:solidFill>
                <a:latin typeface="Fugaz One"/>
                <a:ea typeface="Fugaz One"/>
                <a:cs typeface="Fugaz One"/>
                <a:sym typeface="Fugaz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b="1" dirty="0">
                <a:solidFill>
                  <a:schemeClr val="tx1"/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DO WE SEE A RELATIONSHIP BETWEEN COST OF LIVING AND POLITICAL LEAN?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DF705E-3989-A1DF-510B-2F6502F14F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6399" y="392076"/>
            <a:ext cx="6411202" cy="4728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9294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43"/>
          <p:cNvSpPr txBox="1">
            <a:spLocks noGrp="1"/>
          </p:cNvSpPr>
          <p:nvPr>
            <p:ph type="title"/>
          </p:nvPr>
        </p:nvSpPr>
        <p:spPr>
          <a:xfrm>
            <a:off x="956150" y="2214837"/>
            <a:ext cx="4445190" cy="162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>
                    <a:lumMod val="75000"/>
                  </a:schemeClr>
                </a:solidFill>
              </a:rPr>
              <a:t>FUNCTION BUILDING</a:t>
            </a:r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21" name="Google Shape;521;p43"/>
          <p:cNvSpPr txBox="1">
            <a:spLocks noGrp="1"/>
          </p:cNvSpPr>
          <p:nvPr>
            <p:ph type="title" idx="2"/>
          </p:nvPr>
        </p:nvSpPr>
        <p:spPr>
          <a:xfrm>
            <a:off x="1067400" y="1201480"/>
            <a:ext cx="1167600" cy="893570"/>
          </a:xfrm>
          <a:prstGeom prst="rect">
            <a:avLst/>
          </a:prstGeom>
          <a:solidFill>
            <a:schemeClr val="accent4">
              <a:lumMod val="25000"/>
              <a:lumOff val="75000"/>
            </a:schemeClr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03</a:t>
            </a:r>
            <a:endParaRPr dirty="0">
              <a:solidFill>
                <a:schemeClr val="tx1"/>
              </a:solidFill>
            </a:endParaRPr>
          </a:p>
        </p:txBody>
      </p:sp>
      <p:grpSp>
        <p:nvGrpSpPr>
          <p:cNvPr id="524" name="Google Shape;524;p43"/>
          <p:cNvGrpSpPr/>
          <p:nvPr/>
        </p:nvGrpSpPr>
        <p:grpSpPr>
          <a:xfrm>
            <a:off x="2385301" y="1494400"/>
            <a:ext cx="6588578" cy="359500"/>
            <a:chOff x="2385301" y="1494400"/>
            <a:chExt cx="929400" cy="359500"/>
          </a:xfrm>
        </p:grpSpPr>
        <p:cxnSp>
          <p:nvCxnSpPr>
            <p:cNvPr id="525" name="Google Shape;525;p43"/>
            <p:cNvCxnSpPr/>
            <p:nvPr/>
          </p:nvCxnSpPr>
          <p:spPr>
            <a:xfrm>
              <a:off x="2385301" y="1494400"/>
              <a:ext cx="505800" cy="0"/>
            </a:xfrm>
            <a:prstGeom prst="straightConnector1">
              <a:avLst/>
            </a:prstGeom>
            <a:noFill/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6" name="Google Shape;526;p43"/>
            <p:cNvCxnSpPr/>
            <p:nvPr/>
          </p:nvCxnSpPr>
          <p:spPr>
            <a:xfrm>
              <a:off x="2385301" y="1674150"/>
              <a:ext cx="714300" cy="0"/>
            </a:xfrm>
            <a:prstGeom prst="straightConnector1">
              <a:avLst/>
            </a:prstGeom>
            <a:noFill/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7" name="Google Shape;527;p43"/>
            <p:cNvCxnSpPr/>
            <p:nvPr/>
          </p:nvCxnSpPr>
          <p:spPr>
            <a:xfrm>
              <a:off x="2385301" y="1853900"/>
              <a:ext cx="929400" cy="0"/>
            </a:xfrm>
            <a:prstGeom prst="straightConnector1">
              <a:avLst/>
            </a:prstGeom>
            <a:noFill/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3981769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85;p41">
            <a:extLst>
              <a:ext uri="{FF2B5EF4-FFF2-40B4-BE49-F238E27FC236}">
                <a16:creationId xmlns:a16="http://schemas.microsoft.com/office/drawing/2014/main" id="{BCD56E8A-E710-BD25-1E3E-072604222BBA}"/>
              </a:ext>
            </a:extLst>
          </p:cNvPr>
          <p:cNvSpPr txBox="1">
            <a:spLocks/>
          </p:cNvSpPr>
          <p:nvPr/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ugaz One"/>
              <a:buNone/>
              <a:defRPr sz="2800" b="0" i="0" u="none" strike="noStrike" cap="none">
                <a:solidFill>
                  <a:schemeClr val="accent1"/>
                </a:solidFill>
                <a:latin typeface="Fugaz One"/>
                <a:ea typeface="Fugaz One"/>
                <a:cs typeface="Fugaz One"/>
                <a:sym typeface="Fugaz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b="1" dirty="0">
                <a:solidFill>
                  <a:schemeClr val="tx1"/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FUNCTION BUILDING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69F38E-1B74-5464-0CDA-E6C8B61C51BF}"/>
              </a:ext>
            </a:extLst>
          </p:cNvPr>
          <p:cNvSpPr txBox="1"/>
          <p:nvPr/>
        </p:nvSpPr>
        <p:spPr>
          <a:xfrm>
            <a:off x="639317" y="1151853"/>
            <a:ext cx="8020589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18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User Input Conversion</a:t>
            </a:r>
          </a:p>
          <a:p>
            <a:pPr lvl="2">
              <a:lnSpc>
                <a:spcPct val="150000"/>
              </a:lnSpc>
            </a:pPr>
            <a:r>
              <a:rPr lang="en-US" sz="16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Meant to take in responses from a live user and convert into usable metrics.</a:t>
            </a:r>
          </a:p>
          <a:p>
            <a:pPr lvl="1"/>
            <a:endParaRPr lang="en-US" sz="1600" dirty="0"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76242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85;p41">
            <a:extLst>
              <a:ext uri="{FF2B5EF4-FFF2-40B4-BE49-F238E27FC236}">
                <a16:creationId xmlns:a16="http://schemas.microsoft.com/office/drawing/2014/main" id="{BCD56E8A-E710-BD25-1E3E-072604222BBA}"/>
              </a:ext>
            </a:extLst>
          </p:cNvPr>
          <p:cNvSpPr txBox="1">
            <a:spLocks/>
          </p:cNvSpPr>
          <p:nvPr/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ugaz One"/>
              <a:buNone/>
              <a:defRPr sz="2800" b="0" i="0" u="none" strike="noStrike" cap="none">
                <a:solidFill>
                  <a:schemeClr val="accent1"/>
                </a:solidFill>
                <a:latin typeface="Fugaz One"/>
                <a:ea typeface="Fugaz One"/>
                <a:cs typeface="Fugaz One"/>
                <a:sym typeface="Fugaz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b="1" dirty="0">
                <a:solidFill>
                  <a:schemeClr val="tx1"/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FUNCTION BUILDING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69F38E-1B74-5464-0CDA-E6C8B61C51BF}"/>
              </a:ext>
            </a:extLst>
          </p:cNvPr>
          <p:cNvSpPr txBox="1"/>
          <p:nvPr/>
        </p:nvSpPr>
        <p:spPr>
          <a:xfrm>
            <a:off x="639317" y="1151853"/>
            <a:ext cx="8020589" cy="1872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18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User Input Conversion</a:t>
            </a:r>
          </a:p>
          <a:p>
            <a:pPr lvl="2">
              <a:lnSpc>
                <a:spcPct val="150000"/>
              </a:lnSpc>
            </a:pPr>
            <a:r>
              <a:rPr lang="en-US" sz="16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Meant to take in responses from a live user and convert into usable metrics.</a:t>
            </a:r>
          </a:p>
          <a:p>
            <a:pPr marL="457200" indent="-45720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sz="18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Cosine Similarity for Single Recommendation</a:t>
            </a:r>
          </a:p>
          <a:p>
            <a:pPr>
              <a:lnSpc>
                <a:spcPct val="150000"/>
              </a:lnSpc>
              <a:spcAft>
                <a:spcPts val="150"/>
              </a:spcAft>
            </a:pPr>
            <a:r>
              <a:rPr lang="en-US" sz="16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Finds the single location with the nearest cosine similarity and returns as a recommendation.</a:t>
            </a:r>
          </a:p>
          <a:p>
            <a:pPr lvl="1"/>
            <a:endParaRPr lang="en-US" sz="1600" dirty="0"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19883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85;p41">
            <a:extLst>
              <a:ext uri="{FF2B5EF4-FFF2-40B4-BE49-F238E27FC236}">
                <a16:creationId xmlns:a16="http://schemas.microsoft.com/office/drawing/2014/main" id="{BCD56E8A-E710-BD25-1E3E-072604222BBA}"/>
              </a:ext>
            </a:extLst>
          </p:cNvPr>
          <p:cNvSpPr txBox="1">
            <a:spLocks/>
          </p:cNvSpPr>
          <p:nvPr/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ugaz One"/>
              <a:buNone/>
              <a:defRPr sz="2800" b="0" i="0" u="none" strike="noStrike" cap="none">
                <a:solidFill>
                  <a:schemeClr val="accent1"/>
                </a:solidFill>
                <a:latin typeface="Fugaz One"/>
                <a:ea typeface="Fugaz One"/>
                <a:cs typeface="Fugaz One"/>
                <a:sym typeface="Fugaz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b="1" dirty="0">
                <a:solidFill>
                  <a:schemeClr val="tx1"/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FUNCTION BUILDING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69F38E-1B74-5464-0CDA-E6C8B61C51BF}"/>
              </a:ext>
            </a:extLst>
          </p:cNvPr>
          <p:cNvSpPr txBox="1"/>
          <p:nvPr/>
        </p:nvSpPr>
        <p:spPr>
          <a:xfrm>
            <a:off x="639317" y="1151853"/>
            <a:ext cx="8020589" cy="2734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18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User Input Conversion</a:t>
            </a:r>
          </a:p>
          <a:p>
            <a:pPr lvl="2">
              <a:lnSpc>
                <a:spcPct val="150000"/>
              </a:lnSpc>
            </a:pPr>
            <a:r>
              <a:rPr lang="en-US" sz="16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Meant to take in responses from a live user and convert into usable metrics.</a:t>
            </a:r>
          </a:p>
          <a:p>
            <a:pPr marL="457200" indent="-45720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sz="18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Cosine Similarity for Single Recommendation</a:t>
            </a:r>
          </a:p>
          <a:p>
            <a:pPr>
              <a:lnSpc>
                <a:spcPct val="150000"/>
              </a:lnSpc>
              <a:spcAft>
                <a:spcPts val="150"/>
              </a:spcAft>
            </a:pPr>
            <a:r>
              <a:rPr lang="en-US" sz="16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Finds the single location with the nearest cosine similarity and returns as a recommendation.</a:t>
            </a:r>
          </a:p>
          <a:p>
            <a:pPr marL="457200" indent="-457200">
              <a:lnSpc>
                <a:spcPct val="150000"/>
              </a:lnSpc>
              <a:spcBef>
                <a:spcPts val="600"/>
              </a:spcBef>
              <a:buFont typeface="+mj-lt"/>
              <a:buAutoNum type="arabicPeriod" startAt="3"/>
            </a:pPr>
            <a:r>
              <a:rPr lang="en-US" sz="18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Cosine Similarity for Multiple Recommendations</a:t>
            </a:r>
          </a:p>
          <a:p>
            <a:pPr lvl="1">
              <a:lnSpc>
                <a:spcPct val="150000"/>
              </a:lnSpc>
            </a:pPr>
            <a:r>
              <a:rPr lang="en-US" sz="16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Finds the five locations with nearest cosine similarity and returns all five in recommendation.</a:t>
            </a:r>
          </a:p>
          <a:p>
            <a:pPr lvl="1"/>
            <a:endParaRPr lang="en-US" sz="1600" dirty="0"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940536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85;p41">
            <a:extLst>
              <a:ext uri="{FF2B5EF4-FFF2-40B4-BE49-F238E27FC236}">
                <a16:creationId xmlns:a16="http://schemas.microsoft.com/office/drawing/2014/main" id="{BCD56E8A-E710-BD25-1E3E-072604222BBA}"/>
              </a:ext>
            </a:extLst>
          </p:cNvPr>
          <p:cNvSpPr txBox="1">
            <a:spLocks/>
          </p:cNvSpPr>
          <p:nvPr/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ugaz One"/>
              <a:buNone/>
              <a:defRPr sz="2800" b="0" i="0" u="none" strike="noStrike" cap="none">
                <a:solidFill>
                  <a:schemeClr val="accent1"/>
                </a:solidFill>
                <a:latin typeface="Fugaz One"/>
                <a:ea typeface="Fugaz One"/>
                <a:cs typeface="Fugaz One"/>
                <a:sym typeface="Fugaz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b="1" dirty="0">
                <a:solidFill>
                  <a:schemeClr val="tx1"/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FUNCTION BUILDING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69F38E-1B74-5464-0CDA-E6C8B61C51BF}"/>
              </a:ext>
            </a:extLst>
          </p:cNvPr>
          <p:cNvSpPr txBox="1"/>
          <p:nvPr/>
        </p:nvSpPr>
        <p:spPr>
          <a:xfrm>
            <a:off x="639317" y="1151853"/>
            <a:ext cx="8020589" cy="3965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18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User Input Conversion</a:t>
            </a:r>
          </a:p>
          <a:p>
            <a:pPr lvl="2">
              <a:lnSpc>
                <a:spcPct val="150000"/>
              </a:lnSpc>
            </a:pPr>
            <a:r>
              <a:rPr lang="en-US" sz="16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Meant to take in responses from a live user and convert into usable metrics.</a:t>
            </a:r>
          </a:p>
          <a:p>
            <a:pPr marL="457200" indent="-45720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sz="18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Cosine Similarity for Single Recommendation</a:t>
            </a:r>
          </a:p>
          <a:p>
            <a:pPr>
              <a:lnSpc>
                <a:spcPct val="150000"/>
              </a:lnSpc>
              <a:spcAft>
                <a:spcPts val="150"/>
              </a:spcAft>
            </a:pPr>
            <a:r>
              <a:rPr lang="en-US" sz="16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Finds the single location with the nearest cosine similarity and returns as a recommendation.</a:t>
            </a:r>
          </a:p>
          <a:p>
            <a:pPr marL="457200" indent="-457200">
              <a:lnSpc>
                <a:spcPct val="150000"/>
              </a:lnSpc>
              <a:spcBef>
                <a:spcPts val="600"/>
              </a:spcBef>
              <a:buFont typeface="+mj-lt"/>
              <a:buAutoNum type="arabicPeriod" startAt="3"/>
            </a:pPr>
            <a:r>
              <a:rPr lang="en-US" sz="18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Cosine Similarity for Multiple Recommendations</a:t>
            </a:r>
          </a:p>
          <a:p>
            <a:pPr lvl="1">
              <a:lnSpc>
                <a:spcPct val="150000"/>
              </a:lnSpc>
            </a:pPr>
            <a:r>
              <a:rPr lang="en-US" sz="16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Finds the five locations with nearest cosine similarity and returns all five in recommendation.</a:t>
            </a:r>
          </a:p>
          <a:p>
            <a:pPr marL="457200" indent="-457200">
              <a:lnSpc>
                <a:spcPct val="150000"/>
              </a:lnSpc>
              <a:spcAft>
                <a:spcPts val="600"/>
              </a:spcAft>
              <a:buAutoNum type="arabicPeriod" startAt="3"/>
            </a:pPr>
            <a:r>
              <a:rPr lang="en-US" sz="1800" b="1" dirty="0" err="1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KMeans</a:t>
            </a:r>
            <a:r>
              <a:rPr lang="en-US" sz="18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 Cluster for Randomized Recommendation</a:t>
            </a:r>
          </a:p>
          <a:p>
            <a:pPr lvl="1">
              <a:lnSpc>
                <a:spcPct val="150000"/>
              </a:lnSpc>
            </a:pPr>
            <a:r>
              <a:rPr lang="en-US" sz="16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Uses </a:t>
            </a:r>
            <a:r>
              <a:rPr lang="en-US" sz="1600" dirty="0" err="1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KMeans</a:t>
            </a:r>
            <a:r>
              <a:rPr lang="en-US" sz="16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to group the locations, then returns a random recommendation from the list of locations that were in the same cluster.</a:t>
            </a:r>
          </a:p>
          <a:p>
            <a:pPr lvl="1"/>
            <a:endParaRPr lang="en-US" sz="1600" dirty="0"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13117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85;p41">
            <a:extLst>
              <a:ext uri="{FF2B5EF4-FFF2-40B4-BE49-F238E27FC236}">
                <a16:creationId xmlns:a16="http://schemas.microsoft.com/office/drawing/2014/main" id="{BCD56E8A-E710-BD25-1E3E-072604222BBA}"/>
              </a:ext>
            </a:extLst>
          </p:cNvPr>
          <p:cNvSpPr txBox="1">
            <a:spLocks/>
          </p:cNvSpPr>
          <p:nvPr/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ugaz One"/>
              <a:buNone/>
              <a:defRPr sz="2800" b="0" i="0" u="none" strike="noStrike" cap="none">
                <a:solidFill>
                  <a:schemeClr val="accent1"/>
                </a:solidFill>
                <a:latin typeface="Fugaz One"/>
                <a:ea typeface="Fugaz One"/>
                <a:cs typeface="Fugaz One"/>
                <a:sym typeface="Fugaz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b="1" dirty="0">
                <a:solidFill>
                  <a:schemeClr val="tx1"/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FUNCTION BUILDING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69F38E-1B74-5464-0CDA-E6C8B61C51BF}"/>
              </a:ext>
            </a:extLst>
          </p:cNvPr>
          <p:cNvSpPr txBox="1"/>
          <p:nvPr/>
        </p:nvSpPr>
        <p:spPr>
          <a:xfrm>
            <a:off x="639317" y="1151853"/>
            <a:ext cx="8020589" cy="3965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18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User Input Conversion</a:t>
            </a:r>
          </a:p>
          <a:p>
            <a:pPr lvl="2">
              <a:lnSpc>
                <a:spcPct val="150000"/>
              </a:lnSpc>
            </a:pPr>
            <a:r>
              <a:rPr lang="en-US" sz="16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Meant to take in responses from a live user and convert into usable metrics.</a:t>
            </a:r>
          </a:p>
          <a:p>
            <a:pPr marL="457200" indent="-45720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sz="18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Cosine Similarity for Single Recommendation</a:t>
            </a:r>
          </a:p>
          <a:p>
            <a:pPr>
              <a:lnSpc>
                <a:spcPct val="150000"/>
              </a:lnSpc>
              <a:spcAft>
                <a:spcPts val="150"/>
              </a:spcAft>
            </a:pPr>
            <a:r>
              <a:rPr lang="en-US" sz="16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Finds the single location with the nearest cosine similarity and returns as a recommendation.</a:t>
            </a:r>
          </a:p>
          <a:p>
            <a:pPr marL="457200" indent="-457200">
              <a:lnSpc>
                <a:spcPct val="150000"/>
              </a:lnSpc>
              <a:spcBef>
                <a:spcPts val="600"/>
              </a:spcBef>
              <a:buFont typeface="+mj-lt"/>
              <a:buAutoNum type="arabicPeriod" startAt="3"/>
            </a:pPr>
            <a:r>
              <a:rPr lang="en-US" sz="18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Cosine Similarity for Multiple Recommendations</a:t>
            </a:r>
          </a:p>
          <a:p>
            <a:pPr lvl="1">
              <a:lnSpc>
                <a:spcPct val="150000"/>
              </a:lnSpc>
            </a:pPr>
            <a:r>
              <a:rPr lang="en-US" sz="16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Finds the five locations with nearest cosine similarity and returns all five in recommendation.</a:t>
            </a:r>
          </a:p>
          <a:p>
            <a:pPr marL="457200" indent="-457200">
              <a:lnSpc>
                <a:spcPct val="150000"/>
              </a:lnSpc>
              <a:spcAft>
                <a:spcPts val="600"/>
              </a:spcAft>
              <a:buAutoNum type="arabicPeriod" startAt="3"/>
            </a:pPr>
            <a:r>
              <a:rPr lang="en-US" sz="1800" b="1" dirty="0" err="1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KMeans</a:t>
            </a:r>
            <a:r>
              <a:rPr lang="en-US" sz="18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 Cluster for Randomized Recommendation</a:t>
            </a:r>
          </a:p>
          <a:p>
            <a:pPr lvl="1">
              <a:lnSpc>
                <a:spcPct val="150000"/>
              </a:lnSpc>
            </a:pPr>
            <a:r>
              <a:rPr lang="en-US" sz="16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Uses </a:t>
            </a:r>
            <a:r>
              <a:rPr lang="en-US" sz="1600" dirty="0" err="1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KMeans</a:t>
            </a:r>
            <a:r>
              <a:rPr lang="en-US" sz="16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to group the locations, then returns a random recommendation from the list of locations that were in the same cluster.</a:t>
            </a:r>
          </a:p>
          <a:p>
            <a:pPr lvl="1"/>
            <a:endParaRPr lang="en-US" sz="1600" dirty="0"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F005ABD-A593-D259-23DD-EADD8CD997F6}"/>
              </a:ext>
            </a:extLst>
          </p:cNvPr>
          <p:cNvSpPr/>
          <p:nvPr/>
        </p:nvSpPr>
        <p:spPr>
          <a:xfrm>
            <a:off x="573741" y="1124958"/>
            <a:ext cx="8211671" cy="163617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897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85;p41">
            <a:extLst>
              <a:ext uri="{FF2B5EF4-FFF2-40B4-BE49-F238E27FC236}">
                <a16:creationId xmlns:a16="http://schemas.microsoft.com/office/drawing/2014/main" id="{BCD56E8A-E710-BD25-1E3E-072604222BBA}"/>
              </a:ext>
            </a:extLst>
          </p:cNvPr>
          <p:cNvSpPr txBox="1">
            <a:spLocks/>
          </p:cNvSpPr>
          <p:nvPr/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ugaz One"/>
              <a:buNone/>
              <a:defRPr sz="2800" b="0" i="0" u="none" strike="noStrike" cap="none">
                <a:solidFill>
                  <a:schemeClr val="accent1"/>
                </a:solidFill>
                <a:latin typeface="Fugaz One"/>
                <a:ea typeface="Fugaz One"/>
                <a:cs typeface="Fugaz One"/>
                <a:sym typeface="Fugaz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b="1" dirty="0">
                <a:solidFill>
                  <a:schemeClr val="tx1"/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PROBLEM STATEMENT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67E811-09F2-4D2B-64B3-03DD5F9DDA0D}"/>
              </a:ext>
            </a:extLst>
          </p:cNvPr>
          <p:cNvSpPr txBox="1"/>
          <p:nvPr/>
        </p:nvSpPr>
        <p:spPr>
          <a:xfrm>
            <a:off x="720000" y="1110369"/>
            <a:ext cx="741995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pple SD Gothic Neo Heavy" panose="02000300000000000000" pitchFamily="2" charset="-127"/>
                <a:ea typeface="Apple SD Gothic Neo Heavy" panose="02000300000000000000" pitchFamily="2" charset="-127"/>
                <a:cs typeface="Lato" panose="020F0502020204030203" pitchFamily="34" charset="0"/>
              </a:rPr>
              <a:t>I work at ABC Marketing, Inc. and we just signed Airbnb as our latest client.</a:t>
            </a:r>
          </a:p>
          <a:p>
            <a:endParaRPr lang="en-US" sz="2000" dirty="0">
              <a:latin typeface="Apple SD Gothic Neo Heavy" panose="02000300000000000000" pitchFamily="2" charset="-127"/>
              <a:ea typeface="Apple SD Gothic Neo Heavy" panose="02000300000000000000" pitchFamily="2" charset="-127"/>
              <a:cs typeface="Lato" panose="020F0502020204030203" pitchFamily="34" charset="0"/>
            </a:endParaRPr>
          </a:p>
          <a:p>
            <a:r>
              <a:rPr lang="en-US" sz="2000" dirty="0">
                <a:latin typeface="Apple SD Gothic Neo Heavy" panose="02000300000000000000" pitchFamily="2" charset="-127"/>
                <a:ea typeface="Apple SD Gothic Neo Heavy" panose="02000300000000000000" pitchFamily="2" charset="-127"/>
                <a:cs typeface="Lato" panose="020F0502020204030203" pitchFamily="34" charset="0"/>
              </a:rPr>
              <a:t>They’ve asked us to build a web application that is easy to use and will drive repeat traffic to their website.</a:t>
            </a:r>
          </a:p>
        </p:txBody>
      </p:sp>
    </p:spTree>
    <p:extLst>
      <p:ext uri="{BB962C8B-B14F-4D97-AF65-F5344CB8AC3E}">
        <p14:creationId xmlns:p14="http://schemas.microsoft.com/office/powerpoint/2010/main" val="37407406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43"/>
          <p:cNvSpPr txBox="1">
            <a:spLocks noGrp="1"/>
          </p:cNvSpPr>
          <p:nvPr>
            <p:ph type="title"/>
          </p:nvPr>
        </p:nvSpPr>
        <p:spPr>
          <a:xfrm>
            <a:off x="956150" y="2214837"/>
            <a:ext cx="4721636" cy="162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>
                    <a:lumMod val="75000"/>
                  </a:schemeClr>
                </a:solidFill>
              </a:rPr>
              <a:t>STREAMLIT APPLICATION</a:t>
            </a:r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21" name="Google Shape;521;p43"/>
          <p:cNvSpPr txBox="1">
            <a:spLocks noGrp="1"/>
          </p:cNvSpPr>
          <p:nvPr>
            <p:ph type="title" idx="2"/>
          </p:nvPr>
        </p:nvSpPr>
        <p:spPr>
          <a:xfrm>
            <a:off x="1067400" y="1201480"/>
            <a:ext cx="1167600" cy="893570"/>
          </a:xfrm>
          <a:prstGeom prst="rect">
            <a:avLst/>
          </a:prstGeom>
          <a:solidFill>
            <a:schemeClr val="accent4">
              <a:lumMod val="25000"/>
              <a:lumOff val="75000"/>
            </a:schemeClr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04</a:t>
            </a:r>
            <a:endParaRPr dirty="0">
              <a:solidFill>
                <a:schemeClr val="tx1"/>
              </a:solidFill>
            </a:endParaRPr>
          </a:p>
        </p:txBody>
      </p:sp>
      <p:grpSp>
        <p:nvGrpSpPr>
          <p:cNvPr id="524" name="Google Shape;524;p43"/>
          <p:cNvGrpSpPr/>
          <p:nvPr/>
        </p:nvGrpSpPr>
        <p:grpSpPr>
          <a:xfrm>
            <a:off x="2385301" y="1494400"/>
            <a:ext cx="6588578" cy="359500"/>
            <a:chOff x="2385301" y="1494400"/>
            <a:chExt cx="929400" cy="359500"/>
          </a:xfrm>
        </p:grpSpPr>
        <p:cxnSp>
          <p:nvCxnSpPr>
            <p:cNvPr id="525" name="Google Shape;525;p43"/>
            <p:cNvCxnSpPr/>
            <p:nvPr/>
          </p:nvCxnSpPr>
          <p:spPr>
            <a:xfrm>
              <a:off x="2385301" y="1494400"/>
              <a:ext cx="505800" cy="0"/>
            </a:xfrm>
            <a:prstGeom prst="straightConnector1">
              <a:avLst/>
            </a:prstGeom>
            <a:noFill/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6" name="Google Shape;526;p43"/>
            <p:cNvCxnSpPr/>
            <p:nvPr/>
          </p:nvCxnSpPr>
          <p:spPr>
            <a:xfrm>
              <a:off x="2385301" y="1674150"/>
              <a:ext cx="714300" cy="0"/>
            </a:xfrm>
            <a:prstGeom prst="straightConnector1">
              <a:avLst/>
            </a:prstGeom>
            <a:noFill/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7" name="Google Shape;527;p43"/>
            <p:cNvCxnSpPr/>
            <p:nvPr/>
          </p:nvCxnSpPr>
          <p:spPr>
            <a:xfrm>
              <a:off x="2385301" y="1853900"/>
              <a:ext cx="929400" cy="0"/>
            </a:xfrm>
            <a:prstGeom prst="straightConnector1">
              <a:avLst/>
            </a:prstGeom>
            <a:noFill/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26611432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85;p41">
            <a:extLst>
              <a:ext uri="{FF2B5EF4-FFF2-40B4-BE49-F238E27FC236}">
                <a16:creationId xmlns:a16="http://schemas.microsoft.com/office/drawing/2014/main" id="{BCD56E8A-E710-BD25-1E3E-072604222BBA}"/>
              </a:ext>
            </a:extLst>
          </p:cNvPr>
          <p:cNvSpPr txBox="1">
            <a:spLocks/>
          </p:cNvSpPr>
          <p:nvPr/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ugaz One"/>
              <a:buNone/>
              <a:defRPr sz="2800" b="0" i="0" u="none" strike="noStrike" cap="none">
                <a:solidFill>
                  <a:schemeClr val="accent1"/>
                </a:solidFill>
                <a:latin typeface="Fugaz One"/>
                <a:ea typeface="Fugaz One"/>
                <a:cs typeface="Fugaz One"/>
                <a:sym typeface="Fugaz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b="1" dirty="0">
                <a:solidFill>
                  <a:schemeClr val="tx1"/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STREAMLIT APP BUILDING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FDABF7-C462-EF78-9A5D-6FF4D1990E0A}"/>
              </a:ext>
            </a:extLst>
          </p:cNvPr>
          <p:cNvSpPr txBox="1"/>
          <p:nvPr/>
        </p:nvSpPr>
        <p:spPr>
          <a:xfrm>
            <a:off x="492112" y="1329070"/>
            <a:ext cx="39659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What was helpful?</a:t>
            </a:r>
          </a:p>
        </p:txBody>
      </p:sp>
    </p:spTree>
    <p:extLst>
      <p:ext uri="{BB962C8B-B14F-4D97-AF65-F5344CB8AC3E}">
        <p14:creationId xmlns:p14="http://schemas.microsoft.com/office/powerpoint/2010/main" val="39120794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85;p41">
            <a:extLst>
              <a:ext uri="{FF2B5EF4-FFF2-40B4-BE49-F238E27FC236}">
                <a16:creationId xmlns:a16="http://schemas.microsoft.com/office/drawing/2014/main" id="{BCD56E8A-E710-BD25-1E3E-072604222BBA}"/>
              </a:ext>
            </a:extLst>
          </p:cNvPr>
          <p:cNvSpPr txBox="1">
            <a:spLocks/>
          </p:cNvSpPr>
          <p:nvPr/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ugaz One"/>
              <a:buNone/>
              <a:defRPr sz="2800" b="0" i="0" u="none" strike="noStrike" cap="none">
                <a:solidFill>
                  <a:schemeClr val="accent1"/>
                </a:solidFill>
                <a:latin typeface="Fugaz One"/>
                <a:ea typeface="Fugaz One"/>
                <a:cs typeface="Fugaz One"/>
                <a:sym typeface="Fugaz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b="1" dirty="0">
                <a:solidFill>
                  <a:schemeClr val="tx1"/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STREAMLIT APP BUILDING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FDABF7-C462-EF78-9A5D-6FF4D1990E0A}"/>
              </a:ext>
            </a:extLst>
          </p:cNvPr>
          <p:cNvSpPr txBox="1"/>
          <p:nvPr/>
        </p:nvSpPr>
        <p:spPr>
          <a:xfrm>
            <a:off x="492112" y="1329070"/>
            <a:ext cx="39659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What was helpful?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8D7ED3-6F6D-0825-9ED8-9778C68AC53E}"/>
              </a:ext>
            </a:extLst>
          </p:cNvPr>
          <p:cNvSpPr txBox="1"/>
          <p:nvPr/>
        </p:nvSpPr>
        <p:spPr>
          <a:xfrm>
            <a:off x="492112" y="1729180"/>
            <a:ext cx="3947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A lot of features are templatized</a:t>
            </a:r>
          </a:p>
        </p:txBody>
      </p:sp>
    </p:spTree>
    <p:extLst>
      <p:ext uri="{BB962C8B-B14F-4D97-AF65-F5344CB8AC3E}">
        <p14:creationId xmlns:p14="http://schemas.microsoft.com/office/powerpoint/2010/main" val="3272656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85;p41">
            <a:extLst>
              <a:ext uri="{FF2B5EF4-FFF2-40B4-BE49-F238E27FC236}">
                <a16:creationId xmlns:a16="http://schemas.microsoft.com/office/drawing/2014/main" id="{BCD56E8A-E710-BD25-1E3E-072604222BBA}"/>
              </a:ext>
            </a:extLst>
          </p:cNvPr>
          <p:cNvSpPr txBox="1">
            <a:spLocks/>
          </p:cNvSpPr>
          <p:nvPr/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ugaz One"/>
              <a:buNone/>
              <a:defRPr sz="2800" b="0" i="0" u="none" strike="noStrike" cap="none">
                <a:solidFill>
                  <a:schemeClr val="accent1"/>
                </a:solidFill>
                <a:latin typeface="Fugaz One"/>
                <a:ea typeface="Fugaz One"/>
                <a:cs typeface="Fugaz One"/>
                <a:sym typeface="Fugaz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b="1" dirty="0">
                <a:solidFill>
                  <a:schemeClr val="tx1"/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STREAMLIT APP BUILDING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FDABF7-C462-EF78-9A5D-6FF4D1990E0A}"/>
              </a:ext>
            </a:extLst>
          </p:cNvPr>
          <p:cNvSpPr txBox="1"/>
          <p:nvPr/>
        </p:nvSpPr>
        <p:spPr>
          <a:xfrm>
            <a:off x="492112" y="1329070"/>
            <a:ext cx="39659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What was helpful?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8D7ED3-6F6D-0825-9ED8-9778C68AC53E}"/>
              </a:ext>
            </a:extLst>
          </p:cNvPr>
          <p:cNvSpPr txBox="1"/>
          <p:nvPr/>
        </p:nvSpPr>
        <p:spPr>
          <a:xfrm>
            <a:off x="492112" y="1729180"/>
            <a:ext cx="394769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A lot of features are templatized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Easy importing of </a:t>
            </a:r>
            <a:r>
              <a:rPr lang="en-US" sz="2000" dirty="0" err="1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dataframes</a:t>
            </a:r>
            <a:r>
              <a:rPr lang="en-US" sz="20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and functions</a:t>
            </a:r>
          </a:p>
        </p:txBody>
      </p:sp>
    </p:spTree>
    <p:extLst>
      <p:ext uri="{BB962C8B-B14F-4D97-AF65-F5344CB8AC3E}">
        <p14:creationId xmlns:p14="http://schemas.microsoft.com/office/powerpoint/2010/main" val="7602781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85;p41">
            <a:extLst>
              <a:ext uri="{FF2B5EF4-FFF2-40B4-BE49-F238E27FC236}">
                <a16:creationId xmlns:a16="http://schemas.microsoft.com/office/drawing/2014/main" id="{BCD56E8A-E710-BD25-1E3E-072604222BBA}"/>
              </a:ext>
            </a:extLst>
          </p:cNvPr>
          <p:cNvSpPr txBox="1">
            <a:spLocks/>
          </p:cNvSpPr>
          <p:nvPr/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ugaz One"/>
              <a:buNone/>
              <a:defRPr sz="2800" b="0" i="0" u="none" strike="noStrike" cap="none">
                <a:solidFill>
                  <a:schemeClr val="accent1"/>
                </a:solidFill>
                <a:latin typeface="Fugaz One"/>
                <a:ea typeface="Fugaz One"/>
                <a:cs typeface="Fugaz One"/>
                <a:sym typeface="Fugaz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b="1" dirty="0">
                <a:solidFill>
                  <a:schemeClr val="tx1"/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STREAMLIT APP BUILDING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FDABF7-C462-EF78-9A5D-6FF4D1990E0A}"/>
              </a:ext>
            </a:extLst>
          </p:cNvPr>
          <p:cNvSpPr txBox="1"/>
          <p:nvPr/>
        </p:nvSpPr>
        <p:spPr>
          <a:xfrm>
            <a:off x="492112" y="1329070"/>
            <a:ext cx="39659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What was helpful?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8D7ED3-6F6D-0825-9ED8-9778C68AC53E}"/>
              </a:ext>
            </a:extLst>
          </p:cNvPr>
          <p:cNvSpPr txBox="1"/>
          <p:nvPr/>
        </p:nvSpPr>
        <p:spPr>
          <a:xfrm>
            <a:off x="492112" y="1729180"/>
            <a:ext cx="394769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A lot of features are templatized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Easy importing of </a:t>
            </a:r>
            <a:r>
              <a:rPr lang="en-US" sz="2000" dirty="0" err="1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dataframes</a:t>
            </a:r>
            <a:r>
              <a:rPr lang="en-US" sz="20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and functions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Different ways of collecting user input</a:t>
            </a:r>
          </a:p>
        </p:txBody>
      </p:sp>
    </p:spTree>
    <p:extLst>
      <p:ext uri="{BB962C8B-B14F-4D97-AF65-F5344CB8AC3E}">
        <p14:creationId xmlns:p14="http://schemas.microsoft.com/office/powerpoint/2010/main" val="1477198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85;p41">
            <a:extLst>
              <a:ext uri="{FF2B5EF4-FFF2-40B4-BE49-F238E27FC236}">
                <a16:creationId xmlns:a16="http://schemas.microsoft.com/office/drawing/2014/main" id="{BCD56E8A-E710-BD25-1E3E-072604222BBA}"/>
              </a:ext>
            </a:extLst>
          </p:cNvPr>
          <p:cNvSpPr txBox="1">
            <a:spLocks/>
          </p:cNvSpPr>
          <p:nvPr/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ugaz One"/>
              <a:buNone/>
              <a:defRPr sz="2800" b="0" i="0" u="none" strike="noStrike" cap="none">
                <a:solidFill>
                  <a:schemeClr val="accent1"/>
                </a:solidFill>
                <a:latin typeface="Fugaz One"/>
                <a:ea typeface="Fugaz One"/>
                <a:cs typeface="Fugaz One"/>
                <a:sym typeface="Fugaz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b="1" dirty="0">
                <a:solidFill>
                  <a:schemeClr val="tx1"/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STREAMLIT APP BUILDING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FDABF7-C462-EF78-9A5D-6FF4D1990E0A}"/>
              </a:ext>
            </a:extLst>
          </p:cNvPr>
          <p:cNvSpPr txBox="1"/>
          <p:nvPr/>
        </p:nvSpPr>
        <p:spPr>
          <a:xfrm>
            <a:off x="492112" y="1329070"/>
            <a:ext cx="39659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What was helpful?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8D7ED3-6F6D-0825-9ED8-9778C68AC53E}"/>
              </a:ext>
            </a:extLst>
          </p:cNvPr>
          <p:cNvSpPr txBox="1"/>
          <p:nvPr/>
        </p:nvSpPr>
        <p:spPr>
          <a:xfrm>
            <a:off x="492112" y="1729180"/>
            <a:ext cx="3947693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A lot of features are templatized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Easy importing of </a:t>
            </a:r>
            <a:r>
              <a:rPr lang="en-US" sz="2000" dirty="0" err="1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dataframes</a:t>
            </a:r>
            <a:r>
              <a:rPr lang="en-US" sz="20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and functions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Different ways of collecting user input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Syntax is intuitive</a:t>
            </a:r>
          </a:p>
        </p:txBody>
      </p:sp>
    </p:spTree>
    <p:extLst>
      <p:ext uri="{BB962C8B-B14F-4D97-AF65-F5344CB8AC3E}">
        <p14:creationId xmlns:p14="http://schemas.microsoft.com/office/powerpoint/2010/main" val="40358670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85;p41">
            <a:extLst>
              <a:ext uri="{FF2B5EF4-FFF2-40B4-BE49-F238E27FC236}">
                <a16:creationId xmlns:a16="http://schemas.microsoft.com/office/drawing/2014/main" id="{BCD56E8A-E710-BD25-1E3E-072604222BBA}"/>
              </a:ext>
            </a:extLst>
          </p:cNvPr>
          <p:cNvSpPr txBox="1">
            <a:spLocks/>
          </p:cNvSpPr>
          <p:nvPr/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ugaz One"/>
              <a:buNone/>
              <a:defRPr sz="2800" b="0" i="0" u="none" strike="noStrike" cap="none">
                <a:solidFill>
                  <a:schemeClr val="accent1"/>
                </a:solidFill>
                <a:latin typeface="Fugaz One"/>
                <a:ea typeface="Fugaz One"/>
                <a:cs typeface="Fugaz One"/>
                <a:sym typeface="Fugaz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b="1" dirty="0">
                <a:solidFill>
                  <a:schemeClr val="tx1"/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STREAMLIT APP BUILDING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FDABF7-C462-EF78-9A5D-6FF4D1990E0A}"/>
              </a:ext>
            </a:extLst>
          </p:cNvPr>
          <p:cNvSpPr txBox="1"/>
          <p:nvPr/>
        </p:nvSpPr>
        <p:spPr>
          <a:xfrm>
            <a:off x="492112" y="1329070"/>
            <a:ext cx="39659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What was helpful?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ABCF7B-1218-B4FC-F663-6BE359FD6874}"/>
              </a:ext>
            </a:extLst>
          </p:cNvPr>
          <p:cNvSpPr txBox="1"/>
          <p:nvPr/>
        </p:nvSpPr>
        <p:spPr>
          <a:xfrm>
            <a:off x="4787665" y="1329070"/>
            <a:ext cx="39659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What were the obstacles?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8D7ED3-6F6D-0825-9ED8-9778C68AC53E}"/>
              </a:ext>
            </a:extLst>
          </p:cNvPr>
          <p:cNvSpPr txBox="1"/>
          <p:nvPr/>
        </p:nvSpPr>
        <p:spPr>
          <a:xfrm>
            <a:off x="492112" y="1729180"/>
            <a:ext cx="3947693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A lot of features are templatized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Easy importing of </a:t>
            </a:r>
            <a:r>
              <a:rPr lang="en-US" sz="2000" dirty="0" err="1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dataframes</a:t>
            </a:r>
            <a:r>
              <a:rPr lang="en-US" sz="20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and functions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Different ways of collecting user input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Syntax is intuitive</a:t>
            </a:r>
          </a:p>
        </p:txBody>
      </p:sp>
    </p:spTree>
    <p:extLst>
      <p:ext uri="{BB962C8B-B14F-4D97-AF65-F5344CB8AC3E}">
        <p14:creationId xmlns:p14="http://schemas.microsoft.com/office/powerpoint/2010/main" val="39700584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85;p41">
            <a:extLst>
              <a:ext uri="{FF2B5EF4-FFF2-40B4-BE49-F238E27FC236}">
                <a16:creationId xmlns:a16="http://schemas.microsoft.com/office/drawing/2014/main" id="{BCD56E8A-E710-BD25-1E3E-072604222BBA}"/>
              </a:ext>
            </a:extLst>
          </p:cNvPr>
          <p:cNvSpPr txBox="1">
            <a:spLocks/>
          </p:cNvSpPr>
          <p:nvPr/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ugaz One"/>
              <a:buNone/>
              <a:defRPr sz="2800" b="0" i="0" u="none" strike="noStrike" cap="none">
                <a:solidFill>
                  <a:schemeClr val="accent1"/>
                </a:solidFill>
                <a:latin typeface="Fugaz One"/>
                <a:ea typeface="Fugaz One"/>
                <a:cs typeface="Fugaz One"/>
                <a:sym typeface="Fugaz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b="1" dirty="0">
                <a:solidFill>
                  <a:schemeClr val="tx1"/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STREAMLIT APP BUILDING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FDABF7-C462-EF78-9A5D-6FF4D1990E0A}"/>
              </a:ext>
            </a:extLst>
          </p:cNvPr>
          <p:cNvSpPr txBox="1"/>
          <p:nvPr/>
        </p:nvSpPr>
        <p:spPr>
          <a:xfrm>
            <a:off x="492112" y="1329070"/>
            <a:ext cx="39659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What was helpful?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ABCF7B-1218-B4FC-F663-6BE359FD6874}"/>
              </a:ext>
            </a:extLst>
          </p:cNvPr>
          <p:cNvSpPr txBox="1"/>
          <p:nvPr/>
        </p:nvSpPr>
        <p:spPr>
          <a:xfrm>
            <a:off x="4787665" y="1329070"/>
            <a:ext cx="39659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What were the obstacles?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D250EB-63FB-5C54-1BFA-C485D5837724}"/>
              </a:ext>
            </a:extLst>
          </p:cNvPr>
          <p:cNvSpPr txBox="1"/>
          <p:nvPr/>
        </p:nvSpPr>
        <p:spPr>
          <a:xfrm>
            <a:off x="4787665" y="1729180"/>
            <a:ext cx="3947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A lot of features are templatized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8D7ED3-6F6D-0825-9ED8-9778C68AC53E}"/>
              </a:ext>
            </a:extLst>
          </p:cNvPr>
          <p:cNvSpPr txBox="1"/>
          <p:nvPr/>
        </p:nvSpPr>
        <p:spPr>
          <a:xfrm>
            <a:off x="492112" y="1729180"/>
            <a:ext cx="3947693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A lot of features are templatized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Easy importing of </a:t>
            </a:r>
            <a:r>
              <a:rPr lang="en-US" sz="2000" dirty="0" err="1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dataframes</a:t>
            </a:r>
            <a:r>
              <a:rPr lang="en-US" sz="20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and functions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Different ways of collecting user input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Syntax is intuitive</a:t>
            </a:r>
          </a:p>
        </p:txBody>
      </p:sp>
    </p:spTree>
    <p:extLst>
      <p:ext uri="{BB962C8B-B14F-4D97-AF65-F5344CB8AC3E}">
        <p14:creationId xmlns:p14="http://schemas.microsoft.com/office/powerpoint/2010/main" val="18126083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85;p41">
            <a:extLst>
              <a:ext uri="{FF2B5EF4-FFF2-40B4-BE49-F238E27FC236}">
                <a16:creationId xmlns:a16="http://schemas.microsoft.com/office/drawing/2014/main" id="{BCD56E8A-E710-BD25-1E3E-072604222BBA}"/>
              </a:ext>
            </a:extLst>
          </p:cNvPr>
          <p:cNvSpPr txBox="1">
            <a:spLocks/>
          </p:cNvSpPr>
          <p:nvPr/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ugaz One"/>
              <a:buNone/>
              <a:defRPr sz="2800" b="0" i="0" u="none" strike="noStrike" cap="none">
                <a:solidFill>
                  <a:schemeClr val="accent1"/>
                </a:solidFill>
                <a:latin typeface="Fugaz One"/>
                <a:ea typeface="Fugaz One"/>
                <a:cs typeface="Fugaz One"/>
                <a:sym typeface="Fugaz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b="1" dirty="0">
                <a:solidFill>
                  <a:schemeClr val="tx1"/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STREAMLIT APP BUILDING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FDABF7-C462-EF78-9A5D-6FF4D1990E0A}"/>
              </a:ext>
            </a:extLst>
          </p:cNvPr>
          <p:cNvSpPr txBox="1"/>
          <p:nvPr/>
        </p:nvSpPr>
        <p:spPr>
          <a:xfrm>
            <a:off x="492112" y="1329070"/>
            <a:ext cx="39659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What was helpful?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ABCF7B-1218-B4FC-F663-6BE359FD6874}"/>
              </a:ext>
            </a:extLst>
          </p:cNvPr>
          <p:cNvSpPr txBox="1"/>
          <p:nvPr/>
        </p:nvSpPr>
        <p:spPr>
          <a:xfrm>
            <a:off x="4787665" y="1329070"/>
            <a:ext cx="39659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What were the obstacles?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D250EB-63FB-5C54-1BFA-C485D5837724}"/>
              </a:ext>
            </a:extLst>
          </p:cNvPr>
          <p:cNvSpPr txBox="1"/>
          <p:nvPr/>
        </p:nvSpPr>
        <p:spPr>
          <a:xfrm>
            <a:off x="4787665" y="1729180"/>
            <a:ext cx="394769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A lot of features are templatized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Page reloads after any value modification by user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8D7ED3-6F6D-0825-9ED8-9778C68AC53E}"/>
              </a:ext>
            </a:extLst>
          </p:cNvPr>
          <p:cNvSpPr txBox="1"/>
          <p:nvPr/>
        </p:nvSpPr>
        <p:spPr>
          <a:xfrm>
            <a:off x="492112" y="1729180"/>
            <a:ext cx="3947693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A lot of features are templatized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Easy importing of </a:t>
            </a:r>
            <a:r>
              <a:rPr lang="en-US" sz="2000" dirty="0" err="1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dataframes</a:t>
            </a:r>
            <a:r>
              <a:rPr lang="en-US" sz="20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and functions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Different ways of collecting user input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Syntax is intuitive</a:t>
            </a:r>
          </a:p>
        </p:txBody>
      </p:sp>
    </p:spTree>
    <p:extLst>
      <p:ext uri="{BB962C8B-B14F-4D97-AF65-F5344CB8AC3E}">
        <p14:creationId xmlns:p14="http://schemas.microsoft.com/office/powerpoint/2010/main" val="32740054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85;p41">
            <a:extLst>
              <a:ext uri="{FF2B5EF4-FFF2-40B4-BE49-F238E27FC236}">
                <a16:creationId xmlns:a16="http://schemas.microsoft.com/office/drawing/2014/main" id="{BCD56E8A-E710-BD25-1E3E-072604222BBA}"/>
              </a:ext>
            </a:extLst>
          </p:cNvPr>
          <p:cNvSpPr txBox="1">
            <a:spLocks/>
          </p:cNvSpPr>
          <p:nvPr/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ugaz One"/>
              <a:buNone/>
              <a:defRPr sz="2800" b="0" i="0" u="none" strike="noStrike" cap="none">
                <a:solidFill>
                  <a:schemeClr val="accent1"/>
                </a:solidFill>
                <a:latin typeface="Fugaz One"/>
                <a:ea typeface="Fugaz One"/>
                <a:cs typeface="Fugaz One"/>
                <a:sym typeface="Fugaz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b="1" dirty="0">
                <a:solidFill>
                  <a:schemeClr val="tx1"/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STREAMLIT APP BUILDING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FDABF7-C462-EF78-9A5D-6FF4D1990E0A}"/>
              </a:ext>
            </a:extLst>
          </p:cNvPr>
          <p:cNvSpPr txBox="1"/>
          <p:nvPr/>
        </p:nvSpPr>
        <p:spPr>
          <a:xfrm>
            <a:off x="492112" y="1329070"/>
            <a:ext cx="39659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What was helpful?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ABCF7B-1218-B4FC-F663-6BE359FD6874}"/>
              </a:ext>
            </a:extLst>
          </p:cNvPr>
          <p:cNvSpPr txBox="1"/>
          <p:nvPr/>
        </p:nvSpPr>
        <p:spPr>
          <a:xfrm>
            <a:off x="4787665" y="1329070"/>
            <a:ext cx="39659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What were the obstacles?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D250EB-63FB-5C54-1BFA-C485D5837724}"/>
              </a:ext>
            </a:extLst>
          </p:cNvPr>
          <p:cNvSpPr txBox="1"/>
          <p:nvPr/>
        </p:nvSpPr>
        <p:spPr>
          <a:xfrm>
            <a:off x="4787665" y="1729180"/>
            <a:ext cx="394769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A lot of features are templatized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Page reloads after any value modification by user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Clearing page after submission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8D7ED3-6F6D-0825-9ED8-9778C68AC53E}"/>
              </a:ext>
            </a:extLst>
          </p:cNvPr>
          <p:cNvSpPr txBox="1"/>
          <p:nvPr/>
        </p:nvSpPr>
        <p:spPr>
          <a:xfrm>
            <a:off x="492112" y="1729180"/>
            <a:ext cx="3947693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A lot of features are templatized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Easy importing of </a:t>
            </a:r>
            <a:r>
              <a:rPr lang="en-US" sz="2000" dirty="0" err="1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dataframes</a:t>
            </a:r>
            <a:r>
              <a:rPr lang="en-US" sz="20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and functions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Different ways of collecting user input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Syntax is intuitive</a:t>
            </a:r>
          </a:p>
        </p:txBody>
      </p:sp>
    </p:spTree>
    <p:extLst>
      <p:ext uri="{BB962C8B-B14F-4D97-AF65-F5344CB8AC3E}">
        <p14:creationId xmlns:p14="http://schemas.microsoft.com/office/powerpoint/2010/main" val="1448436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85;p41">
            <a:extLst>
              <a:ext uri="{FF2B5EF4-FFF2-40B4-BE49-F238E27FC236}">
                <a16:creationId xmlns:a16="http://schemas.microsoft.com/office/drawing/2014/main" id="{BCD56E8A-E710-BD25-1E3E-072604222BBA}"/>
              </a:ext>
            </a:extLst>
          </p:cNvPr>
          <p:cNvSpPr txBox="1">
            <a:spLocks/>
          </p:cNvSpPr>
          <p:nvPr/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ugaz One"/>
              <a:buNone/>
              <a:defRPr sz="2800" b="0" i="0" u="none" strike="noStrike" cap="none">
                <a:solidFill>
                  <a:schemeClr val="accent1"/>
                </a:solidFill>
                <a:latin typeface="Fugaz One"/>
                <a:ea typeface="Fugaz One"/>
                <a:cs typeface="Fugaz One"/>
                <a:sym typeface="Fugaz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b="1" dirty="0">
                <a:solidFill>
                  <a:schemeClr val="tx1"/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PROBLEM STATEMENT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67E811-09F2-4D2B-64B3-03DD5F9DDA0D}"/>
              </a:ext>
            </a:extLst>
          </p:cNvPr>
          <p:cNvSpPr txBox="1"/>
          <p:nvPr/>
        </p:nvSpPr>
        <p:spPr>
          <a:xfrm>
            <a:off x="720000" y="1110369"/>
            <a:ext cx="741995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pple SD Gothic Neo Heavy" panose="02000300000000000000" pitchFamily="2" charset="-127"/>
                <a:ea typeface="Apple SD Gothic Neo Heavy" panose="02000300000000000000" pitchFamily="2" charset="-127"/>
                <a:cs typeface="Lato" panose="020F0502020204030203" pitchFamily="34" charset="0"/>
              </a:rPr>
              <a:t>I work at ABC Marketing, Inc. and we just signed Airbnb as our latest client.</a:t>
            </a:r>
          </a:p>
          <a:p>
            <a:endParaRPr lang="en-US" sz="2000" dirty="0">
              <a:latin typeface="Apple SD Gothic Neo Heavy" panose="02000300000000000000" pitchFamily="2" charset="-127"/>
              <a:ea typeface="Apple SD Gothic Neo Heavy" panose="02000300000000000000" pitchFamily="2" charset="-127"/>
              <a:cs typeface="Lato" panose="020F0502020204030203" pitchFamily="34" charset="0"/>
            </a:endParaRPr>
          </a:p>
          <a:p>
            <a:r>
              <a:rPr lang="en-US" sz="2000" dirty="0">
                <a:latin typeface="Apple SD Gothic Neo Heavy" panose="02000300000000000000" pitchFamily="2" charset="-127"/>
                <a:ea typeface="Apple SD Gothic Neo Heavy" panose="02000300000000000000" pitchFamily="2" charset="-127"/>
                <a:cs typeface="Lato" panose="020F0502020204030203" pitchFamily="34" charset="0"/>
              </a:rPr>
              <a:t>They’ve asked us to build a web application that is easy to use and will drive repeat traffic to their website.</a:t>
            </a:r>
          </a:p>
          <a:p>
            <a:endParaRPr lang="en-US" sz="2000" dirty="0">
              <a:latin typeface="Apple SD Gothic Neo Heavy" panose="02000300000000000000" pitchFamily="2" charset="-127"/>
              <a:ea typeface="Apple SD Gothic Neo Heavy" panose="02000300000000000000" pitchFamily="2" charset="-127"/>
              <a:cs typeface="Lato" panose="020F0502020204030203" pitchFamily="34" charset="0"/>
            </a:endParaRPr>
          </a:p>
          <a:p>
            <a:r>
              <a:rPr lang="en-US" sz="2000" dirty="0">
                <a:latin typeface="Apple SD Gothic Neo Heavy" panose="02000300000000000000" pitchFamily="2" charset="-127"/>
                <a:ea typeface="Apple SD Gothic Neo Heavy" panose="02000300000000000000" pitchFamily="2" charset="-127"/>
                <a:cs typeface="Lato" panose="020F0502020204030203" pitchFamily="34" charset="0"/>
              </a:rPr>
              <a:t>Given that Forbes has projected 25% of all professional jobs in North America will be remote by the end of 2022, our goal is to create a ready-for-launch remote work location recommendation system that drives users directly to Airbnb’s page.</a:t>
            </a:r>
          </a:p>
        </p:txBody>
      </p:sp>
    </p:spTree>
    <p:extLst>
      <p:ext uri="{BB962C8B-B14F-4D97-AF65-F5344CB8AC3E}">
        <p14:creationId xmlns:p14="http://schemas.microsoft.com/office/powerpoint/2010/main" val="223119465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85;p41">
            <a:extLst>
              <a:ext uri="{FF2B5EF4-FFF2-40B4-BE49-F238E27FC236}">
                <a16:creationId xmlns:a16="http://schemas.microsoft.com/office/drawing/2014/main" id="{BCD56E8A-E710-BD25-1E3E-072604222BBA}"/>
              </a:ext>
            </a:extLst>
          </p:cNvPr>
          <p:cNvSpPr txBox="1">
            <a:spLocks/>
          </p:cNvSpPr>
          <p:nvPr/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ugaz One"/>
              <a:buNone/>
              <a:defRPr sz="2800" b="0" i="0" u="none" strike="noStrike" cap="none">
                <a:solidFill>
                  <a:schemeClr val="accent1"/>
                </a:solidFill>
                <a:latin typeface="Fugaz One"/>
                <a:ea typeface="Fugaz One"/>
                <a:cs typeface="Fugaz One"/>
                <a:sym typeface="Fugaz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b="1" dirty="0">
                <a:solidFill>
                  <a:schemeClr val="tx1"/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STREAMLIT APP BUILDING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FDABF7-C462-EF78-9A5D-6FF4D1990E0A}"/>
              </a:ext>
            </a:extLst>
          </p:cNvPr>
          <p:cNvSpPr txBox="1"/>
          <p:nvPr/>
        </p:nvSpPr>
        <p:spPr>
          <a:xfrm>
            <a:off x="492112" y="1329070"/>
            <a:ext cx="39659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What was helpful?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ABCF7B-1218-B4FC-F663-6BE359FD6874}"/>
              </a:ext>
            </a:extLst>
          </p:cNvPr>
          <p:cNvSpPr txBox="1"/>
          <p:nvPr/>
        </p:nvSpPr>
        <p:spPr>
          <a:xfrm>
            <a:off x="4787665" y="1329070"/>
            <a:ext cx="39659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What were the obstacles?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D250EB-63FB-5C54-1BFA-C485D5837724}"/>
              </a:ext>
            </a:extLst>
          </p:cNvPr>
          <p:cNvSpPr txBox="1"/>
          <p:nvPr/>
        </p:nvSpPr>
        <p:spPr>
          <a:xfrm>
            <a:off x="4787665" y="1729180"/>
            <a:ext cx="3947693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A lot of features are templatized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Page reloads after any value modification by user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Clearing page after submission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Adding personalization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8D7ED3-6F6D-0825-9ED8-9778C68AC53E}"/>
              </a:ext>
            </a:extLst>
          </p:cNvPr>
          <p:cNvSpPr txBox="1"/>
          <p:nvPr/>
        </p:nvSpPr>
        <p:spPr>
          <a:xfrm>
            <a:off x="492112" y="1729180"/>
            <a:ext cx="3947693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A lot of features are templatized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Easy importing of </a:t>
            </a:r>
            <a:r>
              <a:rPr lang="en-US" sz="2000" dirty="0" err="1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dataframes</a:t>
            </a:r>
            <a:r>
              <a:rPr lang="en-US" sz="20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and functions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Different ways of collecting user input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Syntax is intuitive</a:t>
            </a:r>
          </a:p>
        </p:txBody>
      </p:sp>
    </p:spTree>
    <p:extLst>
      <p:ext uri="{BB962C8B-B14F-4D97-AF65-F5344CB8AC3E}">
        <p14:creationId xmlns:p14="http://schemas.microsoft.com/office/powerpoint/2010/main" val="178068709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43"/>
          <p:cNvSpPr txBox="1">
            <a:spLocks noGrp="1"/>
          </p:cNvSpPr>
          <p:nvPr>
            <p:ph type="title"/>
          </p:nvPr>
        </p:nvSpPr>
        <p:spPr>
          <a:xfrm>
            <a:off x="956150" y="2214837"/>
            <a:ext cx="5944380" cy="162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>
                    <a:lumMod val="75000"/>
                  </a:schemeClr>
                </a:solidFill>
              </a:rPr>
              <a:t>CONCLUSIONS AND NEXT STEPS</a:t>
            </a:r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21" name="Google Shape;521;p43"/>
          <p:cNvSpPr txBox="1">
            <a:spLocks noGrp="1"/>
          </p:cNvSpPr>
          <p:nvPr>
            <p:ph type="title" idx="2"/>
          </p:nvPr>
        </p:nvSpPr>
        <p:spPr>
          <a:xfrm>
            <a:off x="1067400" y="1201480"/>
            <a:ext cx="1167600" cy="893570"/>
          </a:xfrm>
          <a:prstGeom prst="rect">
            <a:avLst/>
          </a:prstGeom>
          <a:solidFill>
            <a:schemeClr val="accent4">
              <a:lumMod val="25000"/>
              <a:lumOff val="75000"/>
            </a:schemeClr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05</a:t>
            </a:r>
            <a:endParaRPr dirty="0">
              <a:solidFill>
                <a:schemeClr val="tx1"/>
              </a:solidFill>
            </a:endParaRPr>
          </a:p>
        </p:txBody>
      </p:sp>
      <p:grpSp>
        <p:nvGrpSpPr>
          <p:cNvPr id="524" name="Google Shape;524;p43"/>
          <p:cNvGrpSpPr/>
          <p:nvPr/>
        </p:nvGrpSpPr>
        <p:grpSpPr>
          <a:xfrm>
            <a:off x="2385301" y="1494400"/>
            <a:ext cx="6588578" cy="359500"/>
            <a:chOff x="2385301" y="1494400"/>
            <a:chExt cx="929400" cy="359500"/>
          </a:xfrm>
        </p:grpSpPr>
        <p:cxnSp>
          <p:nvCxnSpPr>
            <p:cNvPr id="525" name="Google Shape;525;p43"/>
            <p:cNvCxnSpPr/>
            <p:nvPr/>
          </p:nvCxnSpPr>
          <p:spPr>
            <a:xfrm>
              <a:off x="2385301" y="1494400"/>
              <a:ext cx="505800" cy="0"/>
            </a:xfrm>
            <a:prstGeom prst="straightConnector1">
              <a:avLst/>
            </a:prstGeom>
            <a:noFill/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6" name="Google Shape;526;p43"/>
            <p:cNvCxnSpPr/>
            <p:nvPr/>
          </p:nvCxnSpPr>
          <p:spPr>
            <a:xfrm>
              <a:off x="2385301" y="1674150"/>
              <a:ext cx="714300" cy="0"/>
            </a:xfrm>
            <a:prstGeom prst="straightConnector1">
              <a:avLst/>
            </a:prstGeom>
            <a:noFill/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7" name="Google Shape;527;p43"/>
            <p:cNvCxnSpPr/>
            <p:nvPr/>
          </p:nvCxnSpPr>
          <p:spPr>
            <a:xfrm>
              <a:off x="2385301" y="1853900"/>
              <a:ext cx="929400" cy="0"/>
            </a:xfrm>
            <a:prstGeom prst="straightConnector1">
              <a:avLst/>
            </a:prstGeom>
            <a:noFill/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9524508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85;p41">
            <a:extLst>
              <a:ext uri="{FF2B5EF4-FFF2-40B4-BE49-F238E27FC236}">
                <a16:creationId xmlns:a16="http://schemas.microsoft.com/office/drawing/2014/main" id="{BCD56E8A-E710-BD25-1E3E-072604222BBA}"/>
              </a:ext>
            </a:extLst>
          </p:cNvPr>
          <p:cNvSpPr txBox="1">
            <a:spLocks/>
          </p:cNvSpPr>
          <p:nvPr/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ugaz One"/>
              <a:buNone/>
              <a:defRPr sz="2800" b="0" i="0" u="none" strike="noStrike" cap="none">
                <a:solidFill>
                  <a:schemeClr val="accent1"/>
                </a:solidFill>
                <a:latin typeface="Fugaz One"/>
                <a:ea typeface="Fugaz One"/>
                <a:cs typeface="Fugaz One"/>
                <a:sym typeface="Fugaz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b="1" dirty="0">
                <a:solidFill>
                  <a:schemeClr val="tx1"/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CONCLUSIONS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A4F5E1-927F-400B-FCD5-E99DE0F1D48C}"/>
              </a:ext>
            </a:extLst>
          </p:cNvPr>
          <p:cNvSpPr txBox="1"/>
          <p:nvPr/>
        </p:nvSpPr>
        <p:spPr>
          <a:xfrm>
            <a:off x="720000" y="1038023"/>
            <a:ext cx="7605293" cy="130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Combining multiple datasets comes with challenges</a:t>
            </a:r>
          </a:p>
          <a:p>
            <a:pPr marL="285750" lvl="6" indent="-285750"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en-US" sz="1800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Some datasets were pulled at the neighborhood-specific level of each location, while others were pulled at the city level</a:t>
            </a:r>
          </a:p>
          <a:p>
            <a:pPr marL="285750" lvl="6" indent="-285750"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en-US" sz="1800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This does slightly diminish the interpretability of our findings</a:t>
            </a:r>
          </a:p>
        </p:txBody>
      </p:sp>
    </p:spTree>
    <p:extLst>
      <p:ext uri="{BB962C8B-B14F-4D97-AF65-F5344CB8AC3E}">
        <p14:creationId xmlns:p14="http://schemas.microsoft.com/office/powerpoint/2010/main" val="31133613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85;p41">
            <a:extLst>
              <a:ext uri="{FF2B5EF4-FFF2-40B4-BE49-F238E27FC236}">
                <a16:creationId xmlns:a16="http://schemas.microsoft.com/office/drawing/2014/main" id="{BCD56E8A-E710-BD25-1E3E-072604222BBA}"/>
              </a:ext>
            </a:extLst>
          </p:cNvPr>
          <p:cNvSpPr txBox="1">
            <a:spLocks/>
          </p:cNvSpPr>
          <p:nvPr/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ugaz One"/>
              <a:buNone/>
              <a:defRPr sz="2800" b="0" i="0" u="none" strike="noStrike" cap="none">
                <a:solidFill>
                  <a:schemeClr val="accent1"/>
                </a:solidFill>
                <a:latin typeface="Fugaz One"/>
                <a:ea typeface="Fugaz One"/>
                <a:cs typeface="Fugaz One"/>
                <a:sym typeface="Fugaz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b="1" dirty="0">
                <a:solidFill>
                  <a:schemeClr val="tx1"/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CONCLUSIONS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A4F5E1-927F-400B-FCD5-E99DE0F1D48C}"/>
              </a:ext>
            </a:extLst>
          </p:cNvPr>
          <p:cNvSpPr txBox="1"/>
          <p:nvPr/>
        </p:nvSpPr>
        <p:spPr>
          <a:xfrm>
            <a:off x="720000" y="1038023"/>
            <a:ext cx="7605293" cy="2626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Combining multiple datasets comes with challenges</a:t>
            </a:r>
          </a:p>
          <a:p>
            <a:pPr marL="285750" lvl="6" indent="-285750"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en-US" sz="1800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Some datasets were pulled at the neighborhood-specific level of each location, while others were pulled at the city level</a:t>
            </a:r>
          </a:p>
          <a:p>
            <a:pPr marL="285750" lvl="6" indent="-285750"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en-US" sz="1800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This does slightly diminish the interpretability of our findings</a:t>
            </a:r>
          </a:p>
          <a:p>
            <a:pPr>
              <a:spcBef>
                <a:spcPts val="600"/>
              </a:spcBef>
            </a:pPr>
            <a:r>
              <a:rPr lang="en-US" sz="20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There are likely patterns in the data that were overlooked</a:t>
            </a:r>
          </a:p>
          <a:p>
            <a:pPr marL="285750" lvl="6" indent="-285750"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en-US" sz="1800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Unable to fully explore each dataset due to timeline and scope of project</a:t>
            </a:r>
          </a:p>
          <a:p>
            <a:pPr marL="285750" lvl="6" indent="-285750"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en-US" sz="1800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Probable that trends exist within the data that could be useful in web app/functions</a:t>
            </a:r>
          </a:p>
        </p:txBody>
      </p:sp>
    </p:spTree>
    <p:extLst>
      <p:ext uri="{BB962C8B-B14F-4D97-AF65-F5344CB8AC3E}">
        <p14:creationId xmlns:p14="http://schemas.microsoft.com/office/powerpoint/2010/main" val="350806198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85;p41">
            <a:extLst>
              <a:ext uri="{FF2B5EF4-FFF2-40B4-BE49-F238E27FC236}">
                <a16:creationId xmlns:a16="http://schemas.microsoft.com/office/drawing/2014/main" id="{BCD56E8A-E710-BD25-1E3E-072604222BBA}"/>
              </a:ext>
            </a:extLst>
          </p:cNvPr>
          <p:cNvSpPr txBox="1">
            <a:spLocks/>
          </p:cNvSpPr>
          <p:nvPr/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ugaz One"/>
              <a:buNone/>
              <a:defRPr sz="2800" b="0" i="0" u="none" strike="noStrike" cap="none">
                <a:solidFill>
                  <a:schemeClr val="accent1"/>
                </a:solidFill>
                <a:latin typeface="Fugaz One"/>
                <a:ea typeface="Fugaz One"/>
                <a:cs typeface="Fugaz One"/>
                <a:sym typeface="Fugaz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b="1" dirty="0">
                <a:solidFill>
                  <a:schemeClr val="tx1"/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CONCLUSIONS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A4F5E1-927F-400B-FCD5-E99DE0F1D48C}"/>
              </a:ext>
            </a:extLst>
          </p:cNvPr>
          <p:cNvSpPr txBox="1"/>
          <p:nvPr/>
        </p:nvSpPr>
        <p:spPr>
          <a:xfrm>
            <a:off x="720000" y="1038023"/>
            <a:ext cx="7605293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Combining multiple datasets comes with challenges</a:t>
            </a:r>
          </a:p>
          <a:p>
            <a:pPr marL="285750" lvl="6" indent="-285750"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en-US" sz="1800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Some datasets were pulled at the neighborhood-specific level of each location, while others were pulled at the city level</a:t>
            </a:r>
          </a:p>
          <a:p>
            <a:pPr marL="285750" lvl="6" indent="-285750"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en-US" sz="1800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This does slightly diminish the interpretability of our findings</a:t>
            </a:r>
          </a:p>
          <a:p>
            <a:pPr>
              <a:spcBef>
                <a:spcPts val="600"/>
              </a:spcBef>
            </a:pPr>
            <a:r>
              <a:rPr lang="en-US" sz="20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There are likely patterns in the data that were overlooked</a:t>
            </a:r>
          </a:p>
          <a:p>
            <a:pPr marL="285750" lvl="6" indent="-285750"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en-US" sz="1800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Unable to fully explore each dataset due to timeline and scope of project</a:t>
            </a:r>
          </a:p>
          <a:p>
            <a:pPr marL="285750" lvl="6" indent="-285750"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en-US" sz="1800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Probable that trends exist within the data that could be useful in web app/functions</a:t>
            </a:r>
          </a:p>
          <a:p>
            <a:pPr lvl="6"/>
            <a:r>
              <a:rPr lang="en-US" sz="20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The app works, but could be improved</a:t>
            </a:r>
          </a:p>
          <a:p>
            <a:pPr marL="285750" lvl="6" indent="-285750"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en-US" sz="1800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While we were able to build an application that provides and recommendation and directs users toward the Airbnb website, there are a few necessary revisions before presenting to the client and going to market</a:t>
            </a:r>
          </a:p>
        </p:txBody>
      </p:sp>
    </p:spTree>
    <p:extLst>
      <p:ext uri="{BB962C8B-B14F-4D97-AF65-F5344CB8AC3E}">
        <p14:creationId xmlns:p14="http://schemas.microsoft.com/office/powerpoint/2010/main" val="425573306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85;p41">
            <a:extLst>
              <a:ext uri="{FF2B5EF4-FFF2-40B4-BE49-F238E27FC236}">
                <a16:creationId xmlns:a16="http://schemas.microsoft.com/office/drawing/2014/main" id="{BCD56E8A-E710-BD25-1E3E-072604222BBA}"/>
              </a:ext>
            </a:extLst>
          </p:cNvPr>
          <p:cNvSpPr txBox="1">
            <a:spLocks/>
          </p:cNvSpPr>
          <p:nvPr/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ugaz One"/>
              <a:buNone/>
              <a:defRPr sz="2800" b="0" i="0" u="none" strike="noStrike" cap="none">
                <a:solidFill>
                  <a:schemeClr val="accent1"/>
                </a:solidFill>
                <a:latin typeface="Fugaz One"/>
                <a:ea typeface="Fugaz One"/>
                <a:cs typeface="Fugaz One"/>
                <a:sym typeface="Fugaz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b="1" dirty="0">
                <a:solidFill>
                  <a:schemeClr val="tx1"/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NEXT STEPS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32A8E5-D362-320C-BCDF-2E8F4BDBBD55}"/>
              </a:ext>
            </a:extLst>
          </p:cNvPr>
          <p:cNvSpPr txBox="1"/>
          <p:nvPr/>
        </p:nvSpPr>
        <p:spPr>
          <a:xfrm>
            <a:off x="720000" y="1105779"/>
            <a:ext cx="8030596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150"/>
              </a:spcAft>
              <a:buFont typeface="+mj-lt"/>
              <a:buAutoNum type="arabicPeriod"/>
            </a:pPr>
            <a:r>
              <a:rPr lang="en-US" sz="20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Additional locations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Ideally, there would be various cities recommended from every state and eventually, international locations</a:t>
            </a:r>
          </a:p>
          <a:p>
            <a:pPr marL="342900" indent="-342900">
              <a:lnSpc>
                <a:spcPct val="150000"/>
              </a:lnSpc>
              <a:spcAft>
                <a:spcPts val="150"/>
              </a:spcAft>
              <a:buFont typeface="+mj-lt"/>
              <a:buAutoNum type="arabicPeriod"/>
            </a:pPr>
            <a:r>
              <a:rPr lang="en-US" sz="20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NLP on the Airbnb listing names and descriptions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Run the words used in each listing name and description through Count Vectorizer/</a:t>
            </a:r>
            <a:r>
              <a:rPr lang="en-US" sz="1800" dirty="0" err="1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Tfidf</a:t>
            </a:r>
            <a:r>
              <a:rPr lang="en-US" sz="18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, and from there, generate a list of selected words the user can choose from that match their preferences</a:t>
            </a:r>
          </a:p>
          <a:p>
            <a:pPr marL="342900" indent="-342900">
              <a:lnSpc>
                <a:spcPct val="150000"/>
              </a:lnSpc>
              <a:spcAft>
                <a:spcPts val="150"/>
              </a:spcAft>
              <a:buFont typeface="+mj-lt"/>
              <a:buAutoNum type="arabicPeriod"/>
            </a:pPr>
            <a:r>
              <a:rPr lang="en-US" sz="20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More data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Local communities and activities (e.g. music scene if user wants to live somewhere that has multiple venues or more opportunities to see live music), nightlife, population diversity, etc.</a:t>
            </a:r>
          </a:p>
        </p:txBody>
      </p:sp>
    </p:spTree>
    <p:extLst>
      <p:ext uri="{BB962C8B-B14F-4D97-AF65-F5344CB8AC3E}">
        <p14:creationId xmlns:p14="http://schemas.microsoft.com/office/powerpoint/2010/main" val="3735141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43"/>
          <p:cNvSpPr txBox="1">
            <a:spLocks noGrp="1"/>
          </p:cNvSpPr>
          <p:nvPr>
            <p:ph type="title"/>
          </p:nvPr>
        </p:nvSpPr>
        <p:spPr>
          <a:xfrm>
            <a:off x="956150" y="2214837"/>
            <a:ext cx="4445190" cy="162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>
                    <a:lumMod val="75000"/>
                  </a:schemeClr>
                </a:solidFill>
              </a:rPr>
              <a:t>DATA WRANGLING</a:t>
            </a:r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21" name="Google Shape;521;p43"/>
          <p:cNvSpPr txBox="1">
            <a:spLocks noGrp="1"/>
          </p:cNvSpPr>
          <p:nvPr>
            <p:ph type="title" idx="2"/>
          </p:nvPr>
        </p:nvSpPr>
        <p:spPr>
          <a:xfrm>
            <a:off x="1067400" y="1201480"/>
            <a:ext cx="1167600" cy="893570"/>
          </a:xfrm>
          <a:prstGeom prst="rect">
            <a:avLst/>
          </a:prstGeom>
          <a:solidFill>
            <a:schemeClr val="accent4">
              <a:lumMod val="25000"/>
              <a:lumOff val="75000"/>
            </a:schemeClr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01</a:t>
            </a:r>
            <a:endParaRPr dirty="0">
              <a:solidFill>
                <a:schemeClr val="tx1"/>
              </a:solidFill>
            </a:endParaRPr>
          </a:p>
        </p:txBody>
      </p:sp>
      <p:grpSp>
        <p:nvGrpSpPr>
          <p:cNvPr id="524" name="Google Shape;524;p43"/>
          <p:cNvGrpSpPr/>
          <p:nvPr/>
        </p:nvGrpSpPr>
        <p:grpSpPr>
          <a:xfrm>
            <a:off x="2385301" y="1494400"/>
            <a:ext cx="6588578" cy="359500"/>
            <a:chOff x="2385301" y="1494400"/>
            <a:chExt cx="929400" cy="359500"/>
          </a:xfrm>
        </p:grpSpPr>
        <p:cxnSp>
          <p:nvCxnSpPr>
            <p:cNvPr id="525" name="Google Shape;525;p43"/>
            <p:cNvCxnSpPr/>
            <p:nvPr/>
          </p:nvCxnSpPr>
          <p:spPr>
            <a:xfrm>
              <a:off x="2385301" y="1494400"/>
              <a:ext cx="505800" cy="0"/>
            </a:xfrm>
            <a:prstGeom prst="straightConnector1">
              <a:avLst/>
            </a:prstGeom>
            <a:noFill/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6" name="Google Shape;526;p43"/>
            <p:cNvCxnSpPr/>
            <p:nvPr/>
          </p:nvCxnSpPr>
          <p:spPr>
            <a:xfrm>
              <a:off x="2385301" y="1674150"/>
              <a:ext cx="714300" cy="0"/>
            </a:xfrm>
            <a:prstGeom prst="straightConnector1">
              <a:avLst/>
            </a:prstGeom>
            <a:noFill/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7" name="Google Shape;527;p43"/>
            <p:cNvCxnSpPr/>
            <p:nvPr/>
          </p:nvCxnSpPr>
          <p:spPr>
            <a:xfrm>
              <a:off x="2385301" y="1853900"/>
              <a:ext cx="929400" cy="0"/>
            </a:xfrm>
            <a:prstGeom prst="straightConnector1">
              <a:avLst/>
            </a:prstGeom>
            <a:noFill/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85;p41">
            <a:extLst>
              <a:ext uri="{FF2B5EF4-FFF2-40B4-BE49-F238E27FC236}">
                <a16:creationId xmlns:a16="http://schemas.microsoft.com/office/drawing/2014/main" id="{BCD56E8A-E710-BD25-1E3E-072604222BBA}"/>
              </a:ext>
            </a:extLst>
          </p:cNvPr>
          <p:cNvSpPr txBox="1">
            <a:spLocks/>
          </p:cNvSpPr>
          <p:nvPr/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ugaz One"/>
              <a:buNone/>
              <a:defRPr sz="2800" b="0" i="0" u="none" strike="noStrike" cap="none">
                <a:solidFill>
                  <a:schemeClr val="accent1"/>
                </a:solidFill>
                <a:latin typeface="Fugaz One"/>
                <a:ea typeface="Fugaz One"/>
                <a:cs typeface="Fugaz One"/>
                <a:sym typeface="Fugaz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b="1" dirty="0">
                <a:solidFill>
                  <a:schemeClr val="tx1"/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COLLECTING THE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0BE946-273F-0838-5EC6-FF8F65913758}"/>
              </a:ext>
            </a:extLst>
          </p:cNvPr>
          <p:cNvSpPr txBox="1"/>
          <p:nvPr/>
        </p:nvSpPr>
        <p:spPr>
          <a:xfrm>
            <a:off x="720000" y="1020719"/>
            <a:ext cx="53162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  <a:cs typeface="Lato" panose="020F0502020204030203" pitchFamily="34" charset="0"/>
              </a:rPr>
              <a:t>Datasets used: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3A02E4-F2F2-B477-86C2-657754EB25B0}"/>
              </a:ext>
            </a:extLst>
          </p:cNvPr>
          <p:cNvSpPr txBox="1"/>
          <p:nvPr/>
        </p:nvSpPr>
        <p:spPr>
          <a:xfrm>
            <a:off x="719999" y="1456653"/>
            <a:ext cx="4122419" cy="3070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150"/>
              </a:spcAft>
              <a:buFont typeface="+mj-lt"/>
              <a:buAutoNum type="arabicPeriod"/>
            </a:pPr>
            <a:r>
              <a:rPr lang="en-US" sz="17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Airbnb Listings</a:t>
            </a:r>
          </a:p>
          <a:p>
            <a:pPr lvl="2"/>
            <a:r>
              <a:rPr lang="en-US" sz="16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Airbnb data for listings in 30 US locations.</a:t>
            </a:r>
          </a:p>
          <a:p>
            <a:pPr marL="342900" indent="-342900">
              <a:lnSpc>
                <a:spcPct val="150000"/>
              </a:lnSpc>
              <a:spcAft>
                <a:spcPts val="150"/>
              </a:spcAft>
              <a:buFont typeface="+mj-lt"/>
              <a:buAutoNum type="arabicPeriod"/>
            </a:pPr>
            <a:r>
              <a:rPr lang="en-US" sz="17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Restaurant Chains</a:t>
            </a:r>
          </a:p>
          <a:p>
            <a:pPr lvl="1"/>
            <a:r>
              <a:rPr lang="en-US" sz="16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Mapped data of 705,621 independent and chain restaurants across the US.</a:t>
            </a:r>
          </a:p>
          <a:p>
            <a:pPr marL="342900" indent="-342900">
              <a:lnSpc>
                <a:spcPct val="150000"/>
              </a:lnSpc>
              <a:spcAft>
                <a:spcPts val="150"/>
              </a:spcAft>
              <a:buFont typeface="+mj-lt"/>
              <a:buAutoNum type="arabicPeriod"/>
            </a:pPr>
            <a:r>
              <a:rPr lang="en-US" sz="17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Cost of Living/Socioeconomic Stats</a:t>
            </a:r>
          </a:p>
          <a:p>
            <a:pPr lvl="1"/>
            <a:r>
              <a:rPr lang="en-US" sz="16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Cost of living compared the US average (overall and specific spending categories), population, median age, political lean in 2020 election.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43CAD3-03C5-AC52-DA03-CBA7CA59575A}"/>
              </a:ext>
            </a:extLst>
          </p:cNvPr>
          <p:cNvSpPr txBox="1"/>
          <p:nvPr/>
        </p:nvSpPr>
        <p:spPr>
          <a:xfrm>
            <a:off x="5118865" y="1456646"/>
            <a:ext cx="3852000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150"/>
              </a:spcAft>
              <a:buFont typeface="+mj-lt"/>
              <a:buAutoNum type="arabicPeriod" startAt="4"/>
            </a:pPr>
            <a:r>
              <a:rPr lang="en-US" sz="17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Temperature Trends</a:t>
            </a:r>
          </a:p>
          <a:p>
            <a:pPr lvl="1"/>
            <a:r>
              <a:rPr lang="en-US" sz="16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Average monthly temperature for each location.</a:t>
            </a:r>
          </a:p>
          <a:p>
            <a:pPr marL="342900" indent="-342900">
              <a:lnSpc>
                <a:spcPct val="150000"/>
              </a:lnSpc>
              <a:spcAft>
                <a:spcPts val="150"/>
              </a:spcAft>
              <a:buFont typeface="+mj-lt"/>
              <a:buAutoNum type="arabicPeriod" startAt="4"/>
            </a:pPr>
            <a:r>
              <a:rPr lang="en-US" sz="17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Rain Trends</a:t>
            </a:r>
          </a:p>
          <a:p>
            <a:pPr lvl="1"/>
            <a:r>
              <a:rPr lang="en-US" sz="16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Average monthly rain for each location.</a:t>
            </a:r>
          </a:p>
          <a:p>
            <a:pPr marL="342900" indent="-342900">
              <a:lnSpc>
                <a:spcPct val="150000"/>
              </a:lnSpc>
              <a:spcAft>
                <a:spcPts val="150"/>
              </a:spcAft>
              <a:buFont typeface="+mj-lt"/>
              <a:buAutoNum type="arabicPeriod" startAt="4"/>
            </a:pPr>
            <a:r>
              <a:rPr lang="en-US" sz="17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Walkability</a:t>
            </a:r>
          </a:p>
          <a:p>
            <a:pPr lvl="1"/>
            <a:r>
              <a:rPr lang="en-US" sz="16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Walkability index, auto and transit access indices, and percent of people who do not own a vehicle.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725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85;p41">
            <a:extLst>
              <a:ext uri="{FF2B5EF4-FFF2-40B4-BE49-F238E27FC236}">
                <a16:creationId xmlns:a16="http://schemas.microsoft.com/office/drawing/2014/main" id="{BCD56E8A-E710-BD25-1E3E-072604222BBA}"/>
              </a:ext>
            </a:extLst>
          </p:cNvPr>
          <p:cNvSpPr txBox="1">
            <a:spLocks/>
          </p:cNvSpPr>
          <p:nvPr/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ugaz One"/>
              <a:buNone/>
              <a:defRPr sz="2800" b="0" i="0" u="none" strike="noStrike" cap="none">
                <a:solidFill>
                  <a:schemeClr val="accent1"/>
                </a:solidFill>
                <a:latin typeface="Fugaz One"/>
                <a:ea typeface="Fugaz One"/>
                <a:cs typeface="Fugaz One"/>
                <a:sym typeface="Fugaz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b="1" dirty="0">
                <a:solidFill>
                  <a:schemeClr val="tx1"/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CLEANING THE DATA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59FA23-356C-CE06-6BC2-54C44D50CD01}"/>
              </a:ext>
            </a:extLst>
          </p:cNvPr>
          <p:cNvSpPr txBox="1"/>
          <p:nvPr/>
        </p:nvSpPr>
        <p:spPr>
          <a:xfrm>
            <a:off x="720000" y="1222744"/>
            <a:ext cx="72137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Airbnb Price Outliers</a:t>
            </a:r>
          </a:p>
          <a:p>
            <a:pPr marL="285750" lvl="6" indent="-285750">
              <a:buFont typeface="Arial" panose="020B0604020202020204" pitchFamily="34" charset="0"/>
              <a:buChar char="•"/>
            </a:pPr>
            <a:r>
              <a:rPr lang="en-US" sz="1800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Removed listings with prices greater than 99</a:t>
            </a:r>
            <a:r>
              <a:rPr lang="en-US" sz="1800" b="1" baseline="30000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th</a:t>
            </a:r>
            <a:r>
              <a:rPr lang="en-US" sz="1800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 percentile or less than 1</a:t>
            </a:r>
            <a:r>
              <a:rPr lang="en-US" sz="1800" b="1" baseline="30000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st</a:t>
            </a:r>
            <a:r>
              <a:rPr lang="en-US" sz="1800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 percentile</a:t>
            </a:r>
          </a:p>
        </p:txBody>
      </p:sp>
    </p:spTree>
    <p:extLst>
      <p:ext uri="{BB962C8B-B14F-4D97-AF65-F5344CB8AC3E}">
        <p14:creationId xmlns:p14="http://schemas.microsoft.com/office/powerpoint/2010/main" val="991564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211DFE9-B687-6BD7-8A0A-01C56A00B8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697" y="96784"/>
            <a:ext cx="6988605" cy="4949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028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EDB7D95-83A5-1D39-FF75-5163F3F376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3873" y="132907"/>
            <a:ext cx="6816254" cy="487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690360"/>
      </p:ext>
    </p:extLst>
  </p:cSld>
  <p:clrMapOvr>
    <a:masterClrMapping/>
  </p:clrMapOvr>
</p:sld>
</file>

<file path=ppt/theme/theme1.xml><?xml version="1.0" encoding="utf-8"?>
<a:theme xmlns:a="http://schemas.openxmlformats.org/drawingml/2006/main" name="US Police Ranks: Law Enforcement Positions by Slidesgo">
  <a:themeElements>
    <a:clrScheme name="Custom 2">
      <a:dk1>
        <a:srgbClr val="000000"/>
      </a:dk1>
      <a:lt1>
        <a:srgbClr val="FFFFFF"/>
      </a:lt1>
      <a:dk2>
        <a:srgbClr val="C2E4ED"/>
      </a:dk2>
      <a:lt2>
        <a:srgbClr val="84A1D4"/>
      </a:lt2>
      <a:accent1>
        <a:srgbClr val="3771B0"/>
      </a:accent1>
      <a:accent2>
        <a:srgbClr val="73729C"/>
      </a:accent2>
      <a:accent3>
        <a:srgbClr val="2C253D"/>
      </a:accent3>
      <a:accent4>
        <a:srgbClr val="183147"/>
      </a:accent4>
      <a:accent5>
        <a:srgbClr val="353435"/>
      </a:accent5>
      <a:accent6>
        <a:srgbClr val="F1F1F1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</TotalTime>
  <Words>1575</Words>
  <Application>Microsoft Macintosh PowerPoint</Application>
  <PresentationFormat>On-screen Show (16:9)</PresentationFormat>
  <Paragraphs>208</Paragraphs>
  <Slides>45</Slides>
  <Notes>45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3" baseType="lpstr">
      <vt:lpstr>Apple SD Gothic Neo Heavy</vt:lpstr>
      <vt:lpstr>Lato</vt:lpstr>
      <vt:lpstr>Apple SD Gothic Neo SemiBold</vt:lpstr>
      <vt:lpstr>Apple SD Gothic Neo Heavy</vt:lpstr>
      <vt:lpstr>Apple SD Gothic Neo Medium</vt:lpstr>
      <vt:lpstr>Arial</vt:lpstr>
      <vt:lpstr>Fugaz One</vt:lpstr>
      <vt:lpstr>US Police Ranks: Law Enforcement Positions by Slidesgo</vt:lpstr>
      <vt:lpstr>REMOTE WORK LOCATION RECOMMENDER</vt:lpstr>
      <vt:lpstr>DATA WRANGLING</vt:lpstr>
      <vt:lpstr>PowerPoint Presentation</vt:lpstr>
      <vt:lpstr>PowerPoint Presentation</vt:lpstr>
      <vt:lpstr>DATA WRANGLING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EXPLORATORY DATA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FUNCTION BUILDING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STREAMLIT APPLICATION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CONCLUSIONS AND NEXT STEPS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WFH RECOMMENDER TITLE PLACEHOLDER</dc:title>
  <cp:lastModifiedBy>Cynthia Rodriguez</cp:lastModifiedBy>
  <cp:revision>18</cp:revision>
  <dcterms:modified xsi:type="dcterms:W3CDTF">2022-11-15T16:23:28Z</dcterms:modified>
</cp:coreProperties>
</file>