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8288000" cy="10287000"/>
  <p:notesSz cx="6858000" cy="9144000"/>
  <p:embeddedFontLst>
    <p:embeddedFont>
      <p:font typeface="Arial Bold" panose="020B0704020202020204" pitchFamily="34" charset="0"/>
      <p:regular r:id="rId14"/>
      <p:bold r:id="rId15"/>
    </p:embeddedFont>
    <p:embeddedFont>
      <p:font typeface="Barlow SemiCondensed" panose="02010600030101010101" charset="0"/>
      <p:regular r:id="rId16"/>
    </p:embeddedFont>
    <p:embeddedFont>
      <p:font typeface="Garamond" panose="02020404030301010803" pitchFamily="18" charset="0"/>
      <p:regular r:id="rId17"/>
      <p:bold r:id="rId18"/>
      <p:italic r:id="rId19"/>
    </p:embeddedFont>
    <p:embeddedFont>
      <p:font typeface="Public Sans" panose="02010600030101010101" charset="0"/>
      <p:regular r:id="rId20"/>
    </p:embeddedFont>
    <p:embeddedFont>
      <p:font typeface="Public Sans Bold" panose="02010600030101010101" charset="0"/>
      <p:regular r:id="rId21"/>
    </p:embeddedFont>
    <p:embeddedFont>
      <p:font typeface="Times New Roman Bold" panose="02020803070505020304" pitchFamily="18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7" d="100"/>
          <a:sy n="37" d="100"/>
        </p:scale>
        <p:origin x="1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85F46-4478-4201-B38B-36196DE29C71}" type="doc">
      <dgm:prSet loTypeId="urn:microsoft.com/office/officeart/2005/8/layout/cycle2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A3A2E59C-AB14-4420-B11A-280D77E148FA}">
      <dgm:prSet phldrT="[Text]"/>
      <dgm:spPr>
        <a:solidFill>
          <a:srgbClr val="922B21"/>
        </a:solidFill>
      </dgm:spPr>
      <dgm:t>
        <a:bodyPr/>
        <a:lstStyle/>
        <a:p>
          <a:r>
            <a:rPr lang="en-US" altLang="zh-CN" dirty="0"/>
            <a:t>Business Goal</a:t>
          </a:r>
          <a:endParaRPr lang="zh-CN" altLang="en-US" dirty="0"/>
        </a:p>
      </dgm:t>
    </dgm:pt>
    <dgm:pt modelId="{17C97B2A-62B8-4E62-BDF4-638D31429E70}" type="parTrans" cxnId="{F8676F24-CA08-4341-BB0A-ACEEA2FF8E7C}">
      <dgm:prSet/>
      <dgm:spPr/>
      <dgm:t>
        <a:bodyPr/>
        <a:lstStyle/>
        <a:p>
          <a:endParaRPr lang="zh-CN" altLang="en-US"/>
        </a:p>
      </dgm:t>
    </dgm:pt>
    <dgm:pt modelId="{BECFAC0D-D43C-44EA-BA02-0D8FA3CFA39E}" type="sibTrans" cxnId="{F8676F24-CA08-4341-BB0A-ACEEA2FF8E7C}">
      <dgm:prSet/>
      <dgm:spPr>
        <a:solidFill>
          <a:srgbClr val="922B21"/>
        </a:solidFill>
      </dgm:spPr>
      <dgm:t>
        <a:bodyPr/>
        <a:lstStyle/>
        <a:p>
          <a:endParaRPr lang="zh-CN" altLang="en-US"/>
        </a:p>
      </dgm:t>
    </dgm:pt>
    <dgm:pt modelId="{12BCDB49-3A0E-439B-B219-FE5494394798}">
      <dgm:prSet phldrT="[Text]"/>
      <dgm:spPr>
        <a:solidFill>
          <a:srgbClr val="CB4335"/>
        </a:solidFill>
      </dgm:spPr>
      <dgm:t>
        <a:bodyPr/>
        <a:lstStyle/>
        <a:p>
          <a:r>
            <a:rPr lang="en-US" altLang="zh-CN" dirty="0"/>
            <a:t>Identify Data</a:t>
          </a:r>
          <a:endParaRPr lang="zh-CN" altLang="en-US" dirty="0"/>
        </a:p>
      </dgm:t>
    </dgm:pt>
    <dgm:pt modelId="{15670E9D-95E8-47BA-B2C8-843DAFE936B9}" type="parTrans" cxnId="{B569B2CA-DFA5-467D-8E93-02231834513E}">
      <dgm:prSet/>
      <dgm:spPr/>
      <dgm:t>
        <a:bodyPr/>
        <a:lstStyle/>
        <a:p>
          <a:endParaRPr lang="zh-CN" altLang="en-US"/>
        </a:p>
      </dgm:t>
    </dgm:pt>
    <dgm:pt modelId="{859DBCD7-B873-44C9-8D99-867296B2A547}" type="sibTrans" cxnId="{B569B2CA-DFA5-467D-8E93-02231834513E}">
      <dgm:prSet/>
      <dgm:spPr>
        <a:solidFill>
          <a:srgbClr val="CB4335"/>
        </a:solidFill>
      </dgm:spPr>
      <dgm:t>
        <a:bodyPr/>
        <a:lstStyle/>
        <a:p>
          <a:endParaRPr lang="zh-CN" altLang="en-US"/>
        </a:p>
      </dgm:t>
    </dgm:pt>
    <dgm:pt modelId="{F1E75569-9E48-4319-9F7F-4F2BFABFB4D8}">
      <dgm:prSet phldrT="[Text]"/>
      <dgm:spPr>
        <a:solidFill>
          <a:srgbClr val="F2A198"/>
        </a:solidFill>
      </dgm:spPr>
      <dgm:t>
        <a:bodyPr/>
        <a:lstStyle/>
        <a:p>
          <a:r>
            <a:rPr lang="en-US" altLang="zh-CN" dirty="0"/>
            <a:t>Prepare Data</a:t>
          </a:r>
          <a:endParaRPr lang="zh-CN" altLang="en-US" dirty="0"/>
        </a:p>
      </dgm:t>
    </dgm:pt>
    <dgm:pt modelId="{7B84FCC1-BE2E-4C9D-BAF6-3D5D5FAA630A}" type="parTrans" cxnId="{CAF98CA2-A26A-450F-89CF-502E51212FBE}">
      <dgm:prSet/>
      <dgm:spPr/>
      <dgm:t>
        <a:bodyPr/>
        <a:lstStyle/>
        <a:p>
          <a:endParaRPr lang="zh-CN" altLang="en-US"/>
        </a:p>
      </dgm:t>
    </dgm:pt>
    <dgm:pt modelId="{C84C89A2-5599-401A-8534-782F200C757D}" type="sibTrans" cxnId="{CAF98CA2-A26A-450F-89CF-502E51212FBE}">
      <dgm:prSet/>
      <dgm:spPr>
        <a:solidFill>
          <a:srgbClr val="F2A198"/>
        </a:solidFill>
      </dgm:spPr>
      <dgm:t>
        <a:bodyPr/>
        <a:lstStyle/>
        <a:p>
          <a:endParaRPr lang="zh-CN" altLang="en-US"/>
        </a:p>
      </dgm:t>
    </dgm:pt>
    <dgm:pt modelId="{552B753E-1590-4720-BA52-97A46F0C130E}">
      <dgm:prSet phldrT="[Text]"/>
      <dgm:spPr>
        <a:solidFill>
          <a:srgbClr val="E09088"/>
        </a:solidFill>
      </dgm:spPr>
      <dgm:t>
        <a:bodyPr/>
        <a:lstStyle/>
        <a:p>
          <a:r>
            <a:rPr lang="en-US" altLang="zh-CN" dirty="0"/>
            <a:t>Model &amp; Evaluate Data</a:t>
          </a:r>
          <a:endParaRPr lang="zh-CN" altLang="en-US" dirty="0"/>
        </a:p>
      </dgm:t>
    </dgm:pt>
    <dgm:pt modelId="{B3C9875D-6B4D-41D7-818F-18A7CBF3697B}" type="parTrans" cxnId="{5D20BDBD-CFBA-468E-A44F-F4583533FCB4}">
      <dgm:prSet/>
      <dgm:spPr/>
      <dgm:t>
        <a:bodyPr/>
        <a:lstStyle/>
        <a:p>
          <a:endParaRPr lang="zh-CN" altLang="en-US"/>
        </a:p>
      </dgm:t>
    </dgm:pt>
    <dgm:pt modelId="{E0D8351F-4AB3-4F8E-96A9-603E846F95EB}" type="sibTrans" cxnId="{5D20BDBD-CFBA-468E-A44F-F4583533FCB4}">
      <dgm:prSet/>
      <dgm:spPr>
        <a:solidFill>
          <a:srgbClr val="CB4335"/>
        </a:solidFill>
      </dgm:spPr>
      <dgm:t>
        <a:bodyPr/>
        <a:lstStyle/>
        <a:p>
          <a:endParaRPr lang="zh-CN" altLang="en-US"/>
        </a:p>
      </dgm:t>
    </dgm:pt>
    <dgm:pt modelId="{58CF464B-53F0-417A-B9B7-79C96882FA7C}">
      <dgm:prSet phldrT="[Text]"/>
      <dgm:spPr>
        <a:solidFill>
          <a:srgbClr val="CB4335"/>
        </a:solidFill>
      </dgm:spPr>
      <dgm:t>
        <a:bodyPr/>
        <a:lstStyle/>
        <a:p>
          <a:r>
            <a:rPr lang="en-US" altLang="zh-CN" dirty="0"/>
            <a:t>Present Data</a:t>
          </a:r>
          <a:endParaRPr lang="zh-CN" altLang="en-US" dirty="0"/>
        </a:p>
      </dgm:t>
    </dgm:pt>
    <dgm:pt modelId="{FF61FC44-DC52-488E-AD1E-F78C09895E01}" type="parTrans" cxnId="{9F4D2390-D4C5-416A-AF90-C9DE0B57ED0B}">
      <dgm:prSet/>
      <dgm:spPr/>
      <dgm:t>
        <a:bodyPr/>
        <a:lstStyle/>
        <a:p>
          <a:endParaRPr lang="zh-CN" altLang="en-US"/>
        </a:p>
      </dgm:t>
    </dgm:pt>
    <dgm:pt modelId="{A4DDCB54-52B3-407B-8FDB-B31696970232}" type="sibTrans" cxnId="{9F4D2390-D4C5-416A-AF90-C9DE0B57ED0B}">
      <dgm:prSet/>
      <dgm:spPr>
        <a:solidFill>
          <a:srgbClr val="922B21"/>
        </a:solidFill>
      </dgm:spPr>
      <dgm:t>
        <a:bodyPr/>
        <a:lstStyle/>
        <a:p>
          <a:endParaRPr lang="zh-CN" altLang="en-US"/>
        </a:p>
      </dgm:t>
    </dgm:pt>
    <dgm:pt modelId="{B7904B85-C22B-4E29-B2CA-3B472BD674FD}" type="pres">
      <dgm:prSet presAssocID="{7E985F46-4478-4201-B38B-36196DE29C71}" presName="cycle" presStyleCnt="0">
        <dgm:presLayoutVars>
          <dgm:dir/>
          <dgm:resizeHandles val="exact"/>
        </dgm:presLayoutVars>
      </dgm:prSet>
      <dgm:spPr/>
    </dgm:pt>
    <dgm:pt modelId="{326E7FE4-E750-46D9-A341-472BEF7FBEF1}" type="pres">
      <dgm:prSet presAssocID="{A3A2E59C-AB14-4420-B11A-280D77E148FA}" presName="node" presStyleLbl="node1" presStyleIdx="0" presStyleCnt="5">
        <dgm:presLayoutVars>
          <dgm:bulletEnabled val="1"/>
        </dgm:presLayoutVars>
      </dgm:prSet>
      <dgm:spPr/>
    </dgm:pt>
    <dgm:pt modelId="{F7CB62F3-90F8-4B5A-87CD-FFE0AAE01C4B}" type="pres">
      <dgm:prSet presAssocID="{BECFAC0D-D43C-44EA-BA02-0D8FA3CFA39E}" presName="sibTrans" presStyleLbl="sibTrans2D1" presStyleIdx="0" presStyleCnt="5"/>
      <dgm:spPr/>
    </dgm:pt>
    <dgm:pt modelId="{E1DEB5F8-0E1F-47D4-A97E-581DC83EDAFB}" type="pres">
      <dgm:prSet presAssocID="{BECFAC0D-D43C-44EA-BA02-0D8FA3CFA39E}" presName="connectorText" presStyleLbl="sibTrans2D1" presStyleIdx="0" presStyleCnt="5"/>
      <dgm:spPr/>
    </dgm:pt>
    <dgm:pt modelId="{372E5376-720C-4DE8-921D-C4EFFAAED857}" type="pres">
      <dgm:prSet presAssocID="{12BCDB49-3A0E-439B-B219-FE5494394798}" presName="node" presStyleLbl="node1" presStyleIdx="1" presStyleCnt="5">
        <dgm:presLayoutVars>
          <dgm:bulletEnabled val="1"/>
        </dgm:presLayoutVars>
      </dgm:prSet>
      <dgm:spPr/>
    </dgm:pt>
    <dgm:pt modelId="{9D7E88AF-37E3-4BD3-9B4F-1CDB8CD5A4A4}" type="pres">
      <dgm:prSet presAssocID="{859DBCD7-B873-44C9-8D99-867296B2A547}" presName="sibTrans" presStyleLbl="sibTrans2D1" presStyleIdx="1" presStyleCnt="5"/>
      <dgm:spPr/>
    </dgm:pt>
    <dgm:pt modelId="{4D703F00-0111-4013-B9F0-D8149F5B0D28}" type="pres">
      <dgm:prSet presAssocID="{859DBCD7-B873-44C9-8D99-867296B2A547}" presName="connectorText" presStyleLbl="sibTrans2D1" presStyleIdx="1" presStyleCnt="5"/>
      <dgm:spPr/>
    </dgm:pt>
    <dgm:pt modelId="{104D6513-5685-443E-9436-98998467991C}" type="pres">
      <dgm:prSet presAssocID="{F1E75569-9E48-4319-9F7F-4F2BFABFB4D8}" presName="node" presStyleLbl="node1" presStyleIdx="2" presStyleCnt="5">
        <dgm:presLayoutVars>
          <dgm:bulletEnabled val="1"/>
        </dgm:presLayoutVars>
      </dgm:prSet>
      <dgm:spPr/>
    </dgm:pt>
    <dgm:pt modelId="{4436DE92-F809-400D-956B-4D4190068388}" type="pres">
      <dgm:prSet presAssocID="{C84C89A2-5599-401A-8534-782F200C757D}" presName="sibTrans" presStyleLbl="sibTrans2D1" presStyleIdx="2" presStyleCnt="5"/>
      <dgm:spPr/>
    </dgm:pt>
    <dgm:pt modelId="{2E1638E3-5092-4DB2-A6AB-67B8B76D7F7C}" type="pres">
      <dgm:prSet presAssocID="{C84C89A2-5599-401A-8534-782F200C757D}" presName="connectorText" presStyleLbl="sibTrans2D1" presStyleIdx="2" presStyleCnt="5"/>
      <dgm:spPr/>
    </dgm:pt>
    <dgm:pt modelId="{66407747-0C97-4ACC-B56F-40E95FBE908D}" type="pres">
      <dgm:prSet presAssocID="{552B753E-1590-4720-BA52-97A46F0C130E}" presName="node" presStyleLbl="node1" presStyleIdx="3" presStyleCnt="5">
        <dgm:presLayoutVars>
          <dgm:bulletEnabled val="1"/>
        </dgm:presLayoutVars>
      </dgm:prSet>
      <dgm:spPr/>
    </dgm:pt>
    <dgm:pt modelId="{3369F21B-489E-4960-A563-74DB2647CAE5}" type="pres">
      <dgm:prSet presAssocID="{E0D8351F-4AB3-4F8E-96A9-603E846F95EB}" presName="sibTrans" presStyleLbl="sibTrans2D1" presStyleIdx="3" presStyleCnt="5"/>
      <dgm:spPr/>
    </dgm:pt>
    <dgm:pt modelId="{7C1B62BB-2B85-4F01-AFC0-A08B6D84DC91}" type="pres">
      <dgm:prSet presAssocID="{E0D8351F-4AB3-4F8E-96A9-603E846F95EB}" presName="connectorText" presStyleLbl="sibTrans2D1" presStyleIdx="3" presStyleCnt="5"/>
      <dgm:spPr/>
    </dgm:pt>
    <dgm:pt modelId="{7F1B801A-1E6B-4F38-AC5A-57A58C57A160}" type="pres">
      <dgm:prSet presAssocID="{58CF464B-53F0-417A-B9B7-79C96882FA7C}" presName="node" presStyleLbl="node1" presStyleIdx="4" presStyleCnt="5">
        <dgm:presLayoutVars>
          <dgm:bulletEnabled val="1"/>
        </dgm:presLayoutVars>
      </dgm:prSet>
      <dgm:spPr/>
    </dgm:pt>
    <dgm:pt modelId="{DB399A6E-02CF-42C0-ADFF-DE19C6B95575}" type="pres">
      <dgm:prSet presAssocID="{A4DDCB54-52B3-407B-8FDB-B31696970232}" presName="sibTrans" presStyleLbl="sibTrans2D1" presStyleIdx="4" presStyleCnt="5"/>
      <dgm:spPr/>
    </dgm:pt>
    <dgm:pt modelId="{97FDB1A1-421E-46F8-B357-D7C3B5764F85}" type="pres">
      <dgm:prSet presAssocID="{A4DDCB54-52B3-407B-8FDB-B31696970232}" presName="connectorText" presStyleLbl="sibTrans2D1" presStyleIdx="4" presStyleCnt="5"/>
      <dgm:spPr/>
    </dgm:pt>
  </dgm:ptLst>
  <dgm:cxnLst>
    <dgm:cxn modelId="{CD061A17-9386-4672-AC0C-729E22C957B5}" type="presOf" srcId="{A3A2E59C-AB14-4420-B11A-280D77E148FA}" destId="{326E7FE4-E750-46D9-A341-472BEF7FBEF1}" srcOrd="0" destOrd="0" presId="urn:microsoft.com/office/officeart/2005/8/layout/cycle2"/>
    <dgm:cxn modelId="{1668C717-75FF-48BA-8124-67242B8FBF6E}" type="presOf" srcId="{A4DDCB54-52B3-407B-8FDB-B31696970232}" destId="{97FDB1A1-421E-46F8-B357-D7C3B5764F85}" srcOrd="1" destOrd="0" presId="urn:microsoft.com/office/officeart/2005/8/layout/cycle2"/>
    <dgm:cxn modelId="{5906761C-75B6-4666-893B-AAFB6DC2349A}" type="presOf" srcId="{E0D8351F-4AB3-4F8E-96A9-603E846F95EB}" destId="{7C1B62BB-2B85-4F01-AFC0-A08B6D84DC91}" srcOrd="1" destOrd="0" presId="urn:microsoft.com/office/officeart/2005/8/layout/cycle2"/>
    <dgm:cxn modelId="{F8676F24-CA08-4341-BB0A-ACEEA2FF8E7C}" srcId="{7E985F46-4478-4201-B38B-36196DE29C71}" destId="{A3A2E59C-AB14-4420-B11A-280D77E148FA}" srcOrd="0" destOrd="0" parTransId="{17C97B2A-62B8-4E62-BDF4-638D31429E70}" sibTransId="{BECFAC0D-D43C-44EA-BA02-0D8FA3CFA39E}"/>
    <dgm:cxn modelId="{F5D9D636-E015-4857-B38C-565C2718B37C}" type="presOf" srcId="{552B753E-1590-4720-BA52-97A46F0C130E}" destId="{66407747-0C97-4ACC-B56F-40E95FBE908D}" srcOrd="0" destOrd="0" presId="urn:microsoft.com/office/officeart/2005/8/layout/cycle2"/>
    <dgm:cxn modelId="{3E576738-273E-4A7F-B30D-49631F9537F3}" type="presOf" srcId="{12BCDB49-3A0E-439B-B219-FE5494394798}" destId="{372E5376-720C-4DE8-921D-C4EFFAAED857}" srcOrd="0" destOrd="0" presId="urn:microsoft.com/office/officeart/2005/8/layout/cycle2"/>
    <dgm:cxn modelId="{43BE6183-FAA9-4C20-A650-A3C8A1EF618F}" type="presOf" srcId="{58CF464B-53F0-417A-B9B7-79C96882FA7C}" destId="{7F1B801A-1E6B-4F38-AC5A-57A58C57A160}" srcOrd="0" destOrd="0" presId="urn:microsoft.com/office/officeart/2005/8/layout/cycle2"/>
    <dgm:cxn modelId="{D6CA5883-8EAC-4286-B6EC-37319208B225}" type="presOf" srcId="{A4DDCB54-52B3-407B-8FDB-B31696970232}" destId="{DB399A6E-02CF-42C0-ADFF-DE19C6B95575}" srcOrd="0" destOrd="0" presId="urn:microsoft.com/office/officeart/2005/8/layout/cycle2"/>
    <dgm:cxn modelId="{9F4D2390-D4C5-416A-AF90-C9DE0B57ED0B}" srcId="{7E985F46-4478-4201-B38B-36196DE29C71}" destId="{58CF464B-53F0-417A-B9B7-79C96882FA7C}" srcOrd="4" destOrd="0" parTransId="{FF61FC44-DC52-488E-AD1E-F78C09895E01}" sibTransId="{A4DDCB54-52B3-407B-8FDB-B31696970232}"/>
    <dgm:cxn modelId="{CAF98CA2-A26A-450F-89CF-502E51212FBE}" srcId="{7E985F46-4478-4201-B38B-36196DE29C71}" destId="{F1E75569-9E48-4319-9F7F-4F2BFABFB4D8}" srcOrd="2" destOrd="0" parTransId="{7B84FCC1-BE2E-4C9D-BAF6-3D5D5FAA630A}" sibTransId="{C84C89A2-5599-401A-8534-782F200C757D}"/>
    <dgm:cxn modelId="{2A0877A3-65C0-4ADE-B64C-F5341273D8B2}" type="presOf" srcId="{C84C89A2-5599-401A-8534-782F200C757D}" destId="{4436DE92-F809-400D-956B-4D4190068388}" srcOrd="0" destOrd="0" presId="urn:microsoft.com/office/officeart/2005/8/layout/cycle2"/>
    <dgm:cxn modelId="{C5AE7DA8-DCE6-4946-A7FA-90426A51BC36}" type="presOf" srcId="{859DBCD7-B873-44C9-8D99-867296B2A547}" destId="{4D703F00-0111-4013-B9F0-D8149F5B0D28}" srcOrd="1" destOrd="0" presId="urn:microsoft.com/office/officeart/2005/8/layout/cycle2"/>
    <dgm:cxn modelId="{98D48DAE-AD57-4C2F-9811-2088A146921F}" type="presOf" srcId="{7E985F46-4478-4201-B38B-36196DE29C71}" destId="{B7904B85-C22B-4E29-B2CA-3B472BD674FD}" srcOrd="0" destOrd="0" presId="urn:microsoft.com/office/officeart/2005/8/layout/cycle2"/>
    <dgm:cxn modelId="{6ECCB1AE-B8A0-4FC1-8F6A-17ECB12B5564}" type="presOf" srcId="{C84C89A2-5599-401A-8534-782F200C757D}" destId="{2E1638E3-5092-4DB2-A6AB-67B8B76D7F7C}" srcOrd="1" destOrd="0" presId="urn:microsoft.com/office/officeart/2005/8/layout/cycle2"/>
    <dgm:cxn modelId="{058BDCBC-D7B3-4649-A20B-5BA89D78217C}" type="presOf" srcId="{E0D8351F-4AB3-4F8E-96A9-603E846F95EB}" destId="{3369F21B-489E-4960-A563-74DB2647CAE5}" srcOrd="0" destOrd="0" presId="urn:microsoft.com/office/officeart/2005/8/layout/cycle2"/>
    <dgm:cxn modelId="{5D20BDBD-CFBA-468E-A44F-F4583533FCB4}" srcId="{7E985F46-4478-4201-B38B-36196DE29C71}" destId="{552B753E-1590-4720-BA52-97A46F0C130E}" srcOrd="3" destOrd="0" parTransId="{B3C9875D-6B4D-41D7-818F-18A7CBF3697B}" sibTransId="{E0D8351F-4AB3-4F8E-96A9-603E846F95EB}"/>
    <dgm:cxn modelId="{81E114BE-C92F-4186-9F94-577D849BBB6E}" type="presOf" srcId="{BECFAC0D-D43C-44EA-BA02-0D8FA3CFA39E}" destId="{E1DEB5F8-0E1F-47D4-A97E-581DC83EDAFB}" srcOrd="1" destOrd="0" presId="urn:microsoft.com/office/officeart/2005/8/layout/cycle2"/>
    <dgm:cxn modelId="{B569B2CA-DFA5-467D-8E93-02231834513E}" srcId="{7E985F46-4478-4201-B38B-36196DE29C71}" destId="{12BCDB49-3A0E-439B-B219-FE5494394798}" srcOrd="1" destOrd="0" parTransId="{15670E9D-95E8-47BA-B2C8-843DAFE936B9}" sibTransId="{859DBCD7-B873-44C9-8D99-867296B2A547}"/>
    <dgm:cxn modelId="{37131ACF-3247-40D0-A5D3-E914841A96DF}" type="presOf" srcId="{859DBCD7-B873-44C9-8D99-867296B2A547}" destId="{9D7E88AF-37E3-4BD3-9B4F-1CDB8CD5A4A4}" srcOrd="0" destOrd="0" presId="urn:microsoft.com/office/officeart/2005/8/layout/cycle2"/>
    <dgm:cxn modelId="{3DCE91DD-E4C9-46D7-85B4-8F80C2D17553}" type="presOf" srcId="{BECFAC0D-D43C-44EA-BA02-0D8FA3CFA39E}" destId="{F7CB62F3-90F8-4B5A-87CD-FFE0AAE01C4B}" srcOrd="0" destOrd="0" presId="urn:microsoft.com/office/officeart/2005/8/layout/cycle2"/>
    <dgm:cxn modelId="{F9AA5EE4-E93E-46FE-9557-DCC498576331}" type="presOf" srcId="{F1E75569-9E48-4319-9F7F-4F2BFABFB4D8}" destId="{104D6513-5685-443E-9436-98998467991C}" srcOrd="0" destOrd="0" presId="urn:microsoft.com/office/officeart/2005/8/layout/cycle2"/>
    <dgm:cxn modelId="{47B27201-4C0A-4486-84A6-053376865DD6}" type="presParOf" srcId="{B7904B85-C22B-4E29-B2CA-3B472BD674FD}" destId="{326E7FE4-E750-46D9-A341-472BEF7FBEF1}" srcOrd="0" destOrd="0" presId="urn:microsoft.com/office/officeart/2005/8/layout/cycle2"/>
    <dgm:cxn modelId="{71F0095A-4562-4E71-9EEF-ACFE3114E1D3}" type="presParOf" srcId="{B7904B85-C22B-4E29-B2CA-3B472BD674FD}" destId="{F7CB62F3-90F8-4B5A-87CD-FFE0AAE01C4B}" srcOrd="1" destOrd="0" presId="urn:microsoft.com/office/officeart/2005/8/layout/cycle2"/>
    <dgm:cxn modelId="{7701FAF0-97FA-4C09-88AB-6D6C65BFE014}" type="presParOf" srcId="{F7CB62F3-90F8-4B5A-87CD-FFE0AAE01C4B}" destId="{E1DEB5F8-0E1F-47D4-A97E-581DC83EDAFB}" srcOrd="0" destOrd="0" presId="urn:microsoft.com/office/officeart/2005/8/layout/cycle2"/>
    <dgm:cxn modelId="{3A811740-9546-4C54-AC2B-1F8EC0BD291B}" type="presParOf" srcId="{B7904B85-C22B-4E29-B2CA-3B472BD674FD}" destId="{372E5376-720C-4DE8-921D-C4EFFAAED857}" srcOrd="2" destOrd="0" presId="urn:microsoft.com/office/officeart/2005/8/layout/cycle2"/>
    <dgm:cxn modelId="{31B52D37-3058-4840-9D16-05159BE89397}" type="presParOf" srcId="{B7904B85-C22B-4E29-B2CA-3B472BD674FD}" destId="{9D7E88AF-37E3-4BD3-9B4F-1CDB8CD5A4A4}" srcOrd="3" destOrd="0" presId="urn:microsoft.com/office/officeart/2005/8/layout/cycle2"/>
    <dgm:cxn modelId="{269AC6F1-4081-4615-B43F-2D275E1CCF9E}" type="presParOf" srcId="{9D7E88AF-37E3-4BD3-9B4F-1CDB8CD5A4A4}" destId="{4D703F00-0111-4013-B9F0-D8149F5B0D28}" srcOrd="0" destOrd="0" presId="urn:microsoft.com/office/officeart/2005/8/layout/cycle2"/>
    <dgm:cxn modelId="{A6548570-2EF5-4EC1-90E7-C91B080A8A24}" type="presParOf" srcId="{B7904B85-C22B-4E29-B2CA-3B472BD674FD}" destId="{104D6513-5685-443E-9436-98998467991C}" srcOrd="4" destOrd="0" presId="urn:microsoft.com/office/officeart/2005/8/layout/cycle2"/>
    <dgm:cxn modelId="{A5F9F97A-E9FD-4F2F-ACB9-134245982656}" type="presParOf" srcId="{B7904B85-C22B-4E29-B2CA-3B472BD674FD}" destId="{4436DE92-F809-400D-956B-4D4190068388}" srcOrd="5" destOrd="0" presId="urn:microsoft.com/office/officeart/2005/8/layout/cycle2"/>
    <dgm:cxn modelId="{4C01A8E8-099E-4399-8CEC-CAAB9EE8BA7A}" type="presParOf" srcId="{4436DE92-F809-400D-956B-4D4190068388}" destId="{2E1638E3-5092-4DB2-A6AB-67B8B76D7F7C}" srcOrd="0" destOrd="0" presId="urn:microsoft.com/office/officeart/2005/8/layout/cycle2"/>
    <dgm:cxn modelId="{DF763625-DB5F-4FE4-B917-876CD2A63058}" type="presParOf" srcId="{B7904B85-C22B-4E29-B2CA-3B472BD674FD}" destId="{66407747-0C97-4ACC-B56F-40E95FBE908D}" srcOrd="6" destOrd="0" presId="urn:microsoft.com/office/officeart/2005/8/layout/cycle2"/>
    <dgm:cxn modelId="{DA32495D-EF9A-4EE5-96C1-8135F78FD349}" type="presParOf" srcId="{B7904B85-C22B-4E29-B2CA-3B472BD674FD}" destId="{3369F21B-489E-4960-A563-74DB2647CAE5}" srcOrd="7" destOrd="0" presId="urn:microsoft.com/office/officeart/2005/8/layout/cycle2"/>
    <dgm:cxn modelId="{E9474D4D-030F-49DE-8631-0687459CE855}" type="presParOf" srcId="{3369F21B-489E-4960-A563-74DB2647CAE5}" destId="{7C1B62BB-2B85-4F01-AFC0-A08B6D84DC91}" srcOrd="0" destOrd="0" presId="urn:microsoft.com/office/officeart/2005/8/layout/cycle2"/>
    <dgm:cxn modelId="{40AEA69A-87CC-46BD-B969-A1F804397C8F}" type="presParOf" srcId="{B7904B85-C22B-4E29-B2CA-3B472BD674FD}" destId="{7F1B801A-1E6B-4F38-AC5A-57A58C57A160}" srcOrd="8" destOrd="0" presId="urn:microsoft.com/office/officeart/2005/8/layout/cycle2"/>
    <dgm:cxn modelId="{E2AE6E98-A289-4BE4-A121-DC146B20BEBF}" type="presParOf" srcId="{B7904B85-C22B-4E29-B2CA-3B472BD674FD}" destId="{DB399A6E-02CF-42C0-ADFF-DE19C6B95575}" srcOrd="9" destOrd="0" presId="urn:microsoft.com/office/officeart/2005/8/layout/cycle2"/>
    <dgm:cxn modelId="{5E082D12-0C71-489C-AD8B-43744B2E252A}" type="presParOf" srcId="{DB399A6E-02CF-42C0-ADFF-DE19C6B95575}" destId="{97FDB1A1-421E-46F8-B357-D7C3B5764F8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E7FE4-E750-46D9-A341-472BEF7FBEF1}">
      <dsp:nvSpPr>
        <dsp:cNvPr id="0" name=""/>
        <dsp:cNvSpPr/>
      </dsp:nvSpPr>
      <dsp:spPr>
        <a:xfrm>
          <a:off x="3037619" y="1635"/>
          <a:ext cx="2078161" cy="2078161"/>
        </a:xfrm>
        <a:prstGeom prst="ellipse">
          <a:avLst/>
        </a:prstGeom>
        <a:solidFill>
          <a:srgbClr val="922B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Business Goal</a:t>
          </a:r>
          <a:endParaRPr lang="zh-CN" altLang="en-US" sz="3000" kern="1200" dirty="0"/>
        </a:p>
      </dsp:txBody>
      <dsp:txXfrm>
        <a:off x="3341959" y="305975"/>
        <a:ext cx="1469481" cy="1469481"/>
      </dsp:txXfrm>
    </dsp:sp>
    <dsp:sp modelId="{F7CB62F3-90F8-4B5A-87CD-FFE0AAE01C4B}">
      <dsp:nvSpPr>
        <dsp:cNvPr id="0" name=""/>
        <dsp:cNvSpPr/>
      </dsp:nvSpPr>
      <dsp:spPr>
        <a:xfrm rot="2160000">
          <a:off x="5050485" y="1598790"/>
          <a:ext cx="554041" cy="701379"/>
        </a:xfrm>
        <a:prstGeom prst="rightArrow">
          <a:avLst>
            <a:gd name="adj1" fmla="val 60000"/>
            <a:gd name="adj2" fmla="val 50000"/>
          </a:avLst>
        </a:prstGeom>
        <a:solidFill>
          <a:srgbClr val="922B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066357" y="1690218"/>
        <a:ext cx="387829" cy="420827"/>
      </dsp:txXfrm>
    </dsp:sp>
    <dsp:sp modelId="{372E5376-720C-4DE8-921D-C4EFFAAED857}">
      <dsp:nvSpPr>
        <dsp:cNvPr id="0" name=""/>
        <dsp:cNvSpPr/>
      </dsp:nvSpPr>
      <dsp:spPr>
        <a:xfrm>
          <a:off x="5564602" y="1837596"/>
          <a:ext cx="2078161" cy="2078161"/>
        </a:xfrm>
        <a:prstGeom prst="ellipse">
          <a:avLst/>
        </a:prstGeom>
        <a:solidFill>
          <a:srgbClr val="CB433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Identify Data</a:t>
          </a:r>
          <a:endParaRPr lang="zh-CN" altLang="en-US" sz="3000" kern="1200" dirty="0"/>
        </a:p>
      </dsp:txBody>
      <dsp:txXfrm>
        <a:off x="5868942" y="2141936"/>
        <a:ext cx="1469481" cy="1469481"/>
      </dsp:txXfrm>
    </dsp:sp>
    <dsp:sp modelId="{9D7E88AF-37E3-4BD3-9B4F-1CDB8CD5A4A4}">
      <dsp:nvSpPr>
        <dsp:cNvPr id="0" name=""/>
        <dsp:cNvSpPr/>
      </dsp:nvSpPr>
      <dsp:spPr>
        <a:xfrm rot="6480000">
          <a:off x="5848897" y="3996398"/>
          <a:ext cx="554041" cy="701379"/>
        </a:xfrm>
        <a:prstGeom prst="rightArrow">
          <a:avLst>
            <a:gd name="adj1" fmla="val 60000"/>
            <a:gd name="adj2" fmla="val 50000"/>
          </a:avLst>
        </a:prstGeom>
        <a:solidFill>
          <a:srgbClr val="CB433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 rot="10800000">
        <a:off x="5957684" y="4057635"/>
        <a:ext cx="387829" cy="420827"/>
      </dsp:txXfrm>
    </dsp:sp>
    <dsp:sp modelId="{104D6513-5685-443E-9436-98998467991C}">
      <dsp:nvSpPr>
        <dsp:cNvPr id="0" name=""/>
        <dsp:cNvSpPr/>
      </dsp:nvSpPr>
      <dsp:spPr>
        <a:xfrm>
          <a:off x="4599380" y="4808243"/>
          <a:ext cx="2078161" cy="2078161"/>
        </a:xfrm>
        <a:prstGeom prst="ellipse">
          <a:avLst/>
        </a:prstGeom>
        <a:solidFill>
          <a:srgbClr val="F2A19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Prepare Data</a:t>
          </a:r>
          <a:endParaRPr lang="zh-CN" altLang="en-US" sz="3000" kern="1200" dirty="0"/>
        </a:p>
      </dsp:txBody>
      <dsp:txXfrm>
        <a:off x="4903720" y="5112583"/>
        <a:ext cx="1469481" cy="1469481"/>
      </dsp:txXfrm>
    </dsp:sp>
    <dsp:sp modelId="{4436DE92-F809-400D-956B-4D4190068388}">
      <dsp:nvSpPr>
        <dsp:cNvPr id="0" name=""/>
        <dsp:cNvSpPr/>
      </dsp:nvSpPr>
      <dsp:spPr>
        <a:xfrm rot="10800000">
          <a:off x="3815359" y="5496634"/>
          <a:ext cx="554041" cy="701379"/>
        </a:xfrm>
        <a:prstGeom prst="rightArrow">
          <a:avLst>
            <a:gd name="adj1" fmla="val 60000"/>
            <a:gd name="adj2" fmla="val 50000"/>
          </a:avLst>
        </a:prstGeom>
        <a:solidFill>
          <a:srgbClr val="F2A19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 rot="10800000">
        <a:off x="3981571" y="5636910"/>
        <a:ext cx="387829" cy="420827"/>
      </dsp:txXfrm>
    </dsp:sp>
    <dsp:sp modelId="{66407747-0C97-4ACC-B56F-40E95FBE908D}">
      <dsp:nvSpPr>
        <dsp:cNvPr id="0" name=""/>
        <dsp:cNvSpPr/>
      </dsp:nvSpPr>
      <dsp:spPr>
        <a:xfrm>
          <a:off x="1475857" y="4808243"/>
          <a:ext cx="2078161" cy="2078161"/>
        </a:xfrm>
        <a:prstGeom prst="ellipse">
          <a:avLst/>
        </a:prstGeom>
        <a:solidFill>
          <a:srgbClr val="E0908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Model &amp; Evaluate Data</a:t>
          </a:r>
          <a:endParaRPr lang="zh-CN" altLang="en-US" sz="3000" kern="1200" dirty="0"/>
        </a:p>
      </dsp:txBody>
      <dsp:txXfrm>
        <a:off x="1780197" y="5112583"/>
        <a:ext cx="1469481" cy="1469481"/>
      </dsp:txXfrm>
    </dsp:sp>
    <dsp:sp modelId="{3369F21B-489E-4960-A563-74DB2647CAE5}">
      <dsp:nvSpPr>
        <dsp:cNvPr id="0" name=""/>
        <dsp:cNvSpPr/>
      </dsp:nvSpPr>
      <dsp:spPr>
        <a:xfrm rot="15120000">
          <a:off x="1760152" y="4026224"/>
          <a:ext cx="554041" cy="701379"/>
        </a:xfrm>
        <a:prstGeom prst="rightArrow">
          <a:avLst>
            <a:gd name="adj1" fmla="val 60000"/>
            <a:gd name="adj2" fmla="val 50000"/>
          </a:avLst>
        </a:prstGeom>
        <a:solidFill>
          <a:srgbClr val="CB433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 rot="10800000">
        <a:off x="1868939" y="4245539"/>
        <a:ext cx="387829" cy="420827"/>
      </dsp:txXfrm>
    </dsp:sp>
    <dsp:sp modelId="{7F1B801A-1E6B-4F38-AC5A-57A58C57A160}">
      <dsp:nvSpPr>
        <dsp:cNvPr id="0" name=""/>
        <dsp:cNvSpPr/>
      </dsp:nvSpPr>
      <dsp:spPr>
        <a:xfrm>
          <a:off x="510636" y="1837596"/>
          <a:ext cx="2078161" cy="2078161"/>
        </a:xfrm>
        <a:prstGeom prst="ellipse">
          <a:avLst/>
        </a:prstGeom>
        <a:solidFill>
          <a:srgbClr val="CB433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Present Data</a:t>
          </a:r>
          <a:endParaRPr lang="zh-CN" altLang="en-US" sz="3000" kern="1200" dirty="0"/>
        </a:p>
      </dsp:txBody>
      <dsp:txXfrm>
        <a:off x="814976" y="2141936"/>
        <a:ext cx="1469481" cy="1469481"/>
      </dsp:txXfrm>
    </dsp:sp>
    <dsp:sp modelId="{DB399A6E-02CF-42C0-ADFF-DE19C6B95575}">
      <dsp:nvSpPr>
        <dsp:cNvPr id="0" name=""/>
        <dsp:cNvSpPr/>
      </dsp:nvSpPr>
      <dsp:spPr>
        <a:xfrm rot="19440000">
          <a:off x="2523501" y="1617224"/>
          <a:ext cx="554041" cy="701379"/>
        </a:xfrm>
        <a:prstGeom prst="rightArrow">
          <a:avLst>
            <a:gd name="adj1" fmla="val 60000"/>
            <a:gd name="adj2" fmla="val 50000"/>
          </a:avLst>
        </a:prstGeom>
        <a:solidFill>
          <a:srgbClr val="922B2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539373" y="1806348"/>
        <a:ext cx="387829" cy="42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Cynthia.kong@emory.edu" TargetMode="External"/><Relationship Id="rId5" Type="http://schemas.openxmlformats.org/officeDocument/2006/relationships/hyperlink" Target="mailto:wztsai@emory.edu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76300"/>
            <a:ext cx="838965" cy="83896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1A1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7598" y="1015108"/>
            <a:ext cx="958817" cy="838965"/>
            <a:chOff x="0" y="0"/>
            <a:chExt cx="812800" cy="7112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235686" y="-990528"/>
            <a:ext cx="14968355" cy="22555056"/>
          </a:xfrm>
          <a:custGeom>
            <a:avLst/>
            <a:gdLst/>
            <a:ahLst/>
            <a:cxnLst/>
            <a:rect l="l" t="t" r="r" b="b"/>
            <a:pathLst>
              <a:path w="14968355" h="22555056">
                <a:moveTo>
                  <a:pt x="0" y="0"/>
                </a:moveTo>
                <a:lnTo>
                  <a:pt x="14968355" y="0"/>
                </a:lnTo>
                <a:lnTo>
                  <a:pt x="14968355" y="22555056"/>
                </a:lnTo>
                <a:lnTo>
                  <a:pt x="0" y="22555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>
          <a:xfrm>
            <a:off x="2699581" y="1030207"/>
            <a:ext cx="3067706" cy="823866"/>
          </a:xfrm>
          <a:custGeom>
            <a:avLst/>
            <a:gdLst/>
            <a:ahLst/>
            <a:cxnLst/>
            <a:rect l="l" t="t" r="r" b="b"/>
            <a:pathLst>
              <a:path w="3067706" h="823866">
                <a:moveTo>
                  <a:pt x="0" y="0"/>
                </a:moveTo>
                <a:lnTo>
                  <a:pt x="3067706" y="0"/>
                </a:lnTo>
                <a:lnTo>
                  <a:pt x="3067706" y="823866"/>
                </a:lnTo>
                <a:lnTo>
                  <a:pt x="0" y="823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574" r="-2363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>
          <a:xfrm>
            <a:off x="1028700" y="6124035"/>
            <a:ext cx="8797446" cy="1473572"/>
          </a:xfrm>
          <a:custGeom>
            <a:avLst/>
            <a:gdLst/>
            <a:ahLst/>
            <a:cxnLst/>
            <a:rect l="l" t="t" r="r" b="b"/>
            <a:pathLst>
              <a:path w="8797446" h="1473572">
                <a:moveTo>
                  <a:pt x="0" y="0"/>
                </a:moveTo>
                <a:lnTo>
                  <a:pt x="8797446" y="0"/>
                </a:lnTo>
                <a:lnTo>
                  <a:pt x="8797446" y="1473572"/>
                </a:lnTo>
                <a:lnTo>
                  <a:pt x="0" y="14735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2533362"/>
            <a:ext cx="10825986" cy="2253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45"/>
              </a:lnSpc>
            </a:pPr>
            <a:r>
              <a:rPr lang="en-US" sz="7950" b="1" spc="-95">
                <a:solidFill>
                  <a:srgbClr val="B91E21">
                    <a:alpha val="9882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Prediction Model For Resource Optimization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6630" y="8767792"/>
            <a:ext cx="10137291" cy="63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059" spc="581" dirty="0">
                <a:solidFill>
                  <a:srgbClr val="08090D"/>
                </a:solidFill>
                <a:latin typeface="Garamond" panose="02020404030301010803" pitchFamily="18" charset="0"/>
                <a:ea typeface="Times New Roman"/>
                <a:cs typeface="Times New Roman"/>
                <a:sym typeface="Times New Roman"/>
              </a:rPr>
              <a:t>Date:11/20/2024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5329904"/>
            <a:ext cx="11781625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9"/>
              </a:lnSpc>
            </a:pPr>
            <a:r>
              <a:rPr lang="en-US" sz="2716" b="1" spc="516">
                <a:solidFill>
                  <a:srgbClr val="7E232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CloverShield Insurance Predictive Model Competition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37605" y="9433000"/>
            <a:ext cx="19369159" cy="895659"/>
            <a:chOff x="0" y="0"/>
            <a:chExt cx="5101342" cy="2358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01342" cy="235894"/>
            </a:xfrm>
            <a:custGeom>
              <a:avLst/>
              <a:gdLst/>
              <a:ahLst/>
              <a:cxnLst/>
              <a:rect l="l" t="t" r="r" b="b"/>
              <a:pathLst>
                <a:path w="5101342" h="235894">
                  <a:moveTo>
                    <a:pt x="20385" y="0"/>
                  </a:moveTo>
                  <a:lnTo>
                    <a:pt x="5080958" y="0"/>
                  </a:lnTo>
                  <a:cubicBezTo>
                    <a:pt x="5092216" y="0"/>
                    <a:pt x="5101342" y="9127"/>
                    <a:pt x="5101342" y="20385"/>
                  </a:cubicBezTo>
                  <a:lnTo>
                    <a:pt x="5101342" y="215509"/>
                  </a:lnTo>
                  <a:cubicBezTo>
                    <a:pt x="5101342" y="226767"/>
                    <a:pt x="5092216" y="235894"/>
                    <a:pt x="5080958" y="235894"/>
                  </a:cubicBezTo>
                  <a:lnTo>
                    <a:pt x="20385" y="235894"/>
                  </a:lnTo>
                  <a:cubicBezTo>
                    <a:pt x="9127" y="235894"/>
                    <a:pt x="0" y="226767"/>
                    <a:pt x="0" y="215509"/>
                  </a:cubicBezTo>
                  <a:lnTo>
                    <a:pt x="0" y="20385"/>
                  </a:lnTo>
                  <a:cubicBezTo>
                    <a:pt x="0" y="9127"/>
                    <a:pt x="9127" y="0"/>
                    <a:pt x="20385" y="0"/>
                  </a:cubicBezTo>
                  <a:close/>
                </a:path>
              </a:pathLst>
            </a:custGeom>
            <a:solidFill>
              <a:srgbClr val="771F28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5101342" cy="216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49571" y="3734757"/>
            <a:ext cx="17097477" cy="3728572"/>
            <a:chOff x="0" y="0"/>
            <a:chExt cx="4503039" cy="9820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03039" cy="982011"/>
            </a:xfrm>
            <a:custGeom>
              <a:avLst/>
              <a:gdLst/>
              <a:ahLst/>
              <a:cxnLst/>
              <a:rect l="l" t="t" r="r" b="b"/>
              <a:pathLst>
                <a:path w="4503039" h="982011">
                  <a:moveTo>
                    <a:pt x="0" y="0"/>
                  </a:moveTo>
                  <a:lnTo>
                    <a:pt x="4503039" y="0"/>
                  </a:lnTo>
                  <a:lnTo>
                    <a:pt x="4503039" y="982011"/>
                  </a:lnTo>
                  <a:lnTo>
                    <a:pt x="0" y="982011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7150"/>
              <a:ext cx="4503039" cy="9248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62000" y="1907379"/>
            <a:ext cx="16434709" cy="8421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22"/>
              </a:lnSpc>
            </a:pPr>
            <a:r>
              <a:rPr lang="en-US" sz="29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evaluated the model by comparing the RMSE of the test data and then the training data to see if there was overfitting. And</a:t>
            </a:r>
            <a:r>
              <a:rPr lang="zh-CN" altLang="en-US" sz="29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9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the residual distribution which shows a symmetrical around zero. </a:t>
            </a:r>
            <a:endParaRPr lang="en-US" sz="2944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4122"/>
              </a:lnSpc>
            </a:pPr>
            <a:endParaRPr lang="en-US" sz="2944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4122"/>
              </a:lnSpc>
            </a:pPr>
            <a:endParaRPr lang="en-US" sz="2944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4122"/>
              </a:lnSpc>
            </a:pPr>
            <a:r>
              <a:rPr lang="en-US" sz="29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 the code and the result:</a:t>
            </a:r>
          </a:p>
          <a:p>
            <a:pPr algn="l">
              <a:lnSpc>
                <a:spcPts val="4122"/>
              </a:lnSpc>
            </a:pPr>
            <a:endParaRPr lang="en-US" sz="2944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4122"/>
              </a:lnSpc>
            </a:pPr>
            <a:r>
              <a:rPr lang="en-US" sz="29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Set: </a:t>
            </a:r>
          </a:p>
          <a:p>
            <a:pPr algn="l">
              <a:lnSpc>
                <a:spcPts val="4122"/>
              </a:lnSpc>
            </a:pPr>
            <a:r>
              <a:rPr lang="en-US" sz="29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MAE = 27.4128, RMSE = 35.6755</a:t>
            </a:r>
          </a:p>
          <a:p>
            <a:pPr algn="l">
              <a:lnSpc>
                <a:spcPts val="4122"/>
              </a:lnSpc>
            </a:pPr>
            <a:r>
              <a:rPr lang="en-US" sz="29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Set: </a:t>
            </a:r>
          </a:p>
          <a:p>
            <a:pPr algn="l">
              <a:lnSpc>
                <a:spcPts val="4122"/>
              </a:lnSpc>
            </a:pPr>
            <a:r>
              <a:rPr lang="en-US" sz="29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MAE = 28.1645, RMSE = 36.9045</a:t>
            </a:r>
          </a:p>
          <a:p>
            <a:pPr algn="l">
              <a:lnSpc>
                <a:spcPts val="4122"/>
              </a:lnSpc>
            </a:pPr>
            <a:endParaRPr lang="en-US" sz="2944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4262"/>
              </a:lnSpc>
            </a:pPr>
            <a:endParaRPr lang="en-US" sz="2944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4262"/>
              </a:lnSpc>
            </a:pPr>
            <a:r>
              <a:rPr lang="en-US" sz="3044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No significant overfitting detected.</a:t>
            </a:r>
          </a:p>
          <a:p>
            <a:pPr algn="l">
              <a:lnSpc>
                <a:spcPts val="4122"/>
              </a:lnSpc>
            </a:pPr>
            <a:endParaRPr lang="en-US" sz="3044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4122"/>
              </a:lnSpc>
            </a:pPr>
            <a:endParaRPr lang="en-US" sz="3044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4122"/>
              </a:lnSpc>
            </a:pPr>
            <a:endParaRPr lang="en-US" sz="3044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7449139" y="3784692"/>
            <a:ext cx="6102982" cy="3584446"/>
          </a:xfrm>
          <a:custGeom>
            <a:avLst/>
            <a:gdLst/>
            <a:ahLst/>
            <a:cxnLst/>
            <a:rect l="l" t="t" r="r" b="b"/>
            <a:pathLst>
              <a:path w="9348230" h="5235009">
                <a:moveTo>
                  <a:pt x="0" y="0"/>
                </a:moveTo>
                <a:lnTo>
                  <a:pt x="9348229" y="0"/>
                </a:lnTo>
                <a:lnTo>
                  <a:pt x="9348229" y="5235008"/>
                </a:lnTo>
                <a:lnTo>
                  <a:pt x="0" y="5235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10"/>
          <p:cNvGrpSpPr/>
          <p:nvPr/>
        </p:nvGrpSpPr>
        <p:grpSpPr>
          <a:xfrm>
            <a:off x="598236" y="319393"/>
            <a:ext cx="17097477" cy="1191525"/>
            <a:chOff x="0" y="0"/>
            <a:chExt cx="4503039" cy="31381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503039" cy="313817"/>
            </a:xfrm>
            <a:custGeom>
              <a:avLst/>
              <a:gdLst/>
              <a:ahLst/>
              <a:cxnLst/>
              <a:rect l="l" t="t" r="r" b="b"/>
              <a:pathLst>
                <a:path w="4503039" h="313817">
                  <a:moveTo>
                    <a:pt x="0" y="0"/>
                  </a:moveTo>
                  <a:lnTo>
                    <a:pt x="4503039" y="0"/>
                  </a:lnTo>
                  <a:lnTo>
                    <a:pt x="4503039" y="313817"/>
                  </a:lnTo>
                  <a:lnTo>
                    <a:pt x="0" y="313817"/>
                  </a:lnTo>
                  <a:close/>
                </a:path>
              </a:pathLst>
            </a:custGeom>
            <a:solidFill>
              <a:srgbClr val="88878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7150"/>
              <a:ext cx="4503039" cy="256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98236" y="325235"/>
            <a:ext cx="17097477" cy="943875"/>
            <a:chOff x="0" y="0"/>
            <a:chExt cx="4503039" cy="2485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503039" cy="248593"/>
            </a:xfrm>
            <a:custGeom>
              <a:avLst/>
              <a:gdLst/>
              <a:ahLst/>
              <a:cxnLst/>
              <a:rect l="l" t="t" r="r" b="b"/>
              <a:pathLst>
                <a:path w="4503039" h="248593">
                  <a:moveTo>
                    <a:pt x="0" y="0"/>
                  </a:moveTo>
                  <a:lnTo>
                    <a:pt x="4503039" y="0"/>
                  </a:lnTo>
                  <a:lnTo>
                    <a:pt x="4503039" y="248593"/>
                  </a:lnTo>
                  <a:lnTo>
                    <a:pt x="0" y="248593"/>
                  </a:lnTo>
                  <a:close/>
                </a:path>
              </a:pathLst>
            </a:custGeom>
            <a:solidFill>
              <a:srgbClr val="EA1A1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7150"/>
              <a:ext cx="4503039" cy="191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613623" y="586304"/>
            <a:ext cx="6364843" cy="435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7"/>
              </a:lnSpc>
            </a:pPr>
            <a:r>
              <a:rPr lang="en-US" sz="3399" b="1" spc="84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EVALUATING THE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90A32-8122-5021-3783-E8E331408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484" y="3806820"/>
            <a:ext cx="3644588" cy="3584446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658517E0-D9C6-4716-F7E2-3C4630701179}"/>
              </a:ext>
            </a:extLst>
          </p:cNvPr>
          <p:cNvSpPr txBox="1"/>
          <p:nvPr/>
        </p:nvSpPr>
        <p:spPr>
          <a:xfrm>
            <a:off x="914400" y="2059779"/>
            <a:ext cx="16434709" cy="1534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22"/>
              </a:lnSpc>
            </a:pPr>
            <a:endParaRPr lang="en-US" sz="3044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4122"/>
              </a:lnSpc>
            </a:pPr>
            <a:endParaRPr lang="en-US" sz="3044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4122"/>
              </a:lnSpc>
            </a:pPr>
            <a:endParaRPr lang="en-US" sz="3044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DBD2AF-C8E9-3365-DE6E-8FC0901DE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086613"/>
            <a:ext cx="13439925" cy="407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605" y="4129240"/>
            <a:ext cx="4899074" cy="5257287"/>
            <a:chOff x="0" y="0"/>
            <a:chExt cx="1290291" cy="13846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0291" cy="1384635"/>
            </a:xfrm>
            <a:custGeom>
              <a:avLst/>
              <a:gdLst/>
              <a:ahLst/>
              <a:cxnLst/>
              <a:rect l="l" t="t" r="r" b="b"/>
              <a:pathLst>
                <a:path w="1290291" h="1384635">
                  <a:moveTo>
                    <a:pt x="26865" y="0"/>
                  </a:moveTo>
                  <a:lnTo>
                    <a:pt x="1263426" y="0"/>
                  </a:lnTo>
                  <a:cubicBezTo>
                    <a:pt x="1270551" y="0"/>
                    <a:pt x="1277384" y="2830"/>
                    <a:pt x="1282422" y="7869"/>
                  </a:cubicBezTo>
                  <a:cubicBezTo>
                    <a:pt x="1287461" y="12907"/>
                    <a:pt x="1290291" y="19740"/>
                    <a:pt x="1290291" y="26865"/>
                  </a:cubicBezTo>
                  <a:lnTo>
                    <a:pt x="1290291" y="1357771"/>
                  </a:lnTo>
                  <a:cubicBezTo>
                    <a:pt x="1290291" y="1364896"/>
                    <a:pt x="1287461" y="1371729"/>
                    <a:pt x="1282422" y="1376767"/>
                  </a:cubicBezTo>
                  <a:cubicBezTo>
                    <a:pt x="1277384" y="1381805"/>
                    <a:pt x="1270551" y="1384635"/>
                    <a:pt x="1263426" y="1384635"/>
                  </a:cubicBezTo>
                  <a:lnTo>
                    <a:pt x="26865" y="1384635"/>
                  </a:lnTo>
                  <a:cubicBezTo>
                    <a:pt x="19740" y="1384635"/>
                    <a:pt x="12907" y="1381805"/>
                    <a:pt x="7869" y="1376767"/>
                  </a:cubicBezTo>
                  <a:cubicBezTo>
                    <a:pt x="2830" y="1371729"/>
                    <a:pt x="0" y="1364896"/>
                    <a:pt x="0" y="1357771"/>
                  </a:cubicBezTo>
                  <a:lnTo>
                    <a:pt x="0" y="26865"/>
                  </a:lnTo>
                  <a:cubicBezTo>
                    <a:pt x="0" y="19740"/>
                    <a:pt x="2830" y="12907"/>
                    <a:pt x="7869" y="7869"/>
                  </a:cubicBezTo>
                  <a:cubicBezTo>
                    <a:pt x="12907" y="2830"/>
                    <a:pt x="19740" y="0"/>
                    <a:pt x="2686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290291" cy="13655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79573" y="4129240"/>
            <a:ext cx="4758874" cy="5257287"/>
            <a:chOff x="0" y="0"/>
            <a:chExt cx="1253366" cy="13846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53366" cy="1384635"/>
            </a:xfrm>
            <a:custGeom>
              <a:avLst/>
              <a:gdLst/>
              <a:ahLst/>
              <a:cxnLst/>
              <a:rect l="l" t="t" r="r" b="b"/>
              <a:pathLst>
                <a:path w="1253366" h="1384635">
                  <a:moveTo>
                    <a:pt x="27656" y="0"/>
                  </a:moveTo>
                  <a:lnTo>
                    <a:pt x="1225710" y="0"/>
                  </a:lnTo>
                  <a:cubicBezTo>
                    <a:pt x="1240984" y="0"/>
                    <a:pt x="1253366" y="12382"/>
                    <a:pt x="1253366" y="27656"/>
                  </a:cubicBezTo>
                  <a:lnTo>
                    <a:pt x="1253366" y="1356979"/>
                  </a:lnTo>
                  <a:cubicBezTo>
                    <a:pt x="1253366" y="1364314"/>
                    <a:pt x="1250452" y="1371348"/>
                    <a:pt x="1245266" y="1376535"/>
                  </a:cubicBezTo>
                  <a:cubicBezTo>
                    <a:pt x="1240079" y="1381722"/>
                    <a:pt x="1233045" y="1384635"/>
                    <a:pt x="1225710" y="1384635"/>
                  </a:cubicBezTo>
                  <a:lnTo>
                    <a:pt x="27656" y="1384635"/>
                  </a:lnTo>
                  <a:cubicBezTo>
                    <a:pt x="20321" y="1384635"/>
                    <a:pt x="13287" y="1381722"/>
                    <a:pt x="8100" y="1376535"/>
                  </a:cubicBezTo>
                  <a:cubicBezTo>
                    <a:pt x="2914" y="1371348"/>
                    <a:pt x="0" y="1364314"/>
                    <a:pt x="0" y="1356979"/>
                  </a:cubicBezTo>
                  <a:lnTo>
                    <a:pt x="0" y="27656"/>
                  </a:lnTo>
                  <a:cubicBezTo>
                    <a:pt x="0" y="20321"/>
                    <a:pt x="2914" y="13287"/>
                    <a:pt x="8100" y="8100"/>
                  </a:cubicBezTo>
                  <a:cubicBezTo>
                    <a:pt x="13287" y="2914"/>
                    <a:pt x="20321" y="0"/>
                    <a:pt x="2765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253366" cy="13655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614537" y="4129240"/>
            <a:ext cx="4477834" cy="5257287"/>
            <a:chOff x="0" y="0"/>
            <a:chExt cx="1179347" cy="13846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9347" cy="1384635"/>
            </a:xfrm>
            <a:custGeom>
              <a:avLst/>
              <a:gdLst/>
              <a:ahLst/>
              <a:cxnLst/>
              <a:rect l="l" t="t" r="r" b="b"/>
              <a:pathLst>
                <a:path w="1179347" h="1384635">
                  <a:moveTo>
                    <a:pt x="29392" y="0"/>
                  </a:moveTo>
                  <a:lnTo>
                    <a:pt x="1149955" y="0"/>
                  </a:lnTo>
                  <a:cubicBezTo>
                    <a:pt x="1166188" y="0"/>
                    <a:pt x="1179347" y="13159"/>
                    <a:pt x="1179347" y="29392"/>
                  </a:cubicBezTo>
                  <a:lnTo>
                    <a:pt x="1179347" y="1355243"/>
                  </a:lnTo>
                  <a:cubicBezTo>
                    <a:pt x="1179347" y="1371476"/>
                    <a:pt x="1166188" y="1384635"/>
                    <a:pt x="1149955" y="1384635"/>
                  </a:cubicBezTo>
                  <a:lnTo>
                    <a:pt x="29392" y="1384635"/>
                  </a:lnTo>
                  <a:cubicBezTo>
                    <a:pt x="13159" y="1384635"/>
                    <a:pt x="0" y="1371476"/>
                    <a:pt x="0" y="1355243"/>
                  </a:cubicBezTo>
                  <a:lnTo>
                    <a:pt x="0" y="29392"/>
                  </a:lnTo>
                  <a:cubicBezTo>
                    <a:pt x="0" y="13159"/>
                    <a:pt x="13159" y="0"/>
                    <a:pt x="2939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1179347" cy="13655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937640" y="1000125"/>
            <a:ext cx="11104881" cy="127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85"/>
              </a:lnSpc>
            </a:pPr>
            <a:r>
              <a:rPr lang="en-US" sz="8158" b="1" spc="-34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Potential Improvements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30796" y="2831300"/>
            <a:ext cx="14520322" cy="916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4"/>
              </a:lnSpc>
            </a:pPr>
            <a:r>
              <a:rPr lang="en-US" sz="22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evaluating the model and generating the predictions, we realized that there is still a lot of room for improvement, ex: R² is very low, and here are some ways that we could potentially improve the overall result.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51488" y="5412530"/>
            <a:ext cx="2409322" cy="339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7"/>
              </a:lnSpc>
            </a:pPr>
            <a:r>
              <a:rPr lang="en-US" sz="2199" b="1" spc="-92">
                <a:solidFill>
                  <a:srgbClr val="08090D"/>
                </a:solidFill>
                <a:latin typeface="Arial Bold"/>
                <a:ea typeface="Arial Bold"/>
                <a:cs typeface="Arial Bold"/>
                <a:sym typeface="Arial Bold"/>
              </a:rPr>
              <a:t>Improving the 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07875" y="5269655"/>
            <a:ext cx="2409322" cy="62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7"/>
              </a:lnSpc>
            </a:pPr>
            <a:r>
              <a:rPr lang="en-US" sz="2199" b="1" spc="-92">
                <a:solidFill>
                  <a:srgbClr val="08090D"/>
                </a:solidFill>
                <a:latin typeface="Arial Bold"/>
                <a:ea typeface="Arial Bold"/>
                <a:cs typeface="Arial Bold"/>
                <a:sym typeface="Arial Bold"/>
              </a:rPr>
              <a:t>Explore alternative modeling methods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86297" y="5269655"/>
            <a:ext cx="2409322" cy="62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7"/>
              </a:lnSpc>
            </a:pPr>
            <a:r>
              <a:rPr lang="en-US" sz="2199" b="1" spc="-92">
                <a:solidFill>
                  <a:srgbClr val="08090D"/>
                </a:solidFill>
                <a:latin typeface="Arial Bold"/>
                <a:ea typeface="Arial Bold"/>
                <a:cs typeface="Arial Bold"/>
                <a:sym typeface="Arial Bold"/>
              </a:rPr>
              <a:t>Explore more with feature engineering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497541" y="2316232"/>
            <a:ext cx="3292919" cy="47625"/>
            <a:chOff x="0" y="0"/>
            <a:chExt cx="867271" cy="1254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67271" cy="12543"/>
            </a:xfrm>
            <a:custGeom>
              <a:avLst/>
              <a:gdLst/>
              <a:ahLst/>
              <a:cxnLst/>
              <a:rect l="l" t="t" r="r" b="b"/>
              <a:pathLst>
                <a:path w="867271" h="12543">
                  <a:moveTo>
                    <a:pt x="6272" y="0"/>
                  </a:moveTo>
                  <a:lnTo>
                    <a:pt x="860999" y="0"/>
                  </a:lnTo>
                  <a:cubicBezTo>
                    <a:pt x="862663" y="0"/>
                    <a:pt x="864258" y="661"/>
                    <a:pt x="865434" y="1837"/>
                  </a:cubicBezTo>
                  <a:cubicBezTo>
                    <a:pt x="866610" y="3013"/>
                    <a:pt x="867271" y="4608"/>
                    <a:pt x="867271" y="6272"/>
                  </a:cubicBezTo>
                  <a:lnTo>
                    <a:pt x="867271" y="6272"/>
                  </a:lnTo>
                  <a:cubicBezTo>
                    <a:pt x="867271" y="7935"/>
                    <a:pt x="866610" y="9530"/>
                    <a:pt x="865434" y="10706"/>
                  </a:cubicBezTo>
                  <a:cubicBezTo>
                    <a:pt x="864258" y="11882"/>
                    <a:pt x="862663" y="12543"/>
                    <a:pt x="86099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9050"/>
              <a:ext cx="867271" cy="125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52866" y="5980746"/>
            <a:ext cx="3206565" cy="2911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7"/>
              </a:lnSpc>
            </a:pPr>
            <a:r>
              <a:rPr lang="en-US" sz="2199" spc="-92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</a:rPr>
              <a:t>When performing data processing, we found that more than half the datapoints are non-auto, which added confusion when separating the data. Additionally, when try to see the correlation matrix, each variable had a very low correlation.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879490" y="6271222"/>
            <a:ext cx="3222934" cy="2330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87"/>
              </a:lnSpc>
              <a:spcBef>
                <a:spcPct val="0"/>
              </a:spcBef>
            </a:pPr>
            <a:r>
              <a:rPr lang="en-US" sz="2199" u="none" strike="noStrike" spc="-92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</a:rPr>
              <a:t>Even though we did conduct some feature engineering, there is still a lot of error. We could have done some more exploring relationships between the features in order to create some more meaningful features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09942" y="6556972"/>
            <a:ext cx="3605187" cy="1482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87"/>
              </a:lnSpc>
              <a:spcBef>
                <a:spcPct val="0"/>
              </a:spcBef>
            </a:pPr>
            <a:r>
              <a:rPr lang="en-US" sz="2199" u="none" strike="noStrike" spc="-92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</a:rPr>
              <a:t>We went through 6 modeling methods to create the predictive model, there are probably still many more that could potentially yield better results.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85019" y="7881702"/>
            <a:ext cx="4097381" cy="1392373"/>
            <a:chOff x="0" y="0"/>
            <a:chExt cx="887526" cy="1839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7526" cy="183966"/>
            </a:xfrm>
            <a:custGeom>
              <a:avLst/>
              <a:gdLst/>
              <a:ahLst/>
              <a:cxnLst/>
              <a:rect l="l" t="t" r="r" b="b"/>
              <a:pathLst>
                <a:path w="887526" h="183966">
                  <a:moveTo>
                    <a:pt x="91983" y="0"/>
                  </a:moveTo>
                  <a:lnTo>
                    <a:pt x="795543" y="0"/>
                  </a:lnTo>
                  <a:cubicBezTo>
                    <a:pt x="846344" y="0"/>
                    <a:pt x="887526" y="41182"/>
                    <a:pt x="887526" y="91983"/>
                  </a:cubicBezTo>
                  <a:lnTo>
                    <a:pt x="887526" y="91983"/>
                  </a:lnTo>
                  <a:cubicBezTo>
                    <a:pt x="887526" y="116379"/>
                    <a:pt x="877835" y="139775"/>
                    <a:pt x="860585" y="157025"/>
                  </a:cubicBezTo>
                  <a:cubicBezTo>
                    <a:pt x="843335" y="174275"/>
                    <a:pt x="819938" y="183966"/>
                    <a:pt x="795543" y="183966"/>
                  </a:cubicBezTo>
                  <a:lnTo>
                    <a:pt x="91983" y="183966"/>
                  </a:lnTo>
                  <a:cubicBezTo>
                    <a:pt x="41182" y="183966"/>
                    <a:pt x="0" y="142784"/>
                    <a:pt x="0" y="91983"/>
                  </a:cubicBezTo>
                  <a:lnTo>
                    <a:pt x="0" y="91983"/>
                  </a:lnTo>
                  <a:cubicBezTo>
                    <a:pt x="0" y="41182"/>
                    <a:pt x="41182" y="0"/>
                    <a:pt x="91983" y="0"/>
                  </a:cubicBezTo>
                  <a:close/>
                </a:path>
              </a:pathLst>
            </a:custGeom>
            <a:solidFill>
              <a:srgbClr val="EBEBEB"/>
            </a:solidFill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887526" cy="16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900637" y="8226731"/>
            <a:ext cx="416511" cy="416511"/>
          </a:xfrm>
          <a:custGeom>
            <a:avLst/>
            <a:gdLst/>
            <a:ahLst/>
            <a:cxnLst/>
            <a:rect l="l" t="t" r="r" b="b"/>
            <a:pathLst>
              <a:path w="416511" h="416511">
                <a:moveTo>
                  <a:pt x="0" y="0"/>
                </a:moveTo>
                <a:lnTo>
                  <a:pt x="416511" y="0"/>
                </a:lnTo>
                <a:lnTo>
                  <a:pt x="416511" y="416511"/>
                </a:lnTo>
                <a:lnTo>
                  <a:pt x="0" y="416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>
          <a:xfrm>
            <a:off x="-212121" y="1984290"/>
            <a:ext cx="18500121" cy="3214396"/>
          </a:xfrm>
          <a:custGeom>
            <a:avLst/>
            <a:gdLst/>
            <a:ahLst/>
            <a:cxnLst/>
            <a:rect l="l" t="t" r="r" b="b"/>
            <a:pathLst>
              <a:path w="18500121" h="3214396">
                <a:moveTo>
                  <a:pt x="0" y="0"/>
                </a:moveTo>
                <a:lnTo>
                  <a:pt x="18500121" y="0"/>
                </a:lnTo>
                <a:lnTo>
                  <a:pt x="18500121" y="3214396"/>
                </a:lnTo>
                <a:lnTo>
                  <a:pt x="0" y="32143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>
          <a:xfrm>
            <a:off x="-3865080" y="5010918"/>
            <a:ext cx="18500121" cy="3214396"/>
          </a:xfrm>
          <a:custGeom>
            <a:avLst/>
            <a:gdLst/>
            <a:ahLst/>
            <a:cxnLst/>
            <a:rect l="l" t="t" r="r" b="b"/>
            <a:pathLst>
              <a:path w="18500121" h="3214396">
                <a:moveTo>
                  <a:pt x="0" y="0"/>
                </a:moveTo>
                <a:lnTo>
                  <a:pt x="18500120" y="0"/>
                </a:lnTo>
                <a:lnTo>
                  <a:pt x="18500120" y="3214396"/>
                </a:lnTo>
                <a:lnTo>
                  <a:pt x="0" y="32143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8"/>
          <p:cNvGrpSpPr/>
          <p:nvPr/>
        </p:nvGrpSpPr>
        <p:grpSpPr>
          <a:xfrm>
            <a:off x="-1140769" y="2801071"/>
            <a:ext cx="20569537" cy="4419694"/>
            <a:chOff x="0" y="0"/>
            <a:chExt cx="5417491" cy="11640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17491" cy="1164035"/>
            </a:xfrm>
            <a:custGeom>
              <a:avLst/>
              <a:gdLst/>
              <a:ahLst/>
              <a:cxnLst/>
              <a:rect l="l" t="t" r="r" b="b"/>
              <a:pathLst>
                <a:path w="5417491" h="1164035">
                  <a:moveTo>
                    <a:pt x="19195" y="0"/>
                  </a:moveTo>
                  <a:lnTo>
                    <a:pt x="5398296" y="0"/>
                  </a:lnTo>
                  <a:cubicBezTo>
                    <a:pt x="5408897" y="0"/>
                    <a:pt x="5417491" y="8594"/>
                    <a:pt x="5417491" y="19195"/>
                  </a:cubicBezTo>
                  <a:lnTo>
                    <a:pt x="5417491" y="1144839"/>
                  </a:lnTo>
                  <a:cubicBezTo>
                    <a:pt x="5417491" y="1155441"/>
                    <a:pt x="5408897" y="1164035"/>
                    <a:pt x="5398296" y="1164035"/>
                  </a:cubicBezTo>
                  <a:lnTo>
                    <a:pt x="19195" y="1164035"/>
                  </a:lnTo>
                  <a:cubicBezTo>
                    <a:pt x="8594" y="1164035"/>
                    <a:pt x="0" y="1155441"/>
                    <a:pt x="0" y="1144839"/>
                  </a:cubicBezTo>
                  <a:lnTo>
                    <a:pt x="0" y="19195"/>
                  </a:lnTo>
                  <a:cubicBezTo>
                    <a:pt x="0" y="8594"/>
                    <a:pt x="8594" y="0"/>
                    <a:pt x="1919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5417491" cy="11449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428665" y="8245781"/>
            <a:ext cx="2772735" cy="102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17"/>
              </a:lnSpc>
            </a:pPr>
            <a:r>
              <a:rPr lang="en-US" sz="1837" dirty="0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wztsai@emory.edu</a:t>
            </a:r>
            <a:endParaRPr lang="en-US" sz="1837" dirty="0">
              <a:solidFill>
                <a:srgbClr val="08090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1617"/>
              </a:lnSpc>
            </a:pPr>
            <a:endParaRPr lang="en-US" sz="1837" dirty="0">
              <a:solidFill>
                <a:srgbClr val="08090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1617"/>
              </a:lnSpc>
            </a:pPr>
            <a:r>
              <a:rPr lang="en-US" sz="1837" dirty="0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Cynthia.kong@emory.edu</a:t>
            </a:r>
            <a:endParaRPr lang="en-US" sz="1837" dirty="0">
              <a:solidFill>
                <a:srgbClr val="08090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1617"/>
              </a:lnSpc>
            </a:pPr>
            <a:endParaRPr lang="en-US" sz="1837" dirty="0">
              <a:solidFill>
                <a:srgbClr val="08090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1617"/>
              </a:lnSpc>
            </a:pPr>
            <a:endParaRPr lang="en-US" sz="1837" dirty="0">
              <a:solidFill>
                <a:srgbClr val="0809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74811" y="3534338"/>
            <a:ext cx="14126257" cy="222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51"/>
              </a:lnSpc>
            </a:pPr>
            <a:r>
              <a:rPr lang="en-US" sz="14279" b="1" spc="-599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Thank You!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16291" y="5585364"/>
            <a:ext cx="6539707" cy="1032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r>
              <a:rPr lang="en-US" sz="6610" b="1" spc="-277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Any questions?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236" y="319393"/>
            <a:ext cx="17486053" cy="1191525"/>
            <a:chOff x="0" y="0"/>
            <a:chExt cx="4605380" cy="3138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5380" cy="313817"/>
            </a:xfrm>
            <a:custGeom>
              <a:avLst/>
              <a:gdLst/>
              <a:ahLst/>
              <a:cxnLst/>
              <a:rect l="l" t="t" r="r" b="b"/>
              <a:pathLst>
                <a:path w="4605380" h="313817">
                  <a:moveTo>
                    <a:pt x="0" y="0"/>
                  </a:moveTo>
                  <a:lnTo>
                    <a:pt x="4605380" y="0"/>
                  </a:lnTo>
                  <a:lnTo>
                    <a:pt x="4605380" y="313817"/>
                  </a:lnTo>
                  <a:lnTo>
                    <a:pt x="0" y="313817"/>
                  </a:lnTo>
                  <a:close/>
                </a:path>
              </a:pathLst>
            </a:custGeom>
            <a:solidFill>
              <a:srgbClr val="88878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7150"/>
              <a:ext cx="4605380" cy="256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40289" y="1720469"/>
            <a:ext cx="9144000" cy="8318881"/>
            <a:chOff x="0" y="0"/>
            <a:chExt cx="2408296" cy="21909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190981"/>
            </a:xfrm>
            <a:custGeom>
              <a:avLst/>
              <a:gdLst/>
              <a:ahLst/>
              <a:cxnLst/>
              <a:rect l="l" t="t" r="r" b="b"/>
              <a:pathLst>
                <a:path w="2408296" h="2190981">
                  <a:moveTo>
                    <a:pt x="0" y="0"/>
                  </a:moveTo>
                  <a:lnTo>
                    <a:pt x="2408296" y="0"/>
                  </a:lnTo>
                  <a:lnTo>
                    <a:pt x="2408296" y="2190981"/>
                  </a:lnTo>
                  <a:lnTo>
                    <a:pt x="0" y="2190981"/>
                  </a:lnTo>
                  <a:close/>
                </a:path>
              </a:pathLst>
            </a:custGeom>
            <a:solidFill>
              <a:srgbClr val="FAF7F3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2408296" cy="2181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834346" y="3818642"/>
            <a:ext cx="7350914" cy="574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>
                <a:solidFill>
                  <a:srgbClr val="771F28"/>
                </a:solidFill>
                <a:latin typeface="Public Sans"/>
                <a:ea typeface="Public Sans"/>
                <a:cs typeface="Public Sans"/>
                <a:sym typeface="Public Sans"/>
              </a:rPr>
              <a:t>Optimize resource allocation and enhance cost-efficiency in call center operations in order to reduce call center costs</a:t>
            </a:r>
          </a:p>
          <a:p>
            <a:pPr algn="l">
              <a:lnSpc>
                <a:spcPts val="3839"/>
              </a:lnSpc>
            </a:pPr>
            <a:endParaRPr lang="en-US" sz="3199" dirty="0">
              <a:solidFill>
                <a:srgbClr val="771F28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3839"/>
              </a:lnSpc>
            </a:pPr>
            <a:endParaRPr lang="en-US" sz="3199" dirty="0">
              <a:solidFill>
                <a:srgbClr val="771F28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3839"/>
              </a:lnSpc>
            </a:pPr>
            <a:endParaRPr lang="en-US" sz="3199" dirty="0">
              <a:solidFill>
                <a:srgbClr val="771F28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3839"/>
              </a:lnSpc>
            </a:pPr>
            <a:endParaRPr lang="en-US" sz="3199" dirty="0">
              <a:solidFill>
                <a:srgbClr val="771F28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3839"/>
              </a:lnSpc>
            </a:pPr>
            <a:endParaRPr lang="en-US" sz="3199" dirty="0">
              <a:solidFill>
                <a:srgbClr val="771F28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3839"/>
              </a:lnSpc>
            </a:pPr>
            <a:r>
              <a:rPr lang="en-US" sz="3199" dirty="0">
                <a:solidFill>
                  <a:srgbClr val="771F28"/>
                </a:solidFill>
                <a:latin typeface="Public Sans"/>
                <a:ea typeface="Public Sans"/>
                <a:cs typeface="Public Sans"/>
                <a:sym typeface="Public Sans"/>
              </a:rPr>
              <a:t>Present actionable insights and results of model evaluation.</a:t>
            </a:r>
          </a:p>
          <a:p>
            <a:pPr algn="l">
              <a:lnSpc>
                <a:spcPts val="3119"/>
              </a:lnSpc>
            </a:pPr>
            <a:endParaRPr lang="en-US" sz="3199" dirty="0">
              <a:solidFill>
                <a:srgbClr val="771F28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0" name="Group 40"/>
          <p:cNvGrpSpPr/>
          <p:nvPr/>
        </p:nvGrpSpPr>
        <p:grpSpPr>
          <a:xfrm>
            <a:off x="598236" y="325235"/>
            <a:ext cx="17486053" cy="943875"/>
            <a:chOff x="0" y="0"/>
            <a:chExt cx="4605380" cy="248593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4605380" cy="248593"/>
            </a:xfrm>
            <a:custGeom>
              <a:avLst/>
              <a:gdLst/>
              <a:ahLst/>
              <a:cxnLst/>
              <a:rect l="l" t="t" r="r" b="b"/>
              <a:pathLst>
                <a:path w="4605380" h="248593">
                  <a:moveTo>
                    <a:pt x="0" y="0"/>
                  </a:moveTo>
                  <a:lnTo>
                    <a:pt x="4605380" y="0"/>
                  </a:lnTo>
                  <a:lnTo>
                    <a:pt x="4605380" y="248593"/>
                  </a:lnTo>
                  <a:lnTo>
                    <a:pt x="0" y="248593"/>
                  </a:lnTo>
                  <a:close/>
                </a:path>
              </a:pathLst>
            </a:custGeom>
            <a:solidFill>
              <a:srgbClr val="EA1A1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57150"/>
              <a:ext cx="4605380" cy="191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6776995" y="617659"/>
            <a:ext cx="5442599" cy="435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7"/>
              </a:lnSpc>
            </a:pPr>
            <a:r>
              <a:rPr lang="en-US" sz="3399" b="1" spc="84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BUSINESS PROBLEM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834346" y="2359722"/>
            <a:ext cx="7350914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799" b="1" dirty="0">
                <a:solidFill>
                  <a:srgbClr val="771F2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Goal</a:t>
            </a:r>
          </a:p>
        </p:txBody>
      </p:sp>
      <p:sp>
        <p:nvSpPr>
          <p:cNvPr id="45" name="AutoShape 45"/>
          <p:cNvSpPr/>
          <p:nvPr/>
        </p:nvSpPr>
        <p:spPr>
          <a:xfrm>
            <a:off x="834346" y="3416997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AutoShape 46"/>
          <p:cNvSpPr/>
          <p:nvPr/>
        </p:nvSpPr>
        <p:spPr>
          <a:xfrm>
            <a:off x="834346" y="7897706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TextBox 47"/>
          <p:cNvSpPr txBox="1"/>
          <p:nvPr/>
        </p:nvSpPr>
        <p:spPr>
          <a:xfrm>
            <a:off x="834346" y="6836570"/>
            <a:ext cx="477820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59"/>
              </a:lnSpc>
              <a:spcBef>
                <a:spcPct val="0"/>
              </a:spcBef>
            </a:pPr>
            <a:r>
              <a:rPr lang="en-US" sz="3799" b="1" u="none" strike="noStrike">
                <a:solidFill>
                  <a:srgbClr val="771F2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Outcome</a:t>
            </a:r>
          </a:p>
        </p:txBody>
      </p: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E5C294A6-A663-FDF9-62C3-0746B3547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295824"/>
              </p:ext>
            </p:extLst>
          </p:nvPr>
        </p:nvGraphicFramePr>
        <p:xfrm>
          <a:off x="9677400" y="2781299"/>
          <a:ext cx="8153400" cy="688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C2B25B8D-2B0A-15FA-43CD-1C17E8143B3F}"/>
              </a:ext>
            </a:extLst>
          </p:cNvPr>
          <p:cNvGrpSpPr/>
          <p:nvPr/>
        </p:nvGrpSpPr>
        <p:grpSpPr>
          <a:xfrm>
            <a:off x="12573001" y="5346564"/>
            <a:ext cx="2286000" cy="2071031"/>
            <a:chOff x="1764949" y="1773"/>
            <a:chExt cx="1021081" cy="1021081"/>
          </a:xfrm>
          <a:scene3d>
            <a:camera prst="orthographicFront"/>
            <a:lightRig rig="flat" dir="t"/>
          </a:scene3d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1DC00C-E3AF-7C86-186F-58779A0A6ADB}"/>
                </a:ext>
              </a:extLst>
            </p:cNvPr>
            <p:cNvSpPr/>
            <p:nvPr/>
          </p:nvSpPr>
          <p:spPr>
            <a:xfrm>
              <a:off x="1764949" y="1773"/>
              <a:ext cx="1021081" cy="1021081"/>
            </a:xfrm>
            <a:prstGeom prst="ellipse">
              <a:avLst/>
            </a:prstGeom>
            <a:solidFill>
              <a:srgbClr val="922B21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C5E608D5-A56B-6405-3A82-6D2BF53A11FC}"/>
                </a:ext>
              </a:extLst>
            </p:cNvPr>
            <p:cNvSpPr txBox="1"/>
            <p:nvPr/>
          </p:nvSpPr>
          <p:spPr>
            <a:xfrm>
              <a:off x="1914483" y="151307"/>
              <a:ext cx="722013" cy="72201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600" kern="1200" dirty="0"/>
                <a:t>Data Mining</a:t>
              </a:r>
              <a:endParaRPr lang="zh-CN" altLang="en-US" sz="3600" kern="1200" dirty="0"/>
            </a:p>
          </p:txBody>
        </p:sp>
      </p:grpSp>
      <p:sp>
        <p:nvSpPr>
          <p:cNvPr id="53" name="TextBox 44">
            <a:extLst>
              <a:ext uri="{FF2B5EF4-FFF2-40B4-BE49-F238E27FC236}">
                <a16:creationId xmlns:a16="http://schemas.microsoft.com/office/drawing/2014/main" id="{C26FE06A-3E77-7CE6-0221-22202B76B69C}"/>
              </a:ext>
            </a:extLst>
          </p:cNvPr>
          <p:cNvSpPr txBox="1"/>
          <p:nvPr/>
        </p:nvSpPr>
        <p:spPr>
          <a:xfrm>
            <a:off x="11488404" y="1868588"/>
            <a:ext cx="4894596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799" b="1" dirty="0">
                <a:solidFill>
                  <a:srgbClr val="771F2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Mining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A407-4291-487E-4C02-0ED539740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F74AAD1-2AD8-9B73-6257-BF2E023F6C5D}"/>
              </a:ext>
            </a:extLst>
          </p:cNvPr>
          <p:cNvGrpSpPr/>
          <p:nvPr/>
        </p:nvGrpSpPr>
        <p:grpSpPr>
          <a:xfrm>
            <a:off x="598236" y="319393"/>
            <a:ext cx="17486053" cy="1191525"/>
            <a:chOff x="0" y="0"/>
            <a:chExt cx="4605380" cy="31381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5BDA2FB-A317-8164-14D8-236C7F093B31}"/>
                </a:ext>
              </a:extLst>
            </p:cNvPr>
            <p:cNvSpPr/>
            <p:nvPr/>
          </p:nvSpPr>
          <p:spPr>
            <a:xfrm>
              <a:off x="0" y="0"/>
              <a:ext cx="4605380" cy="313817"/>
            </a:xfrm>
            <a:custGeom>
              <a:avLst/>
              <a:gdLst/>
              <a:ahLst/>
              <a:cxnLst/>
              <a:rect l="l" t="t" r="r" b="b"/>
              <a:pathLst>
                <a:path w="4605380" h="313817">
                  <a:moveTo>
                    <a:pt x="0" y="0"/>
                  </a:moveTo>
                  <a:lnTo>
                    <a:pt x="4605380" y="0"/>
                  </a:lnTo>
                  <a:lnTo>
                    <a:pt x="4605380" y="313817"/>
                  </a:lnTo>
                  <a:lnTo>
                    <a:pt x="0" y="313817"/>
                  </a:lnTo>
                  <a:close/>
                </a:path>
              </a:pathLst>
            </a:custGeom>
            <a:solidFill>
              <a:srgbClr val="88878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797018C-053A-9185-0812-41F26D75E7CE}"/>
                </a:ext>
              </a:extLst>
            </p:cNvPr>
            <p:cNvSpPr txBox="1"/>
            <p:nvPr/>
          </p:nvSpPr>
          <p:spPr>
            <a:xfrm>
              <a:off x="0" y="57150"/>
              <a:ext cx="4605380" cy="256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sp>
        <p:nvSpPr>
          <p:cNvPr id="31" name="TextBox 31">
            <a:extLst>
              <a:ext uri="{FF2B5EF4-FFF2-40B4-BE49-F238E27FC236}">
                <a16:creationId xmlns:a16="http://schemas.microsoft.com/office/drawing/2014/main" id="{DAF6A0B6-4462-6F2F-9430-4532F9B0232F}"/>
              </a:ext>
            </a:extLst>
          </p:cNvPr>
          <p:cNvSpPr txBox="1"/>
          <p:nvPr/>
        </p:nvSpPr>
        <p:spPr>
          <a:xfrm>
            <a:off x="1208712" y="3690555"/>
            <a:ext cx="7350914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>
                <a:solidFill>
                  <a:srgbClr val="771F28"/>
                </a:solidFill>
                <a:latin typeface="Public Sans"/>
                <a:ea typeface="Public Sans"/>
                <a:cs typeface="Public Sans"/>
                <a:sym typeface="Public Sans"/>
              </a:rPr>
              <a:t>Imbalance target variable distribution</a:t>
            </a:r>
          </a:p>
        </p:txBody>
      </p:sp>
      <p:grpSp>
        <p:nvGrpSpPr>
          <p:cNvPr id="40" name="Group 40">
            <a:extLst>
              <a:ext uri="{FF2B5EF4-FFF2-40B4-BE49-F238E27FC236}">
                <a16:creationId xmlns:a16="http://schemas.microsoft.com/office/drawing/2014/main" id="{86923265-0A86-157F-437D-BB329A6F9F64}"/>
              </a:ext>
            </a:extLst>
          </p:cNvPr>
          <p:cNvGrpSpPr/>
          <p:nvPr/>
        </p:nvGrpSpPr>
        <p:grpSpPr>
          <a:xfrm>
            <a:off x="598236" y="325235"/>
            <a:ext cx="17486053" cy="943875"/>
            <a:chOff x="0" y="0"/>
            <a:chExt cx="4605380" cy="248593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5C377165-4CAA-8A72-A7C4-C1FA96EE49B7}"/>
                </a:ext>
              </a:extLst>
            </p:cNvPr>
            <p:cNvSpPr/>
            <p:nvPr/>
          </p:nvSpPr>
          <p:spPr>
            <a:xfrm>
              <a:off x="0" y="0"/>
              <a:ext cx="4605380" cy="248593"/>
            </a:xfrm>
            <a:custGeom>
              <a:avLst/>
              <a:gdLst/>
              <a:ahLst/>
              <a:cxnLst/>
              <a:rect l="l" t="t" r="r" b="b"/>
              <a:pathLst>
                <a:path w="4605380" h="248593">
                  <a:moveTo>
                    <a:pt x="0" y="0"/>
                  </a:moveTo>
                  <a:lnTo>
                    <a:pt x="4605380" y="0"/>
                  </a:lnTo>
                  <a:lnTo>
                    <a:pt x="4605380" y="248593"/>
                  </a:lnTo>
                  <a:lnTo>
                    <a:pt x="0" y="248593"/>
                  </a:lnTo>
                  <a:close/>
                </a:path>
              </a:pathLst>
            </a:custGeom>
            <a:solidFill>
              <a:srgbClr val="EA1A1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CCB06EE7-594C-46E0-4C78-88D5187D0730}"/>
                </a:ext>
              </a:extLst>
            </p:cNvPr>
            <p:cNvSpPr txBox="1"/>
            <p:nvPr/>
          </p:nvSpPr>
          <p:spPr>
            <a:xfrm>
              <a:off x="0" y="57150"/>
              <a:ext cx="4605380" cy="191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sp>
        <p:nvSpPr>
          <p:cNvPr id="43" name="TextBox 43">
            <a:extLst>
              <a:ext uri="{FF2B5EF4-FFF2-40B4-BE49-F238E27FC236}">
                <a16:creationId xmlns:a16="http://schemas.microsoft.com/office/drawing/2014/main" id="{36B445A0-263B-0D38-69CE-02BF044975D2}"/>
              </a:ext>
            </a:extLst>
          </p:cNvPr>
          <p:cNvSpPr txBox="1"/>
          <p:nvPr/>
        </p:nvSpPr>
        <p:spPr>
          <a:xfrm>
            <a:off x="6776995" y="617659"/>
            <a:ext cx="5442599" cy="398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7"/>
              </a:lnSpc>
            </a:pPr>
            <a:r>
              <a:rPr lang="en-US" sz="3399" b="1" spc="84" dirty="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EXPLORATION</a:t>
            </a:r>
          </a:p>
        </p:txBody>
      </p:sp>
      <p:sp>
        <p:nvSpPr>
          <p:cNvPr id="44" name="TextBox 44">
            <a:extLst>
              <a:ext uri="{FF2B5EF4-FFF2-40B4-BE49-F238E27FC236}">
                <a16:creationId xmlns:a16="http://schemas.microsoft.com/office/drawing/2014/main" id="{853EA1F6-D860-0FFD-C101-5B944E414049}"/>
              </a:ext>
            </a:extLst>
          </p:cNvPr>
          <p:cNvSpPr txBox="1"/>
          <p:nvPr/>
        </p:nvSpPr>
        <p:spPr>
          <a:xfrm>
            <a:off x="845456" y="2014382"/>
            <a:ext cx="8298544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799" b="1" dirty="0">
                <a:solidFill>
                  <a:srgbClr val="771F28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 BASIC IMFORMATION</a:t>
            </a:r>
          </a:p>
        </p:txBody>
      </p:sp>
      <p:sp>
        <p:nvSpPr>
          <p:cNvPr id="45" name="AutoShape 45">
            <a:extLst>
              <a:ext uri="{FF2B5EF4-FFF2-40B4-BE49-F238E27FC236}">
                <a16:creationId xmlns:a16="http://schemas.microsoft.com/office/drawing/2014/main" id="{3009EF6D-262F-39EE-1617-BC966A72AAD6}"/>
              </a:ext>
            </a:extLst>
          </p:cNvPr>
          <p:cNvSpPr/>
          <p:nvPr/>
        </p:nvSpPr>
        <p:spPr>
          <a:xfrm>
            <a:off x="1287971" y="3046817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8D91F8-F257-A13F-9CAA-2BF3D42E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9" y="4236157"/>
            <a:ext cx="6640764" cy="57685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5A3C293-5657-5C72-5F72-25605DA4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1754910"/>
            <a:ext cx="2895600" cy="24401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6C3774-EB0C-0C47-0868-191964F83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400" y="1754910"/>
            <a:ext cx="2881913" cy="24401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480C9C-4108-AEB4-56D3-6598EF0783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81" t="1950"/>
          <a:stretch/>
        </p:blipFill>
        <p:spPr>
          <a:xfrm>
            <a:off x="10433528" y="4369353"/>
            <a:ext cx="6324600" cy="26725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CE3D49-0919-0A64-E711-8A4774606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7332132"/>
            <a:ext cx="6271138" cy="267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B0DE-E9EE-22CB-4708-401683A0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E2BE895-DF91-8AF7-D447-C27471D2D402}"/>
              </a:ext>
            </a:extLst>
          </p:cNvPr>
          <p:cNvGrpSpPr/>
          <p:nvPr/>
        </p:nvGrpSpPr>
        <p:grpSpPr>
          <a:xfrm>
            <a:off x="598236" y="319393"/>
            <a:ext cx="17486053" cy="1191525"/>
            <a:chOff x="0" y="0"/>
            <a:chExt cx="4605380" cy="31381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2A07018-FCCC-0057-E935-AFBE3114406A}"/>
                </a:ext>
              </a:extLst>
            </p:cNvPr>
            <p:cNvSpPr/>
            <p:nvPr/>
          </p:nvSpPr>
          <p:spPr>
            <a:xfrm>
              <a:off x="0" y="0"/>
              <a:ext cx="4605380" cy="313817"/>
            </a:xfrm>
            <a:custGeom>
              <a:avLst/>
              <a:gdLst/>
              <a:ahLst/>
              <a:cxnLst/>
              <a:rect l="l" t="t" r="r" b="b"/>
              <a:pathLst>
                <a:path w="4605380" h="313817">
                  <a:moveTo>
                    <a:pt x="0" y="0"/>
                  </a:moveTo>
                  <a:lnTo>
                    <a:pt x="4605380" y="0"/>
                  </a:lnTo>
                  <a:lnTo>
                    <a:pt x="4605380" y="313817"/>
                  </a:lnTo>
                  <a:lnTo>
                    <a:pt x="0" y="313817"/>
                  </a:lnTo>
                  <a:close/>
                </a:path>
              </a:pathLst>
            </a:custGeom>
            <a:solidFill>
              <a:srgbClr val="88878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500B09C-85D1-95C0-4204-206E876F4C61}"/>
                </a:ext>
              </a:extLst>
            </p:cNvPr>
            <p:cNvSpPr txBox="1"/>
            <p:nvPr/>
          </p:nvSpPr>
          <p:spPr>
            <a:xfrm>
              <a:off x="0" y="57150"/>
              <a:ext cx="4605380" cy="256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BCA0F8A6-6AB3-0B7A-7532-6E2EE46A7F1F}"/>
              </a:ext>
            </a:extLst>
          </p:cNvPr>
          <p:cNvGrpSpPr/>
          <p:nvPr/>
        </p:nvGrpSpPr>
        <p:grpSpPr>
          <a:xfrm>
            <a:off x="598236" y="325235"/>
            <a:ext cx="17486053" cy="943875"/>
            <a:chOff x="0" y="0"/>
            <a:chExt cx="4605380" cy="248593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5D5BEF2E-0398-128F-B9F0-3FB9DD768470}"/>
                </a:ext>
              </a:extLst>
            </p:cNvPr>
            <p:cNvSpPr/>
            <p:nvPr/>
          </p:nvSpPr>
          <p:spPr>
            <a:xfrm>
              <a:off x="0" y="0"/>
              <a:ext cx="4605380" cy="248593"/>
            </a:xfrm>
            <a:custGeom>
              <a:avLst/>
              <a:gdLst/>
              <a:ahLst/>
              <a:cxnLst/>
              <a:rect l="l" t="t" r="r" b="b"/>
              <a:pathLst>
                <a:path w="4605380" h="248593">
                  <a:moveTo>
                    <a:pt x="0" y="0"/>
                  </a:moveTo>
                  <a:lnTo>
                    <a:pt x="4605380" y="0"/>
                  </a:lnTo>
                  <a:lnTo>
                    <a:pt x="4605380" y="248593"/>
                  </a:lnTo>
                  <a:lnTo>
                    <a:pt x="0" y="248593"/>
                  </a:lnTo>
                  <a:close/>
                </a:path>
              </a:pathLst>
            </a:custGeom>
            <a:solidFill>
              <a:srgbClr val="EA1A1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B6E12F52-E944-5E8C-CD2F-DACB1A46C01C}"/>
                </a:ext>
              </a:extLst>
            </p:cNvPr>
            <p:cNvSpPr txBox="1"/>
            <p:nvPr/>
          </p:nvSpPr>
          <p:spPr>
            <a:xfrm>
              <a:off x="0" y="57150"/>
              <a:ext cx="4605380" cy="191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sp>
        <p:nvSpPr>
          <p:cNvPr id="43" name="TextBox 43">
            <a:extLst>
              <a:ext uri="{FF2B5EF4-FFF2-40B4-BE49-F238E27FC236}">
                <a16:creationId xmlns:a16="http://schemas.microsoft.com/office/drawing/2014/main" id="{EEE0CECF-1712-DE69-16DE-6D727C85A4A9}"/>
              </a:ext>
            </a:extLst>
          </p:cNvPr>
          <p:cNvSpPr txBox="1"/>
          <p:nvPr/>
        </p:nvSpPr>
        <p:spPr>
          <a:xfrm>
            <a:off x="6776995" y="617659"/>
            <a:ext cx="5442599" cy="398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7"/>
              </a:lnSpc>
            </a:pPr>
            <a:r>
              <a:rPr lang="en-US" sz="3399" b="1" spc="84" dirty="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PROCESSING</a:t>
            </a: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D00D2A1-8ACF-5F77-9B08-4EDE4751445A}"/>
              </a:ext>
            </a:extLst>
          </p:cNvPr>
          <p:cNvSpPr txBox="1"/>
          <p:nvPr/>
        </p:nvSpPr>
        <p:spPr>
          <a:xfrm>
            <a:off x="838200" y="7366243"/>
            <a:ext cx="13868400" cy="554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9"/>
              </a:lnSpc>
            </a:pPr>
            <a:r>
              <a:rPr lang="en-US" sz="3799" b="1" dirty="0">
                <a:solidFill>
                  <a:srgbClr val="771F28"/>
                </a:solidFill>
                <a:latin typeface="Public Sans Bold"/>
                <a:sym typeface="Public Sans"/>
              </a:rPr>
              <a:t>Deal with missing value:  </a:t>
            </a:r>
            <a:r>
              <a:rPr lang="en-US" sz="2800" dirty="0" err="1">
                <a:solidFill>
                  <a:srgbClr val="771F28"/>
                </a:solidFill>
                <a:latin typeface="Public Sans"/>
                <a:ea typeface="Public Sans"/>
                <a:cs typeface="Public Sans"/>
                <a:sym typeface="Public Sans"/>
              </a:rPr>
              <a:t>Knn</a:t>
            </a:r>
            <a:r>
              <a:rPr lang="en-US" sz="2800" dirty="0">
                <a:solidFill>
                  <a:srgbClr val="771F28"/>
                </a:solidFill>
                <a:latin typeface="Public Sans"/>
                <a:ea typeface="Public Sans"/>
                <a:cs typeface="Public Sans"/>
                <a:sym typeface="Public Sans"/>
              </a:rPr>
              <a:t> method to predict the missing value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1C19D9-524C-E844-B2F0-91215107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45" y="8132965"/>
            <a:ext cx="4808593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E56706-4B7B-957A-B02E-E39DA892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8132965"/>
            <a:ext cx="5607315" cy="18288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61C21E3-399C-FA0D-A71D-5338C49BD2B1}"/>
              </a:ext>
            </a:extLst>
          </p:cNvPr>
          <p:cNvSpPr/>
          <p:nvPr/>
        </p:nvSpPr>
        <p:spPr>
          <a:xfrm>
            <a:off x="7745694" y="8686260"/>
            <a:ext cx="1752600" cy="722209"/>
          </a:xfrm>
          <a:prstGeom prst="rightArrow">
            <a:avLst/>
          </a:prstGeom>
          <a:solidFill>
            <a:srgbClr val="EA1A1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>
            <a:extLst>
              <a:ext uri="{FF2B5EF4-FFF2-40B4-BE49-F238E27FC236}">
                <a16:creationId xmlns:a16="http://schemas.microsoft.com/office/drawing/2014/main" id="{B21C18FF-B909-01BA-1D9C-0585414F1398}"/>
              </a:ext>
            </a:extLst>
          </p:cNvPr>
          <p:cNvSpPr txBox="1"/>
          <p:nvPr/>
        </p:nvSpPr>
        <p:spPr>
          <a:xfrm>
            <a:off x="838200" y="1736844"/>
            <a:ext cx="7350914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799" b="1" dirty="0">
                <a:solidFill>
                  <a:srgbClr val="771F28"/>
                </a:solidFill>
                <a:latin typeface="Public Sans Bold"/>
                <a:sym typeface="Public Sans"/>
              </a:rPr>
              <a:t>Data type changing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C902F4-7C5F-C90E-590D-F7AA32DA6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08" y="2371925"/>
            <a:ext cx="4114830" cy="45910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E98B65-EF02-FA25-7B2A-1BA61778D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2581899"/>
            <a:ext cx="4010054" cy="419103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7136305-5266-B5B8-EA61-6964E836E345}"/>
              </a:ext>
            </a:extLst>
          </p:cNvPr>
          <p:cNvSpPr/>
          <p:nvPr/>
        </p:nvSpPr>
        <p:spPr>
          <a:xfrm>
            <a:off x="5410200" y="4185225"/>
            <a:ext cx="1752600" cy="722209"/>
          </a:xfrm>
          <a:prstGeom prst="rightArrow">
            <a:avLst/>
          </a:prstGeom>
          <a:solidFill>
            <a:srgbClr val="EA1A1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30451-96EB-4268-5D0F-2B86AF79098E}"/>
              </a:ext>
            </a:extLst>
          </p:cNvPr>
          <p:cNvSpPr txBox="1"/>
          <p:nvPr/>
        </p:nvSpPr>
        <p:spPr>
          <a:xfrm>
            <a:off x="12965723" y="2284171"/>
            <a:ext cx="441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ublic Sans"/>
                <a:sym typeface="Public Sans"/>
              </a:rPr>
              <a:t>Object to Int:</a:t>
            </a:r>
          </a:p>
          <a:p>
            <a:r>
              <a:rPr lang="en-US" altLang="zh-CN" sz="2800" dirty="0" err="1">
                <a:solidFill>
                  <a:srgbClr val="771F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ublic Sans"/>
              </a:rPr>
              <a:t>Call_counts</a:t>
            </a:r>
            <a:endParaRPr lang="en-US" altLang="zh-CN" sz="2800" dirty="0">
              <a:solidFill>
                <a:srgbClr val="771F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ublic Sans"/>
            </a:endParaRPr>
          </a:p>
          <a:p>
            <a:r>
              <a:rPr lang="en-US" altLang="zh-CN" sz="2800" dirty="0" err="1">
                <a:solidFill>
                  <a:srgbClr val="771F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ublic Sans"/>
              </a:rPr>
              <a:t>Tenure_at_snapshot</a:t>
            </a:r>
            <a:endParaRPr lang="en-US" altLang="zh-CN" sz="2800" dirty="0">
              <a:solidFill>
                <a:srgbClr val="771F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ublic Sans"/>
            </a:endParaRPr>
          </a:p>
          <a:p>
            <a:endParaRPr lang="en-US" altLang="zh-CN" sz="2800" dirty="0">
              <a:solidFill>
                <a:srgbClr val="771F28"/>
              </a:solidFill>
              <a:latin typeface="Public Sans"/>
              <a:sym typeface="Public Sans"/>
            </a:endParaRPr>
          </a:p>
          <a:p>
            <a:endParaRPr lang="en-US" altLang="zh-CN" sz="2800" dirty="0">
              <a:solidFill>
                <a:srgbClr val="771F28"/>
              </a:solidFill>
              <a:latin typeface="Public Sans"/>
              <a:sym typeface="Public Sans"/>
            </a:endParaRPr>
          </a:p>
          <a:p>
            <a:r>
              <a:rPr lang="en-US" altLang="zh-CN" sz="3200" b="1" dirty="0">
                <a:latin typeface="Public Sans"/>
                <a:sym typeface="Public Sans"/>
              </a:rPr>
              <a:t>Object to Int:</a:t>
            </a:r>
          </a:p>
          <a:p>
            <a:endParaRPr lang="en-US" altLang="zh-CN" sz="2800" dirty="0">
              <a:solidFill>
                <a:srgbClr val="771F28"/>
              </a:solidFill>
              <a:latin typeface="Public Sans"/>
              <a:sym typeface="Public Sans"/>
            </a:endParaRPr>
          </a:p>
          <a:p>
            <a:r>
              <a:rPr lang="en-US" altLang="zh-CN" sz="2800" dirty="0" err="1">
                <a:solidFill>
                  <a:srgbClr val="771F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ublic Sans"/>
              </a:rPr>
              <a:t>Pol_edeliv_ind</a:t>
            </a:r>
            <a:endParaRPr lang="en-US" altLang="zh-CN" sz="2800" dirty="0">
              <a:solidFill>
                <a:srgbClr val="771F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ublic Sans"/>
            </a:endParaRPr>
          </a:p>
          <a:p>
            <a:r>
              <a:rPr lang="en-US" altLang="zh-CN" sz="2800" dirty="0" err="1">
                <a:solidFill>
                  <a:srgbClr val="771F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digital_contact_ind</a:t>
            </a:r>
            <a:endParaRPr lang="en-US" altLang="zh-CN" sz="2800" dirty="0">
              <a:solidFill>
                <a:srgbClr val="771F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err="1">
                <a:solidFill>
                  <a:srgbClr val="771F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has_prior_carrier</a:t>
            </a:r>
            <a:endParaRPr lang="zh-CN" altLang="en-US" sz="2800" dirty="0">
              <a:solidFill>
                <a:srgbClr val="771F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8412AA38-94CB-57A0-BD36-B79CF2D165DB}"/>
              </a:ext>
            </a:extLst>
          </p:cNvPr>
          <p:cNvGrpSpPr/>
          <p:nvPr/>
        </p:nvGrpSpPr>
        <p:grpSpPr>
          <a:xfrm>
            <a:off x="12853186" y="4090241"/>
            <a:ext cx="4504783" cy="94984"/>
            <a:chOff x="0" y="0"/>
            <a:chExt cx="2302690" cy="1254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01C1FD7-4258-5EAC-1380-5E434CD0219E}"/>
                </a:ext>
              </a:extLst>
            </p:cNvPr>
            <p:cNvSpPr/>
            <p:nvPr/>
          </p:nvSpPr>
          <p:spPr>
            <a:xfrm>
              <a:off x="0" y="0"/>
              <a:ext cx="2302690" cy="12543"/>
            </a:xfrm>
            <a:custGeom>
              <a:avLst/>
              <a:gdLst/>
              <a:ahLst/>
              <a:cxnLst/>
              <a:rect l="l" t="t" r="r" b="b"/>
              <a:pathLst>
                <a:path w="2302690" h="12543">
                  <a:moveTo>
                    <a:pt x="6272" y="0"/>
                  </a:moveTo>
                  <a:lnTo>
                    <a:pt x="2296419" y="0"/>
                  </a:lnTo>
                  <a:cubicBezTo>
                    <a:pt x="2298082" y="0"/>
                    <a:pt x="2299677" y="661"/>
                    <a:pt x="2300853" y="1837"/>
                  </a:cubicBezTo>
                  <a:cubicBezTo>
                    <a:pt x="2302029" y="3013"/>
                    <a:pt x="2302690" y="4608"/>
                    <a:pt x="2302690" y="6272"/>
                  </a:cubicBezTo>
                  <a:lnTo>
                    <a:pt x="2302690" y="6272"/>
                  </a:lnTo>
                  <a:cubicBezTo>
                    <a:pt x="2302690" y="7935"/>
                    <a:pt x="2302029" y="9530"/>
                    <a:pt x="2300853" y="10706"/>
                  </a:cubicBezTo>
                  <a:cubicBezTo>
                    <a:pt x="2299677" y="11882"/>
                    <a:pt x="2298082" y="12543"/>
                    <a:pt x="229641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771F28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CB69B45-BF0F-8573-1057-8D8FF1316005}"/>
                </a:ext>
              </a:extLst>
            </p:cNvPr>
            <p:cNvSpPr txBox="1"/>
            <p:nvPr/>
          </p:nvSpPr>
          <p:spPr>
            <a:xfrm>
              <a:off x="0" y="19050"/>
              <a:ext cx="2302690" cy="125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833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F234-B699-6879-79CE-E78A93E4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5">
            <a:extLst>
              <a:ext uri="{FF2B5EF4-FFF2-40B4-BE49-F238E27FC236}">
                <a16:creationId xmlns:a16="http://schemas.microsoft.com/office/drawing/2014/main" id="{46D6E2CA-57EC-8206-C308-C9B63EDDAF32}"/>
              </a:ext>
            </a:extLst>
          </p:cNvPr>
          <p:cNvGrpSpPr/>
          <p:nvPr/>
        </p:nvGrpSpPr>
        <p:grpSpPr>
          <a:xfrm>
            <a:off x="330455" y="8011379"/>
            <a:ext cx="17627089" cy="1749721"/>
            <a:chOff x="0" y="0"/>
            <a:chExt cx="2408296" cy="219098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D173328-9F46-1575-5C18-1303AEB40BF7}"/>
                </a:ext>
              </a:extLst>
            </p:cNvPr>
            <p:cNvSpPr/>
            <p:nvPr/>
          </p:nvSpPr>
          <p:spPr>
            <a:xfrm>
              <a:off x="0" y="0"/>
              <a:ext cx="2408296" cy="2190981"/>
            </a:xfrm>
            <a:custGeom>
              <a:avLst/>
              <a:gdLst/>
              <a:ahLst/>
              <a:cxnLst/>
              <a:rect l="l" t="t" r="r" b="b"/>
              <a:pathLst>
                <a:path w="2408296" h="2190981">
                  <a:moveTo>
                    <a:pt x="0" y="0"/>
                  </a:moveTo>
                  <a:lnTo>
                    <a:pt x="2408296" y="0"/>
                  </a:lnTo>
                  <a:lnTo>
                    <a:pt x="2408296" y="2190981"/>
                  </a:lnTo>
                  <a:lnTo>
                    <a:pt x="0" y="2190981"/>
                  </a:lnTo>
                  <a:close/>
                </a:path>
              </a:pathLst>
            </a:custGeom>
            <a:solidFill>
              <a:srgbClr val="FAF7F3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5" name="TextBox 7">
              <a:extLst>
                <a:ext uri="{FF2B5EF4-FFF2-40B4-BE49-F238E27FC236}">
                  <a16:creationId xmlns:a16="http://schemas.microsoft.com/office/drawing/2014/main" id="{99D962AE-8CD1-9C6F-F167-9B42978D69B2}"/>
                </a:ext>
              </a:extLst>
            </p:cNvPr>
            <p:cNvSpPr txBox="1"/>
            <p:nvPr/>
          </p:nvSpPr>
          <p:spPr>
            <a:xfrm>
              <a:off x="0" y="9525"/>
              <a:ext cx="2408296" cy="2181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83094F6E-7086-61B4-D5A2-1897682C0A88}"/>
              </a:ext>
            </a:extLst>
          </p:cNvPr>
          <p:cNvGrpSpPr/>
          <p:nvPr/>
        </p:nvGrpSpPr>
        <p:grpSpPr>
          <a:xfrm>
            <a:off x="598236" y="319393"/>
            <a:ext cx="17486053" cy="1191525"/>
            <a:chOff x="0" y="0"/>
            <a:chExt cx="4605380" cy="31381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B1A2205-B781-C553-B5F5-E063D317EFBC}"/>
                </a:ext>
              </a:extLst>
            </p:cNvPr>
            <p:cNvSpPr/>
            <p:nvPr/>
          </p:nvSpPr>
          <p:spPr>
            <a:xfrm>
              <a:off x="0" y="0"/>
              <a:ext cx="4605380" cy="313817"/>
            </a:xfrm>
            <a:custGeom>
              <a:avLst/>
              <a:gdLst/>
              <a:ahLst/>
              <a:cxnLst/>
              <a:rect l="l" t="t" r="r" b="b"/>
              <a:pathLst>
                <a:path w="4605380" h="313817">
                  <a:moveTo>
                    <a:pt x="0" y="0"/>
                  </a:moveTo>
                  <a:lnTo>
                    <a:pt x="4605380" y="0"/>
                  </a:lnTo>
                  <a:lnTo>
                    <a:pt x="4605380" y="313817"/>
                  </a:lnTo>
                  <a:lnTo>
                    <a:pt x="0" y="313817"/>
                  </a:lnTo>
                  <a:close/>
                </a:path>
              </a:pathLst>
            </a:custGeom>
            <a:solidFill>
              <a:srgbClr val="88878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4481A36-F77E-FB0E-D4DD-57EB1F268281}"/>
                </a:ext>
              </a:extLst>
            </p:cNvPr>
            <p:cNvSpPr txBox="1"/>
            <p:nvPr/>
          </p:nvSpPr>
          <p:spPr>
            <a:xfrm>
              <a:off x="0" y="57150"/>
              <a:ext cx="4605380" cy="256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EF090758-44DD-2DE6-D3FE-75430447F803}"/>
              </a:ext>
            </a:extLst>
          </p:cNvPr>
          <p:cNvGrpSpPr/>
          <p:nvPr/>
        </p:nvGrpSpPr>
        <p:grpSpPr>
          <a:xfrm>
            <a:off x="598236" y="325235"/>
            <a:ext cx="17486053" cy="943875"/>
            <a:chOff x="0" y="0"/>
            <a:chExt cx="4605380" cy="248593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C531190F-B00F-6456-A9D5-ADBF411FCCDE}"/>
                </a:ext>
              </a:extLst>
            </p:cNvPr>
            <p:cNvSpPr/>
            <p:nvPr/>
          </p:nvSpPr>
          <p:spPr>
            <a:xfrm>
              <a:off x="0" y="0"/>
              <a:ext cx="4605380" cy="248593"/>
            </a:xfrm>
            <a:custGeom>
              <a:avLst/>
              <a:gdLst/>
              <a:ahLst/>
              <a:cxnLst/>
              <a:rect l="l" t="t" r="r" b="b"/>
              <a:pathLst>
                <a:path w="4605380" h="248593">
                  <a:moveTo>
                    <a:pt x="0" y="0"/>
                  </a:moveTo>
                  <a:lnTo>
                    <a:pt x="4605380" y="0"/>
                  </a:lnTo>
                  <a:lnTo>
                    <a:pt x="4605380" y="248593"/>
                  </a:lnTo>
                  <a:lnTo>
                    <a:pt x="0" y="248593"/>
                  </a:lnTo>
                  <a:close/>
                </a:path>
              </a:pathLst>
            </a:custGeom>
            <a:solidFill>
              <a:srgbClr val="EA1A1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1905F553-511F-801F-088A-26982ABCDEA0}"/>
                </a:ext>
              </a:extLst>
            </p:cNvPr>
            <p:cNvSpPr txBox="1"/>
            <p:nvPr/>
          </p:nvSpPr>
          <p:spPr>
            <a:xfrm>
              <a:off x="0" y="57150"/>
              <a:ext cx="4605380" cy="191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sp>
        <p:nvSpPr>
          <p:cNvPr id="43" name="TextBox 43">
            <a:extLst>
              <a:ext uri="{FF2B5EF4-FFF2-40B4-BE49-F238E27FC236}">
                <a16:creationId xmlns:a16="http://schemas.microsoft.com/office/drawing/2014/main" id="{39267789-04EA-40C6-CB47-BA9FB8DB739D}"/>
              </a:ext>
            </a:extLst>
          </p:cNvPr>
          <p:cNvSpPr txBox="1"/>
          <p:nvPr/>
        </p:nvSpPr>
        <p:spPr>
          <a:xfrm>
            <a:off x="6776995" y="617659"/>
            <a:ext cx="5442599" cy="398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7"/>
              </a:lnSpc>
            </a:pPr>
            <a:r>
              <a:rPr lang="en-US" sz="3399" b="1" spc="84" dirty="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PROCESSING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C0525F-18FE-BF60-9D90-CFC602B6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8654"/>
            <a:ext cx="9968271" cy="33004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FE477A-9628-E84D-E2EB-AD500C349708}"/>
              </a:ext>
            </a:extLst>
          </p:cNvPr>
          <p:cNvSpPr txBox="1"/>
          <p:nvPr/>
        </p:nvSpPr>
        <p:spPr>
          <a:xfrm>
            <a:off x="12573000" y="4358670"/>
            <a:ext cx="39624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altLang="zh-CN" dirty="0"/>
              <a:t>1dwelling: (49073, 21)</a:t>
            </a:r>
          </a:p>
          <a:p>
            <a:r>
              <a:rPr lang="en-US" altLang="zh-CN" dirty="0"/>
              <a:t>2autodwelling: (20155, 21</a:t>
            </a:r>
          </a:p>
          <a:p>
            <a:r>
              <a:rPr lang="en-US" altLang="zh-CN" dirty="0"/>
              <a:t>)3other: (8942, 21)</a:t>
            </a:r>
          </a:p>
          <a:p>
            <a:r>
              <a:rPr lang="en-US" altLang="zh-CN" dirty="0"/>
              <a:t>3autodwellingumb: (1830, 21)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C8B818-76DF-C6AF-190B-BE95B1114D5E}"/>
              </a:ext>
            </a:extLst>
          </p:cNvPr>
          <p:cNvSpPr txBox="1"/>
          <p:nvPr/>
        </p:nvSpPr>
        <p:spPr>
          <a:xfrm>
            <a:off x="457200" y="8128012"/>
            <a:ext cx="731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zh-CN" sz="2400" b="1" dirty="0"/>
              <a:t>1dwelling - Non-Auto: (49073, 21), Auto: (0, 21)</a:t>
            </a:r>
          </a:p>
          <a:p>
            <a:r>
              <a:rPr lang="it-IT" altLang="zh-CN" sz="2400" b="1" dirty="0"/>
              <a:t>2autodwelling - Non-Auto: (0, 21), Auto: (20155, 21)</a:t>
            </a:r>
          </a:p>
          <a:p>
            <a:r>
              <a:rPr lang="it-IT" altLang="zh-CN" sz="2400" b="1" dirty="0"/>
              <a:t>3other - Non-Auto: (8942, 21), Auto: (0, 21)</a:t>
            </a:r>
          </a:p>
          <a:p>
            <a:r>
              <a:rPr lang="it-IT" altLang="zh-CN" sz="2400" b="1" dirty="0"/>
              <a:t>3autodwellingumb - Non-Auto: (0, 21), Auto: (1830, 21)</a:t>
            </a:r>
            <a:endParaRPr lang="zh-CN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AF437D-C9EF-0D11-F029-BF04134819DB}"/>
              </a:ext>
            </a:extLst>
          </p:cNvPr>
          <p:cNvSpPr txBox="1"/>
          <p:nvPr/>
        </p:nvSpPr>
        <p:spPr>
          <a:xfrm>
            <a:off x="10668000" y="8628185"/>
            <a:ext cx="5257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Auto group shape: (21985, 21)</a:t>
            </a:r>
          </a:p>
          <a:p>
            <a:r>
              <a:rPr lang="en-US" altLang="zh-CN" sz="2400" b="1" dirty="0"/>
              <a:t>Non-Auto group shape: (58015, 21)</a:t>
            </a:r>
            <a:endParaRPr lang="zh-CN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24A29D-8305-16E6-1A1C-64E4FBE17255}"/>
              </a:ext>
            </a:extLst>
          </p:cNvPr>
          <p:cNvSpPr txBox="1"/>
          <p:nvPr/>
        </p:nvSpPr>
        <p:spPr>
          <a:xfrm>
            <a:off x="5181600" y="2014011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household_group</a:t>
            </a:r>
            <a:r>
              <a:rPr lang="en-US" altLang="zh-CN" sz="2800" b="1" dirty="0"/>
              <a:t>: The types of policy in household</a:t>
            </a:r>
            <a:endParaRPr lang="zh-CN" altLang="en-US" sz="2800" b="1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78ADBA5-B7F2-D212-7752-17243D59064D}"/>
              </a:ext>
            </a:extLst>
          </p:cNvPr>
          <p:cNvSpPr/>
          <p:nvPr/>
        </p:nvSpPr>
        <p:spPr>
          <a:xfrm>
            <a:off x="8001000" y="8648700"/>
            <a:ext cx="1752600" cy="722209"/>
          </a:xfrm>
          <a:prstGeom prst="rightArrow">
            <a:avLst/>
          </a:prstGeom>
          <a:solidFill>
            <a:srgbClr val="EA1A1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AutoShape 45">
            <a:extLst>
              <a:ext uri="{FF2B5EF4-FFF2-40B4-BE49-F238E27FC236}">
                <a16:creationId xmlns:a16="http://schemas.microsoft.com/office/drawing/2014/main" id="{26CB3759-D060-1091-D428-BAB6271C5904}"/>
              </a:ext>
            </a:extLst>
          </p:cNvPr>
          <p:cNvSpPr/>
          <p:nvPr/>
        </p:nvSpPr>
        <p:spPr>
          <a:xfrm>
            <a:off x="5638800" y="27813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0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03202"/>
            <a:ext cx="18288000" cy="8231423"/>
            <a:chOff x="0" y="0"/>
            <a:chExt cx="4816593" cy="21679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167947"/>
            </a:xfrm>
            <a:custGeom>
              <a:avLst/>
              <a:gdLst/>
              <a:ahLst/>
              <a:cxnLst/>
              <a:rect l="l" t="t" r="r" b="b"/>
              <a:pathLst>
                <a:path w="4816592" h="2167947">
                  <a:moveTo>
                    <a:pt x="0" y="0"/>
                  </a:moveTo>
                  <a:lnTo>
                    <a:pt x="4816592" y="0"/>
                  </a:lnTo>
                  <a:lnTo>
                    <a:pt x="4816592" y="2167947"/>
                  </a:lnTo>
                  <a:lnTo>
                    <a:pt x="0" y="2167947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7150"/>
              <a:ext cx="4816593" cy="2110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5123935"/>
            <a:ext cx="18288000" cy="1759321"/>
            <a:chOff x="0" y="0"/>
            <a:chExt cx="4816593" cy="46336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463360"/>
            </a:xfrm>
            <a:custGeom>
              <a:avLst/>
              <a:gdLst/>
              <a:ahLst/>
              <a:cxnLst/>
              <a:rect l="l" t="t" r="r" b="b"/>
              <a:pathLst>
                <a:path w="4816592" h="463360">
                  <a:moveTo>
                    <a:pt x="0" y="0"/>
                  </a:moveTo>
                  <a:lnTo>
                    <a:pt x="4816592" y="0"/>
                  </a:lnTo>
                  <a:lnTo>
                    <a:pt x="4816592" y="463360"/>
                  </a:lnTo>
                  <a:lnTo>
                    <a:pt x="0" y="463360"/>
                  </a:lnTo>
                  <a:close/>
                </a:path>
              </a:pathLst>
            </a:custGeom>
            <a:solidFill>
              <a:srgbClr val="88878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7150"/>
              <a:ext cx="4816593" cy="406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9216" y="5418605"/>
            <a:ext cx="506320" cy="480371"/>
          </a:xfrm>
          <a:custGeom>
            <a:avLst/>
            <a:gdLst/>
            <a:ahLst/>
            <a:cxnLst/>
            <a:rect l="l" t="t" r="r" b="b"/>
            <a:pathLst>
              <a:path w="506320" h="480371">
                <a:moveTo>
                  <a:pt x="0" y="0"/>
                </a:moveTo>
                <a:lnTo>
                  <a:pt x="506320" y="0"/>
                </a:lnTo>
                <a:lnTo>
                  <a:pt x="506320" y="480371"/>
                </a:lnTo>
                <a:lnTo>
                  <a:pt x="0" y="480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598236" y="319393"/>
            <a:ext cx="17486053" cy="1191525"/>
            <a:chOff x="0" y="0"/>
            <a:chExt cx="4605380" cy="3138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605380" cy="313817"/>
            </a:xfrm>
            <a:custGeom>
              <a:avLst/>
              <a:gdLst/>
              <a:ahLst/>
              <a:cxnLst/>
              <a:rect l="l" t="t" r="r" b="b"/>
              <a:pathLst>
                <a:path w="4605380" h="313817">
                  <a:moveTo>
                    <a:pt x="0" y="0"/>
                  </a:moveTo>
                  <a:lnTo>
                    <a:pt x="4605380" y="0"/>
                  </a:lnTo>
                  <a:lnTo>
                    <a:pt x="4605380" y="313817"/>
                  </a:lnTo>
                  <a:lnTo>
                    <a:pt x="0" y="313817"/>
                  </a:lnTo>
                  <a:close/>
                </a:path>
              </a:pathLst>
            </a:custGeom>
            <a:solidFill>
              <a:srgbClr val="88878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7150"/>
              <a:ext cx="4605380" cy="256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98236" y="325235"/>
            <a:ext cx="17486053" cy="943875"/>
            <a:chOff x="0" y="0"/>
            <a:chExt cx="4605380" cy="24859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605380" cy="248593"/>
            </a:xfrm>
            <a:custGeom>
              <a:avLst/>
              <a:gdLst/>
              <a:ahLst/>
              <a:cxnLst/>
              <a:rect l="l" t="t" r="r" b="b"/>
              <a:pathLst>
                <a:path w="4605380" h="248593">
                  <a:moveTo>
                    <a:pt x="0" y="0"/>
                  </a:moveTo>
                  <a:lnTo>
                    <a:pt x="4605380" y="0"/>
                  </a:lnTo>
                  <a:lnTo>
                    <a:pt x="4605380" y="248593"/>
                  </a:lnTo>
                  <a:lnTo>
                    <a:pt x="0" y="248593"/>
                  </a:lnTo>
                  <a:close/>
                </a:path>
              </a:pathLst>
            </a:custGeom>
            <a:solidFill>
              <a:srgbClr val="EA1A1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7150"/>
              <a:ext cx="4605380" cy="191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382376" y="3450670"/>
            <a:ext cx="16623764" cy="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866879" y="2353707"/>
            <a:ext cx="1978263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b="1" u="none" strike="noStrike">
                <a:solidFill>
                  <a:srgbClr val="08090D"/>
                </a:solidFill>
                <a:latin typeface="Arial Bold"/>
                <a:ea typeface="Arial Bold"/>
                <a:cs typeface="Arial Bold"/>
                <a:sym typeface="Arial Bold"/>
              </a:rPr>
              <a:t>Random Forest Regressor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35536" y="4118002"/>
            <a:ext cx="2440948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939"/>
              </a:lnSpc>
              <a:spcBef>
                <a:spcPct val="0"/>
              </a:spcBef>
            </a:pPr>
            <a:r>
              <a:rPr lang="en-US" sz="2099" b="1" u="none" strike="noStrike">
                <a:solidFill>
                  <a:srgbClr val="08090D"/>
                </a:solidFill>
                <a:latin typeface="Arial Bold"/>
                <a:ea typeface="Arial Bold"/>
                <a:cs typeface="Arial Bold"/>
                <a:sym typeface="Arial Bold"/>
              </a:rPr>
              <a:t>Lasso Regression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76405" y="7244571"/>
            <a:ext cx="148461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939"/>
              </a:lnSpc>
              <a:spcBef>
                <a:spcPct val="0"/>
              </a:spcBef>
            </a:pPr>
            <a:r>
              <a:rPr lang="en-US" sz="2099" b="1" u="none" strike="noStrike">
                <a:solidFill>
                  <a:srgbClr val="08090D"/>
                </a:solidFill>
                <a:latin typeface="Arial Bold"/>
                <a:ea typeface="Arial Bold"/>
                <a:cs typeface="Arial Bold"/>
                <a:sym typeface="Arial Bold"/>
              </a:rPr>
              <a:t>XGBoost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713695" y="2212420"/>
            <a:ext cx="13831400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Combines multiple decision trees (built on different subsets of the data) through averaging to make predictions.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598424" y="3574945"/>
            <a:ext cx="14118760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Penalizes the absolute sum of coefficients to shrink some to exactly zero, effectively performing automatic feature selection.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632625" y="6883256"/>
            <a:ext cx="14451664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Builds trees sequentially, optimizing errors from previous trees. It uses gradient descent to minimize the loss function.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27333" y="1493601"/>
            <a:ext cx="15433333" cy="561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Evaluated a few models and in the end used the one that had the best overall performance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700065" y="617659"/>
            <a:ext cx="7282395" cy="435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7"/>
              </a:lnSpc>
            </a:pPr>
            <a:r>
              <a:rPr lang="en-US" sz="3399" b="1" spc="84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METHODS CONSIDERATION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35536" y="9366106"/>
            <a:ext cx="3462874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939"/>
              </a:lnSpc>
              <a:spcBef>
                <a:spcPct val="0"/>
              </a:spcBef>
            </a:pPr>
            <a:r>
              <a:rPr lang="en-US" sz="2099" b="1" u="none" strike="noStrike">
                <a:solidFill>
                  <a:srgbClr val="08090D"/>
                </a:solidFill>
                <a:latin typeface="Arial Bold"/>
                <a:ea typeface="Arial Bold"/>
                <a:cs typeface="Arial Bold"/>
                <a:sym typeface="Arial Bold"/>
              </a:rPr>
              <a:t>Neural Networks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98236" y="8343756"/>
            <a:ext cx="3462874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939"/>
              </a:lnSpc>
              <a:spcBef>
                <a:spcPct val="0"/>
              </a:spcBef>
            </a:pPr>
            <a:r>
              <a:rPr lang="en-US" sz="2099" b="1" u="none" strike="noStrike">
                <a:solidFill>
                  <a:srgbClr val="08090D"/>
                </a:solidFill>
                <a:latin typeface="Arial Bold"/>
                <a:ea typeface="Arial Bold"/>
                <a:cs typeface="Arial Bold"/>
                <a:sym typeface="Arial Bold"/>
              </a:rPr>
              <a:t>Quantile Regression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713695" y="2571195"/>
            <a:ext cx="14044024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1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Limitations: With larger datasets, requires more time. Also lacks more interpretability because of the model structure with multiple decision trees.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598424" y="4286595"/>
            <a:ext cx="14371920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1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Limitations: Model assumes all features are linearly related to the target variable and also performs very poorly when there are a lot of non linear relationships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632625" y="7184881"/>
            <a:ext cx="14125095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1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Limitations: Requires more advanced hyperparameter tuning in order to achieve optimal results, which may not be practical, also more complex model to interpret.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598424" y="8162781"/>
            <a:ext cx="13618775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Capture complex non linear conditional distribution of target variable, useful to analyze tail behavior.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91980" y="8521556"/>
            <a:ext cx="14532955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1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Limitations: requires a lot of resources(cpu) to train. Very prone to overfitting without optimal tuning and regularization.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632625" y="9467706"/>
            <a:ext cx="14125095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1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Limitations: focuses more on the percentiles rather than predicting numbers, which is not what we are looking for in this model, and takes longer for larger datasets.  </a:t>
            </a:r>
          </a:p>
        </p:txBody>
      </p:sp>
      <p:sp>
        <p:nvSpPr>
          <p:cNvPr id="32" name="AutoShape 32"/>
          <p:cNvSpPr/>
          <p:nvPr/>
        </p:nvSpPr>
        <p:spPr>
          <a:xfrm>
            <a:off x="382376" y="8067531"/>
            <a:ext cx="16623764" cy="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AutoShape 33"/>
          <p:cNvSpPr/>
          <p:nvPr/>
        </p:nvSpPr>
        <p:spPr>
          <a:xfrm>
            <a:off x="382376" y="8994631"/>
            <a:ext cx="16623764" cy="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TextBox 34"/>
          <p:cNvSpPr txBox="1"/>
          <p:nvPr/>
        </p:nvSpPr>
        <p:spPr>
          <a:xfrm>
            <a:off x="3632625" y="9108931"/>
            <a:ext cx="13618775" cy="37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Highly fiexible of modeling complex and detect patterns that other models miss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98236" y="5603096"/>
            <a:ext cx="2440948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b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Generalized Additive Models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570015" y="5169245"/>
            <a:ext cx="14464825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Balances lexibility and interpretability by seprately model predictor’s contribution, provide smooth funtions, captures models non-linear relationships.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598424" y="5945175"/>
            <a:ext cx="14371920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1">
                <a:solidFill>
                  <a:srgbClr val="F2DEDE"/>
                </a:solidFill>
                <a:latin typeface="Arial Bold"/>
                <a:ea typeface="Arial Bold"/>
                <a:cs typeface="Arial Bold"/>
                <a:sym typeface="Arial Bold"/>
              </a:rPr>
              <a:t>Limitations: require careful selection of smoothing parameters, less effective in capturing interactions between predictors.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15603" y="4881135"/>
            <a:ext cx="8168686" cy="5167739"/>
            <a:chOff x="0" y="0"/>
            <a:chExt cx="2151424" cy="22486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1424" cy="2248680"/>
            </a:xfrm>
            <a:custGeom>
              <a:avLst/>
              <a:gdLst/>
              <a:ahLst/>
              <a:cxnLst/>
              <a:rect l="l" t="t" r="r" b="b"/>
              <a:pathLst>
                <a:path w="2151424" h="2248680">
                  <a:moveTo>
                    <a:pt x="0" y="0"/>
                  </a:moveTo>
                  <a:lnTo>
                    <a:pt x="2151424" y="0"/>
                  </a:lnTo>
                  <a:lnTo>
                    <a:pt x="2151424" y="2248680"/>
                  </a:lnTo>
                  <a:lnTo>
                    <a:pt x="0" y="2248680"/>
                  </a:lnTo>
                  <a:close/>
                </a:path>
              </a:pathLst>
            </a:custGeom>
            <a:solidFill>
              <a:srgbClr val="FAF7F3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2151424" cy="2239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4094" y="2752459"/>
            <a:ext cx="8743027" cy="47625"/>
            <a:chOff x="0" y="0"/>
            <a:chExt cx="2302690" cy="125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02690" cy="12543"/>
            </a:xfrm>
            <a:custGeom>
              <a:avLst/>
              <a:gdLst/>
              <a:ahLst/>
              <a:cxnLst/>
              <a:rect l="l" t="t" r="r" b="b"/>
              <a:pathLst>
                <a:path w="2302690" h="12543">
                  <a:moveTo>
                    <a:pt x="6272" y="0"/>
                  </a:moveTo>
                  <a:lnTo>
                    <a:pt x="2296419" y="0"/>
                  </a:lnTo>
                  <a:cubicBezTo>
                    <a:pt x="2298082" y="0"/>
                    <a:pt x="2299677" y="661"/>
                    <a:pt x="2300853" y="1837"/>
                  </a:cubicBezTo>
                  <a:cubicBezTo>
                    <a:pt x="2302029" y="3013"/>
                    <a:pt x="2302690" y="4608"/>
                    <a:pt x="2302690" y="6272"/>
                  </a:cubicBezTo>
                  <a:lnTo>
                    <a:pt x="2302690" y="6272"/>
                  </a:lnTo>
                  <a:cubicBezTo>
                    <a:pt x="2302690" y="7935"/>
                    <a:pt x="2302029" y="9530"/>
                    <a:pt x="2300853" y="10706"/>
                  </a:cubicBezTo>
                  <a:cubicBezTo>
                    <a:pt x="2299677" y="11882"/>
                    <a:pt x="2298082" y="12543"/>
                    <a:pt x="229641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771F28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2302690" cy="125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98236" y="3129578"/>
            <a:ext cx="506320" cy="480371"/>
          </a:xfrm>
          <a:custGeom>
            <a:avLst/>
            <a:gdLst/>
            <a:ahLst/>
            <a:cxnLst/>
            <a:rect l="l" t="t" r="r" b="b"/>
            <a:pathLst>
              <a:path w="506320" h="480371">
                <a:moveTo>
                  <a:pt x="0" y="0"/>
                </a:moveTo>
                <a:lnTo>
                  <a:pt x="506320" y="0"/>
                </a:lnTo>
                <a:lnTo>
                  <a:pt x="506320" y="480370"/>
                </a:lnTo>
                <a:lnTo>
                  <a:pt x="0" y="480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>
          <a:xfrm>
            <a:off x="598236" y="4976824"/>
            <a:ext cx="506320" cy="480371"/>
          </a:xfrm>
          <a:custGeom>
            <a:avLst/>
            <a:gdLst/>
            <a:ahLst/>
            <a:cxnLst/>
            <a:rect l="l" t="t" r="r" b="b"/>
            <a:pathLst>
              <a:path w="506320" h="480371">
                <a:moveTo>
                  <a:pt x="0" y="0"/>
                </a:moveTo>
                <a:lnTo>
                  <a:pt x="506320" y="0"/>
                </a:lnTo>
                <a:lnTo>
                  <a:pt x="506320" y="480371"/>
                </a:lnTo>
                <a:lnTo>
                  <a:pt x="0" y="480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>
          <a:xfrm>
            <a:off x="598236" y="7532802"/>
            <a:ext cx="506320" cy="480371"/>
          </a:xfrm>
          <a:custGeom>
            <a:avLst/>
            <a:gdLst/>
            <a:ahLst/>
            <a:cxnLst/>
            <a:rect l="l" t="t" r="r" b="b"/>
            <a:pathLst>
              <a:path w="506320" h="480371">
                <a:moveTo>
                  <a:pt x="0" y="0"/>
                </a:moveTo>
                <a:lnTo>
                  <a:pt x="506320" y="0"/>
                </a:lnTo>
                <a:lnTo>
                  <a:pt x="506320" y="480371"/>
                </a:lnTo>
                <a:lnTo>
                  <a:pt x="0" y="480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598236" y="319393"/>
            <a:ext cx="17486053" cy="1191525"/>
            <a:chOff x="0" y="0"/>
            <a:chExt cx="4605380" cy="3138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5380" cy="313817"/>
            </a:xfrm>
            <a:custGeom>
              <a:avLst/>
              <a:gdLst/>
              <a:ahLst/>
              <a:cxnLst/>
              <a:rect l="l" t="t" r="r" b="b"/>
              <a:pathLst>
                <a:path w="4605380" h="313817">
                  <a:moveTo>
                    <a:pt x="0" y="0"/>
                  </a:moveTo>
                  <a:lnTo>
                    <a:pt x="4605380" y="0"/>
                  </a:lnTo>
                  <a:lnTo>
                    <a:pt x="4605380" y="313817"/>
                  </a:lnTo>
                  <a:lnTo>
                    <a:pt x="0" y="313817"/>
                  </a:lnTo>
                  <a:close/>
                </a:path>
              </a:pathLst>
            </a:custGeom>
            <a:solidFill>
              <a:srgbClr val="88878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4605380" cy="256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98236" y="325235"/>
            <a:ext cx="17486053" cy="943875"/>
            <a:chOff x="0" y="0"/>
            <a:chExt cx="4605380" cy="24859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605380" cy="248593"/>
            </a:xfrm>
            <a:custGeom>
              <a:avLst/>
              <a:gdLst/>
              <a:ahLst/>
              <a:cxnLst/>
              <a:rect l="l" t="t" r="r" b="b"/>
              <a:pathLst>
                <a:path w="4605380" h="248593">
                  <a:moveTo>
                    <a:pt x="0" y="0"/>
                  </a:moveTo>
                  <a:lnTo>
                    <a:pt x="4605380" y="0"/>
                  </a:lnTo>
                  <a:lnTo>
                    <a:pt x="4605380" y="248593"/>
                  </a:lnTo>
                  <a:lnTo>
                    <a:pt x="0" y="248593"/>
                  </a:lnTo>
                  <a:close/>
                </a:path>
              </a:pathLst>
            </a:custGeom>
            <a:solidFill>
              <a:srgbClr val="EA1A1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57150"/>
              <a:ext cx="4605380" cy="191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558" y="4492767"/>
            <a:ext cx="7808800" cy="596346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01304" y="3274513"/>
            <a:ext cx="3462874" cy="45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1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Reduces Overfitting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01304" y="5060469"/>
            <a:ext cx="3462874" cy="45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1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Data Characteristics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01304" y="7677738"/>
            <a:ext cx="8409712" cy="45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1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Flexibility in Capturing Non-Linear Relationships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01304" y="3726276"/>
            <a:ext cx="8409712" cy="120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smooth functions with regularization, which helps prevent overfitting, especially if the dataset has noise or redundant features.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01304" y="5512232"/>
            <a:ext cx="8409712" cy="159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dataset has strong but smooth relationships and minimal interaction effects between predictors, GAM is likely to perform better compared to tree-based models, which rely heavily on splits and interactions.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01304" y="8129501"/>
            <a:ext cx="8409712" cy="159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 allows for non-linear relationships between individual predictors and the target variable, while maintaining interpretability. This could be crucial if the data exhibits complex but smooth patterns.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44094" y="1801066"/>
            <a:ext cx="6810672" cy="68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 b="1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GAM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726876" y="617659"/>
            <a:ext cx="5228775" cy="435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7"/>
              </a:lnSpc>
            </a:pPr>
            <a:r>
              <a:rPr lang="en-US" sz="3399" b="1" spc="84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METHODS SELECTION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125201" y="1646514"/>
            <a:ext cx="5397434" cy="3099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7"/>
              </a:lnSpc>
            </a:pPr>
            <a:r>
              <a:rPr lang="en-US" sz="2491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Comparison of RMSE:</a:t>
            </a:r>
          </a:p>
          <a:p>
            <a:pPr marL="537832" lvl="1" indent="-268916" algn="l">
              <a:lnSpc>
                <a:spcPts val="3487"/>
              </a:lnSpc>
              <a:buFont typeface="Arial"/>
              <a:buChar char="•"/>
            </a:pPr>
            <a:r>
              <a:rPr lang="en-US" sz="249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Forest: 37.8815</a:t>
            </a:r>
          </a:p>
          <a:p>
            <a:pPr marL="537832" lvl="1" indent="-268916" algn="l">
              <a:lnSpc>
                <a:spcPts val="3487"/>
              </a:lnSpc>
              <a:spcBef>
                <a:spcPct val="0"/>
              </a:spcBef>
              <a:buFont typeface="Arial"/>
              <a:buChar char="•"/>
            </a:pPr>
            <a:r>
              <a:rPr lang="en-US" sz="249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US" sz="249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38.8416</a:t>
            </a:r>
          </a:p>
          <a:p>
            <a:pPr marL="537832" lvl="1" indent="-268916" algn="l">
              <a:lnSpc>
                <a:spcPts val="3487"/>
              </a:lnSpc>
              <a:spcBef>
                <a:spcPct val="0"/>
              </a:spcBef>
              <a:buFont typeface="Arial"/>
              <a:buChar char="•"/>
            </a:pPr>
            <a:r>
              <a:rPr lang="en-US" sz="2491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GAM (Selected): 36.9046</a:t>
            </a:r>
          </a:p>
          <a:p>
            <a:pPr marL="537832" lvl="1" indent="-268916" algn="l">
              <a:lnSpc>
                <a:spcPts val="3487"/>
              </a:lnSpc>
              <a:spcBef>
                <a:spcPct val="0"/>
              </a:spcBef>
              <a:buFont typeface="Arial"/>
              <a:buChar char="•"/>
            </a:pPr>
            <a:r>
              <a:rPr lang="en-US" sz="249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Networks: 37.8316</a:t>
            </a:r>
          </a:p>
          <a:p>
            <a:pPr marL="537832" lvl="1" indent="-268916" algn="l">
              <a:lnSpc>
                <a:spcPts val="3487"/>
              </a:lnSpc>
              <a:spcBef>
                <a:spcPct val="0"/>
              </a:spcBef>
              <a:buFont typeface="Arial"/>
              <a:buChar char="•"/>
            </a:pPr>
            <a:r>
              <a:rPr lang="en-US" sz="249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Lasso Regression: 37.3392</a:t>
            </a:r>
          </a:p>
          <a:p>
            <a:pPr marL="537832" lvl="1" indent="-268916" algn="l">
              <a:lnSpc>
                <a:spcPts val="3487"/>
              </a:lnSpc>
              <a:spcBef>
                <a:spcPct val="0"/>
              </a:spcBef>
              <a:buFont typeface="Arial"/>
              <a:buChar char="•"/>
            </a:pPr>
            <a:r>
              <a:rPr lang="en-US" sz="249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Quantile Regression: 41.8595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200" y="2693775"/>
            <a:ext cx="14087566" cy="1098994"/>
            <a:chOff x="0" y="0"/>
            <a:chExt cx="4503039" cy="2894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03039" cy="289447"/>
            </a:xfrm>
            <a:custGeom>
              <a:avLst/>
              <a:gdLst/>
              <a:ahLst/>
              <a:cxnLst/>
              <a:rect l="l" t="t" r="r" b="b"/>
              <a:pathLst>
                <a:path w="4503039" h="289447">
                  <a:moveTo>
                    <a:pt x="0" y="0"/>
                  </a:moveTo>
                  <a:lnTo>
                    <a:pt x="4503039" y="0"/>
                  </a:lnTo>
                  <a:lnTo>
                    <a:pt x="4503039" y="289447"/>
                  </a:lnTo>
                  <a:lnTo>
                    <a:pt x="0" y="289447"/>
                  </a:lnTo>
                  <a:close/>
                </a:path>
              </a:pathLst>
            </a:custGeom>
            <a:solidFill>
              <a:srgbClr val="888786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4503039" cy="270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75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5638800" y="2651433"/>
            <a:ext cx="0" cy="1487155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/>
          <p:cNvSpPr/>
          <p:nvPr/>
        </p:nvSpPr>
        <p:spPr>
          <a:xfrm>
            <a:off x="10056195" y="2719842"/>
            <a:ext cx="0" cy="147784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7"/>
          <p:cNvSpPr/>
          <p:nvPr/>
        </p:nvSpPr>
        <p:spPr>
          <a:xfrm>
            <a:off x="12801600" y="2651433"/>
            <a:ext cx="0" cy="147784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8"/>
          <p:cNvGrpSpPr/>
          <p:nvPr/>
        </p:nvGrpSpPr>
        <p:grpSpPr>
          <a:xfrm>
            <a:off x="595261" y="1740359"/>
            <a:ext cx="17097477" cy="939460"/>
            <a:chOff x="0" y="0"/>
            <a:chExt cx="4503039" cy="2474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03039" cy="247430"/>
            </a:xfrm>
            <a:custGeom>
              <a:avLst/>
              <a:gdLst/>
              <a:ahLst/>
              <a:cxnLst/>
              <a:rect l="l" t="t" r="r" b="b"/>
              <a:pathLst>
                <a:path w="4503039" h="247430">
                  <a:moveTo>
                    <a:pt x="0" y="0"/>
                  </a:moveTo>
                  <a:lnTo>
                    <a:pt x="4503039" y="0"/>
                  </a:lnTo>
                  <a:lnTo>
                    <a:pt x="4503039" y="247430"/>
                  </a:lnTo>
                  <a:lnTo>
                    <a:pt x="0" y="247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4503039" cy="190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742232" y="1934390"/>
            <a:ext cx="506320" cy="480371"/>
          </a:xfrm>
          <a:custGeom>
            <a:avLst/>
            <a:gdLst/>
            <a:ahLst/>
            <a:cxnLst/>
            <a:rect l="l" t="t" r="r" b="b"/>
            <a:pathLst>
              <a:path w="506320" h="480371">
                <a:moveTo>
                  <a:pt x="0" y="0"/>
                </a:moveTo>
                <a:lnTo>
                  <a:pt x="506320" y="0"/>
                </a:lnTo>
                <a:lnTo>
                  <a:pt x="506320" y="480371"/>
                </a:lnTo>
                <a:lnTo>
                  <a:pt x="0" y="480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2"/>
          <p:cNvGrpSpPr/>
          <p:nvPr/>
        </p:nvGrpSpPr>
        <p:grpSpPr>
          <a:xfrm>
            <a:off x="598236" y="319393"/>
            <a:ext cx="17097477" cy="1191525"/>
            <a:chOff x="0" y="0"/>
            <a:chExt cx="4503039" cy="31381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03039" cy="313817"/>
            </a:xfrm>
            <a:custGeom>
              <a:avLst/>
              <a:gdLst/>
              <a:ahLst/>
              <a:cxnLst/>
              <a:rect l="l" t="t" r="r" b="b"/>
              <a:pathLst>
                <a:path w="4503039" h="313817">
                  <a:moveTo>
                    <a:pt x="0" y="0"/>
                  </a:moveTo>
                  <a:lnTo>
                    <a:pt x="4503039" y="0"/>
                  </a:lnTo>
                  <a:lnTo>
                    <a:pt x="4503039" y="313817"/>
                  </a:lnTo>
                  <a:lnTo>
                    <a:pt x="0" y="313817"/>
                  </a:lnTo>
                  <a:close/>
                </a:path>
              </a:pathLst>
            </a:custGeom>
            <a:solidFill>
              <a:srgbClr val="88878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7150"/>
              <a:ext cx="4503039" cy="256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98236" y="325235"/>
            <a:ext cx="17097477" cy="943875"/>
            <a:chOff x="0" y="0"/>
            <a:chExt cx="4503039" cy="248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503039" cy="248593"/>
            </a:xfrm>
            <a:custGeom>
              <a:avLst/>
              <a:gdLst/>
              <a:ahLst/>
              <a:cxnLst/>
              <a:rect l="l" t="t" r="r" b="b"/>
              <a:pathLst>
                <a:path w="4503039" h="248593">
                  <a:moveTo>
                    <a:pt x="0" y="0"/>
                  </a:moveTo>
                  <a:lnTo>
                    <a:pt x="4503039" y="0"/>
                  </a:lnTo>
                  <a:lnTo>
                    <a:pt x="4503039" y="248593"/>
                  </a:lnTo>
                  <a:lnTo>
                    <a:pt x="0" y="248593"/>
                  </a:lnTo>
                  <a:close/>
                </a:path>
              </a:pathLst>
            </a:custGeom>
            <a:solidFill>
              <a:srgbClr val="EA1A1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57150"/>
              <a:ext cx="4503039" cy="191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78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779159" y="6198419"/>
            <a:ext cx="5361344" cy="336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features modeled using dummy variables or as factors. Then the importance of each feature is determined by coefficient magnitudes, significant testing, and model deviance reduction</a:t>
            </a:r>
          </a:p>
        </p:txBody>
      </p:sp>
      <p:sp>
        <p:nvSpPr>
          <p:cNvPr id="19" name="AutoShape 19"/>
          <p:cNvSpPr/>
          <p:nvPr/>
        </p:nvSpPr>
        <p:spPr>
          <a:xfrm>
            <a:off x="7467600" y="4521227"/>
            <a:ext cx="0" cy="5195658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20"/>
          <p:cNvSpPr/>
          <p:nvPr/>
        </p:nvSpPr>
        <p:spPr>
          <a:xfrm>
            <a:off x="13022204" y="4456518"/>
            <a:ext cx="0" cy="5195658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Box 21"/>
          <p:cNvSpPr txBox="1"/>
          <p:nvPr/>
        </p:nvSpPr>
        <p:spPr>
          <a:xfrm>
            <a:off x="7090902" y="1820090"/>
            <a:ext cx="3462874" cy="538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Key Predictors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7605" y="7607182"/>
            <a:ext cx="5580664" cy="931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Correlation analysis for numerical 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553520" y="4857166"/>
            <a:ext cx="5320241" cy="988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Feature importance from GAMs for categorical features.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77754" y="8466910"/>
            <a:ext cx="5864021" cy="1345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confusion matrix for the numerical variables to evaluate the correlation between them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096550" y="4783403"/>
            <a:ext cx="5018976" cy="988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9"/>
              </a:lnSpc>
              <a:spcBef>
                <a:spcPct val="0"/>
              </a:spcBef>
            </a:pPr>
            <a:r>
              <a:rPr lang="en-US" sz="2699" b="1" u="none" strike="noStrike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Feature importance from GAMs for continuous features.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258800" y="6176224"/>
            <a:ext cx="5266626" cy="289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699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ontinuous features modeled using smooth functions. Then smoothness assessed using the effective degrees of freedom to determine influence as well as model deviance reduction.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733727" y="3013856"/>
            <a:ext cx="7468865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1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Home_lot_Sq_footage</a:t>
            </a:r>
            <a:r>
              <a:rPr lang="en-US" b="1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          12m_call_history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156428" y="3021756"/>
            <a:ext cx="4670534" cy="42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1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ann_prm_amt</a:t>
            </a:r>
            <a:endParaRPr lang="en-US" b="1" dirty="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255307" y="3021756"/>
            <a:ext cx="4670534" cy="42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1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tenure_at_snapshot</a:t>
            </a:r>
            <a:endParaRPr lang="en-US" b="1" dirty="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3022204" y="3017225"/>
            <a:ext cx="4670534" cy="42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1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household_policy_counts</a:t>
            </a:r>
            <a:endParaRPr lang="en-US" b="1" dirty="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613623" y="586304"/>
            <a:ext cx="5060754" cy="435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7"/>
              </a:lnSpc>
            </a:pPr>
            <a:r>
              <a:rPr lang="en-US" sz="3399" b="1" spc="84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VARIABLE SELECTION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25F60FB-31C2-9EEF-76F0-E5D32ECD1798}"/>
              </a:ext>
            </a:extLst>
          </p:cNvPr>
          <p:cNvSpPr/>
          <p:nvPr/>
        </p:nvSpPr>
        <p:spPr>
          <a:xfrm>
            <a:off x="6881811" y="8573120"/>
            <a:ext cx="838200" cy="12049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87A7593-20D1-466A-D87C-AFA4958BC914}"/>
              </a:ext>
            </a:extLst>
          </p:cNvPr>
          <p:cNvSpPr/>
          <p:nvPr/>
        </p:nvSpPr>
        <p:spPr>
          <a:xfrm>
            <a:off x="12579902" y="8621394"/>
            <a:ext cx="838200" cy="12049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B124EA0-6C2B-DFED-5E64-35A7D3316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560" y="4066071"/>
            <a:ext cx="5437322" cy="3230634"/>
          </a:xfrm>
          <a:prstGeom prst="rect">
            <a:avLst/>
          </a:prstGeom>
        </p:spPr>
      </p:pic>
      <p:sp>
        <p:nvSpPr>
          <p:cNvPr id="36" name="AutoShape 5">
            <a:extLst>
              <a:ext uri="{FF2B5EF4-FFF2-40B4-BE49-F238E27FC236}">
                <a16:creationId xmlns:a16="http://schemas.microsoft.com/office/drawing/2014/main" id="{9BF949C3-EA9B-051A-70DA-6AB2E296B14E}"/>
              </a:ext>
            </a:extLst>
          </p:cNvPr>
          <p:cNvSpPr/>
          <p:nvPr/>
        </p:nvSpPr>
        <p:spPr>
          <a:xfrm flipH="1">
            <a:off x="8001000" y="2693775"/>
            <a:ext cx="0" cy="1487155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87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11831" y="-128569"/>
            <a:ext cx="9143516" cy="10579733"/>
            <a:chOff x="0" y="0"/>
            <a:chExt cx="2408169" cy="27864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169" cy="2786432"/>
            </a:xfrm>
            <a:custGeom>
              <a:avLst/>
              <a:gdLst/>
              <a:ahLst/>
              <a:cxnLst/>
              <a:rect l="l" t="t" r="r" b="b"/>
              <a:pathLst>
                <a:path w="2408169" h="2786432">
                  <a:moveTo>
                    <a:pt x="62657" y="0"/>
                  </a:moveTo>
                  <a:lnTo>
                    <a:pt x="2345512" y="0"/>
                  </a:lnTo>
                  <a:cubicBezTo>
                    <a:pt x="2380117" y="0"/>
                    <a:pt x="2408169" y="28052"/>
                    <a:pt x="2408169" y="62657"/>
                  </a:cubicBezTo>
                  <a:lnTo>
                    <a:pt x="2408169" y="2723775"/>
                  </a:lnTo>
                  <a:cubicBezTo>
                    <a:pt x="2408169" y="2758379"/>
                    <a:pt x="2380117" y="2786432"/>
                    <a:pt x="2345512" y="2786432"/>
                  </a:cubicBezTo>
                  <a:lnTo>
                    <a:pt x="62657" y="2786432"/>
                  </a:lnTo>
                  <a:cubicBezTo>
                    <a:pt x="28052" y="2786432"/>
                    <a:pt x="0" y="2758379"/>
                    <a:pt x="0" y="2723775"/>
                  </a:cubicBezTo>
                  <a:lnTo>
                    <a:pt x="0" y="62657"/>
                  </a:lnTo>
                  <a:cubicBezTo>
                    <a:pt x="0" y="28052"/>
                    <a:pt x="28052" y="0"/>
                    <a:pt x="6265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2408169" cy="2776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37031" y="4733942"/>
            <a:ext cx="2663562" cy="47625"/>
            <a:chOff x="0" y="0"/>
            <a:chExt cx="701514" cy="125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1514" cy="12543"/>
            </a:xfrm>
            <a:custGeom>
              <a:avLst/>
              <a:gdLst/>
              <a:ahLst/>
              <a:cxnLst/>
              <a:rect l="l" t="t" r="r" b="b"/>
              <a:pathLst>
                <a:path w="701514" h="12543">
                  <a:moveTo>
                    <a:pt x="6272" y="0"/>
                  </a:moveTo>
                  <a:lnTo>
                    <a:pt x="695243" y="0"/>
                  </a:lnTo>
                  <a:cubicBezTo>
                    <a:pt x="696906" y="0"/>
                    <a:pt x="698501" y="661"/>
                    <a:pt x="699677" y="1837"/>
                  </a:cubicBezTo>
                  <a:cubicBezTo>
                    <a:pt x="700854" y="3013"/>
                    <a:pt x="701514" y="4608"/>
                    <a:pt x="701514" y="6272"/>
                  </a:cubicBezTo>
                  <a:lnTo>
                    <a:pt x="701514" y="6272"/>
                  </a:lnTo>
                  <a:cubicBezTo>
                    <a:pt x="701514" y="7935"/>
                    <a:pt x="700854" y="9530"/>
                    <a:pt x="699677" y="10706"/>
                  </a:cubicBezTo>
                  <a:cubicBezTo>
                    <a:pt x="698501" y="11882"/>
                    <a:pt x="696906" y="12543"/>
                    <a:pt x="695243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701514" cy="125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75540" y="1144851"/>
            <a:ext cx="506320" cy="480371"/>
          </a:xfrm>
          <a:custGeom>
            <a:avLst/>
            <a:gdLst/>
            <a:ahLst/>
            <a:cxnLst/>
            <a:rect l="l" t="t" r="r" b="b"/>
            <a:pathLst>
              <a:path w="506320" h="480371">
                <a:moveTo>
                  <a:pt x="0" y="0"/>
                </a:moveTo>
                <a:lnTo>
                  <a:pt x="506320" y="0"/>
                </a:lnTo>
                <a:lnTo>
                  <a:pt x="506320" y="480371"/>
                </a:lnTo>
                <a:lnTo>
                  <a:pt x="0" y="480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>
          <a:xfrm>
            <a:off x="775540" y="4772042"/>
            <a:ext cx="506320" cy="480371"/>
          </a:xfrm>
          <a:custGeom>
            <a:avLst/>
            <a:gdLst/>
            <a:ahLst/>
            <a:cxnLst/>
            <a:rect l="l" t="t" r="r" b="b"/>
            <a:pathLst>
              <a:path w="506320" h="480371">
                <a:moveTo>
                  <a:pt x="0" y="0"/>
                </a:moveTo>
                <a:lnTo>
                  <a:pt x="506320" y="0"/>
                </a:lnTo>
                <a:lnTo>
                  <a:pt x="506320" y="480371"/>
                </a:lnTo>
                <a:lnTo>
                  <a:pt x="0" y="480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>
          <a:xfrm>
            <a:off x="775540" y="8562201"/>
            <a:ext cx="506320" cy="480371"/>
          </a:xfrm>
          <a:custGeom>
            <a:avLst/>
            <a:gdLst/>
            <a:ahLst/>
            <a:cxnLst/>
            <a:rect l="l" t="t" r="r" b="b"/>
            <a:pathLst>
              <a:path w="506320" h="480371">
                <a:moveTo>
                  <a:pt x="0" y="0"/>
                </a:moveTo>
                <a:lnTo>
                  <a:pt x="506320" y="0"/>
                </a:lnTo>
                <a:lnTo>
                  <a:pt x="506320" y="480371"/>
                </a:lnTo>
                <a:lnTo>
                  <a:pt x="0" y="480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9637031" y="1762719"/>
            <a:ext cx="8795311" cy="2890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6"/>
              </a:lnSpc>
            </a:pPr>
            <a:r>
              <a:rPr lang="en-US" sz="10074" b="1" spc="-423">
                <a:solidFill>
                  <a:srgbClr val="08090D">
                    <a:alpha val="67843"/>
                  </a:srgbClr>
                </a:solidFill>
                <a:latin typeface="Arial Bold"/>
                <a:ea typeface="Arial Bold"/>
                <a:cs typeface="Arial Bold"/>
                <a:sym typeface="Arial Bold"/>
              </a:rPr>
              <a:t>More Variables to Consider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37031" y="5123142"/>
            <a:ext cx="7622269" cy="2881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23"/>
              </a:lnSpc>
            </a:pPr>
            <a:r>
              <a:rPr lang="en-US" sz="3199">
                <a:solidFill>
                  <a:srgbClr val="FFFFFF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There are some more variables that we could add to help improve the model performance, with the data that we had initially it was difficult to find correlations.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85950" y="1916874"/>
            <a:ext cx="2473977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19"/>
              </a:lnSpc>
            </a:pPr>
            <a:r>
              <a:rPr lang="en-US" sz="23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85950" y="5361323"/>
            <a:ext cx="3957515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19"/>
              </a:lnSpc>
            </a:pPr>
            <a:r>
              <a:rPr lang="en-US" sz="23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Reasons for calling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35020" y="1064516"/>
            <a:ext cx="4679203" cy="657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59"/>
              </a:lnSpc>
            </a:pPr>
            <a:r>
              <a:rPr lang="en-US" sz="3199" b="1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Demographic variables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85950" y="4600592"/>
            <a:ext cx="3002190" cy="657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59"/>
              </a:lnSpc>
            </a:pPr>
            <a:r>
              <a:rPr lang="en-US" sz="3199" b="1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Other variables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80987" y="8147545"/>
            <a:ext cx="3623873" cy="657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59"/>
              </a:lnSpc>
            </a:pPr>
            <a:r>
              <a:rPr lang="en-US" sz="3199" b="1">
                <a:solidFill>
                  <a:srgbClr val="771F28"/>
                </a:solidFill>
                <a:latin typeface="Arial Bold"/>
                <a:ea typeface="Arial Bold"/>
                <a:cs typeface="Arial Bold"/>
                <a:sym typeface="Arial Bold"/>
              </a:rPr>
              <a:t>Unseen variables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5950" y="2398839"/>
            <a:ext cx="3185388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19"/>
              </a:lnSpc>
            </a:pPr>
            <a:r>
              <a:rPr lang="en-US" sz="23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Employment Status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85950" y="2882710"/>
            <a:ext cx="2473977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19"/>
              </a:lnSpc>
            </a:pPr>
            <a:r>
              <a:rPr lang="en-US" sz="23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Income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80987" y="8995907"/>
            <a:ext cx="3957515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19"/>
              </a:lnSpc>
            </a:pPr>
            <a:r>
              <a:rPr lang="en-US" sz="23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External events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85950" y="5921393"/>
            <a:ext cx="6370777" cy="960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19"/>
              </a:lnSpc>
            </a:pPr>
            <a:r>
              <a:rPr lang="en-US" sz="23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Location: Specific city, the risk level, Congestion degree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85950" y="6958373"/>
            <a:ext cx="6370777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19"/>
              </a:lnSpc>
            </a:pPr>
            <a:r>
              <a:rPr lang="en-US" sz="23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Customer satisfaction level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85950" y="3294190"/>
            <a:ext cx="2473977" cy="49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19"/>
              </a:lnSpc>
            </a:pPr>
            <a:r>
              <a:rPr lang="en-US" sz="23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Gender</a:t>
            </a:r>
          </a:p>
        </p:txBody>
      </p:sp>
      <p:sp>
        <p:nvSpPr>
          <p:cNvPr id="24" name="AutoShape 24"/>
          <p:cNvSpPr/>
          <p:nvPr/>
        </p:nvSpPr>
        <p:spPr>
          <a:xfrm>
            <a:off x="522380" y="4416122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AutoShape 25"/>
          <p:cNvSpPr/>
          <p:nvPr/>
        </p:nvSpPr>
        <p:spPr>
          <a:xfrm>
            <a:off x="628501" y="7794668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1085</Words>
  <Application>Microsoft Office PowerPoint</Application>
  <PresentationFormat>Custom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Garamond</vt:lpstr>
      <vt:lpstr>Public Sans</vt:lpstr>
      <vt:lpstr>Calibri</vt:lpstr>
      <vt:lpstr>Times New Roman Bold</vt:lpstr>
      <vt:lpstr>Barlow SemiCondensed</vt:lpstr>
      <vt:lpstr>Arial Bold</vt:lpstr>
      <vt:lpstr>Public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Tomorrow’s Foundations Today</dc:title>
  <cp:lastModifiedBy>Kong, Cynthia</cp:lastModifiedBy>
  <cp:revision>10</cp:revision>
  <dcterms:created xsi:type="dcterms:W3CDTF">2006-08-16T00:00:00Z</dcterms:created>
  <dcterms:modified xsi:type="dcterms:W3CDTF">2025-01-16T20:17:48Z</dcterms:modified>
  <dc:identifier>DAGW8qYSBkQ</dc:identifier>
</cp:coreProperties>
</file>