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91" r:id="rId3"/>
    <p:sldId id="295" r:id="rId4"/>
    <p:sldId id="294" r:id="rId5"/>
    <p:sldId id="257" r:id="rId6"/>
    <p:sldId id="259" r:id="rId7"/>
    <p:sldId id="262" r:id="rId8"/>
    <p:sldId id="258" r:id="rId9"/>
    <p:sldId id="293" r:id="rId10"/>
    <p:sldId id="261" r:id="rId11"/>
    <p:sldId id="263" r:id="rId12"/>
    <p:sldId id="264" r:id="rId13"/>
    <p:sldId id="29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4106" autoAdjust="0"/>
  </p:normalViewPr>
  <p:slideViewPr>
    <p:cSldViewPr snapToGrid="0">
      <p:cViewPr varScale="1">
        <p:scale>
          <a:sx n="81" d="100"/>
          <a:sy n="81" d="100"/>
        </p:scale>
        <p:origin x="1022" y="53"/>
      </p:cViewPr>
      <p:guideLst/>
    </p:cSldViewPr>
  </p:slideViewPr>
  <p:outlineViewPr>
    <p:cViewPr>
      <p:scale>
        <a:sx n="33" d="100"/>
        <a:sy n="33" d="100"/>
      </p:scale>
      <p:origin x="0" y="-288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1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8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31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7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01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1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14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9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3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6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1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2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A1BB8AB0-A7D4-441A-9B06-60CA6F1E0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3" t="4004" b="5087"/>
          <a:stretch/>
        </p:blipFill>
        <p:spPr>
          <a:xfrm>
            <a:off x="1" y="18864"/>
            <a:ext cx="12191999" cy="6857990"/>
          </a:xfrm>
          <a:prstGeom prst="rect">
            <a:avLst/>
          </a:prstGeom>
        </p:spPr>
      </p:pic>
      <p:sp>
        <p:nvSpPr>
          <p:cNvPr id="123" name="Isosceles Triangle 103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Parallelogram 105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07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9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Isosceles Triangle 115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dirty="0" err="1"/>
              <a:t>Análisis</a:t>
            </a:r>
            <a:r>
              <a:rPr lang="en-US" sz="3800" dirty="0"/>
              <a:t> de </a:t>
            </a:r>
            <a:r>
              <a:rPr lang="en-US" sz="3800" dirty="0" err="1"/>
              <a:t>precios</a:t>
            </a:r>
            <a:r>
              <a:rPr lang="en-US" sz="3800" dirty="0"/>
              <a:t> </a:t>
            </a:r>
            <a:r>
              <a:rPr lang="en-US" sz="3800" dirty="0" err="1"/>
              <a:t>históricos</a:t>
            </a:r>
            <a:r>
              <a:rPr lang="en-US" sz="3800" dirty="0"/>
              <a:t> de </a:t>
            </a:r>
            <a:r>
              <a:rPr lang="en-US" sz="3800" dirty="0" err="1"/>
              <a:t>acciones</a:t>
            </a:r>
            <a:r>
              <a:rPr lang="en-US" sz="3800" dirty="0"/>
              <a:t> </a:t>
            </a:r>
            <a:r>
              <a:rPr lang="en-US" sz="3800" dirty="0" err="1"/>
              <a:t>mexicanas</a:t>
            </a:r>
            <a:r>
              <a:rPr lang="en-US" sz="3800" dirty="0"/>
              <a:t>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4700964" y="4050832"/>
            <a:ext cx="4573037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>
                <a:solidFill>
                  <a:schemeClr val="bg1"/>
                </a:solidFill>
              </a:rPr>
              <a:t>Cynthia García Ybarra</a:t>
            </a:r>
          </a:p>
        </p:txBody>
      </p:sp>
      <p:sp>
        <p:nvSpPr>
          <p:cNvPr id="131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62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697" y="204288"/>
            <a:ext cx="5505102" cy="47464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 3" charset="2"/>
            </a:pPr>
            <a:r>
              <a:rPr lang="en-US" sz="3200" b="1" dirty="0" err="1"/>
              <a:t>Validación</a:t>
            </a:r>
            <a:r>
              <a:rPr lang="en-US" sz="3200" b="1" dirty="0"/>
              <a:t> de  </a:t>
            </a:r>
            <a:r>
              <a:rPr lang="en-US" sz="3200" b="1" dirty="0" err="1"/>
              <a:t>modelo</a:t>
            </a:r>
            <a:br>
              <a:rPr lang="es-MX" sz="3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</a:br>
            <a:endParaRPr lang="es-MX" sz="3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96188" y="1243138"/>
            <a:ext cx="4185623" cy="576262"/>
          </a:xfrm>
        </p:spPr>
        <p:txBody>
          <a:bodyPr/>
          <a:lstStyle/>
          <a:p>
            <a:r>
              <a:rPr lang="es-MX" sz="1900" b="1" dirty="0">
                <a:solidFill>
                  <a:schemeClr val="tx2"/>
                </a:solidFill>
              </a:rPr>
              <a:t>Mean Square error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8514" y="1203488"/>
            <a:ext cx="4185622" cy="4110962"/>
          </a:xfrm>
        </p:spPr>
        <p:txBody>
          <a:bodyPr>
            <a:normAutofit/>
          </a:bodyPr>
          <a:lstStyle/>
          <a:p>
            <a:pPr marL="0">
              <a:lnSpc>
                <a:spcPct val="127000"/>
              </a:lnSpc>
              <a:spcAft>
                <a:spcPts val="800"/>
              </a:spcAft>
            </a:pPr>
            <a:endParaRPr lang="es-MX" sz="1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sz="quarter" idx="3"/>
          </p:nvPr>
        </p:nvSpPr>
        <p:spPr>
          <a:xfrm>
            <a:off x="5808532" y="1297823"/>
            <a:ext cx="5723263" cy="466893"/>
          </a:xfrm>
        </p:spPr>
        <p:txBody>
          <a:bodyPr/>
          <a:lstStyle/>
          <a:p>
            <a:r>
              <a:rPr lang="es-MX" sz="2000" b="1" dirty="0" err="1">
                <a:solidFill>
                  <a:schemeClr val="tx2"/>
                </a:solidFill>
              </a:rPr>
              <a:t>Humbert</a:t>
            </a:r>
            <a:r>
              <a:rPr lang="es-MX" sz="2000" b="1" dirty="0">
                <a:solidFill>
                  <a:schemeClr val="tx2"/>
                </a:solidFill>
              </a:rPr>
              <a:t> </a:t>
            </a:r>
            <a:r>
              <a:rPr lang="es-MX" sz="2000" b="1" dirty="0" err="1">
                <a:solidFill>
                  <a:schemeClr val="tx2"/>
                </a:solidFill>
              </a:rPr>
              <a:t>Loss</a:t>
            </a:r>
            <a:endParaRPr lang="es-MX" sz="2000" b="1" dirty="0">
              <a:solidFill>
                <a:schemeClr val="tx2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554862" y="2648647"/>
            <a:ext cx="6895636" cy="40410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Marcador de contenido 5"/>
          <p:cNvSpPr txBox="1">
            <a:spLocks/>
          </p:cNvSpPr>
          <p:nvPr/>
        </p:nvSpPr>
        <p:spPr>
          <a:xfrm>
            <a:off x="4351460" y="777646"/>
            <a:ext cx="6895636" cy="616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just">
              <a:buNone/>
            </a:pPr>
            <a:endParaRPr lang="es-MX" sz="19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8FC32E0-2CDB-4231-A9CD-7FBA3CCD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4" y="2229002"/>
            <a:ext cx="3881770" cy="40464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E7BA3E6-6034-4C11-8A32-B52A90156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967" y="2229002"/>
            <a:ext cx="5139664" cy="3936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23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807AD147-D813-4295-AFAF-CEF6AA7A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681" y="-46825"/>
            <a:ext cx="3364319" cy="21616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0E24A4-153A-4AF1-B0E0-25AA9F566C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" r="-6" b="14672"/>
          <a:stretch/>
        </p:blipFill>
        <p:spPr>
          <a:xfrm>
            <a:off x="602132" y="1308912"/>
            <a:ext cx="7143626" cy="5408576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2356F361-DB9C-4716-8572-8E67E9AB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6FF2CA3-6D93-438A-AA13-5844C345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D6C7FF8-C6AA-493F-BF62-FC52DE27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23">
              <a:extLst>
                <a:ext uri="{FF2B5EF4-FFF2-40B4-BE49-F238E27FC236}">
                  <a16:creationId xmlns:a16="http://schemas.microsoft.com/office/drawing/2014/main" id="{215DAE39-2187-4AA8-8703-0F2B3BCF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5">
              <a:extLst>
                <a:ext uri="{FF2B5EF4-FFF2-40B4-BE49-F238E27FC236}">
                  <a16:creationId xmlns:a16="http://schemas.microsoft.com/office/drawing/2014/main" id="{1D0826C5-89FD-49A0-9E8F-19DA04FE6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E0557FD-5B6C-4875-9EA4-18DAD625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55C096D6-25B6-418D-8FFF-894AC5FB6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8">
              <a:extLst>
                <a:ext uri="{FF2B5EF4-FFF2-40B4-BE49-F238E27FC236}">
                  <a16:creationId xmlns:a16="http://schemas.microsoft.com/office/drawing/2014/main" id="{4480C8B4-C2F4-427B-B03E-ABF3C9AF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9">
              <a:extLst>
                <a:ext uri="{FF2B5EF4-FFF2-40B4-BE49-F238E27FC236}">
                  <a16:creationId xmlns:a16="http://schemas.microsoft.com/office/drawing/2014/main" id="{E767DA1E-BBBF-419C-8E95-8393DA0F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D88EF27D-D851-4A85-942B-DC69237C8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08DF878-FD48-4C53-8A3A-4636F450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9685B1BD-F355-4D4C-82A3-A702F0E90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8294" y="174396"/>
            <a:ext cx="8135538" cy="73435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lang="en-US" altLang="es-MX" dirty="0" err="1"/>
              <a:t>R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</a:rPr>
              <a:t>econocimiento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</a:rPr>
              <a:t>patrones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</a:rPr>
              <a:t>velas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E8C749F-D6D7-401A-8FA7-73D6BA935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924" y="3176587"/>
            <a:ext cx="3150527" cy="2284132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056462" y="2160589"/>
            <a:ext cx="52175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2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8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09FE4A0-E024-48CF-ADCD-B580A0D0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283" y="1722427"/>
            <a:ext cx="4410720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/>
              <a:t>Indicadores Estadisticos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976D686-5C64-4872-8636-00553C29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3283" y="4050833"/>
            <a:ext cx="441072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Compara el precio actual sobre la media del los precio historico.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9B5A21-6DB5-4103-A9B8-603A508C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2" y="1521530"/>
            <a:ext cx="3765692" cy="6146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5A1B56-41F4-443B-AD9B-5FA60500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4" y="3190669"/>
            <a:ext cx="3765692" cy="27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45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6DEECB0-72A8-4095-8E74-D1AAB9044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6" t="3476" r="-2" b="561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09FE4A0-E024-48CF-ADCD-B580A0D0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 err="1"/>
              <a:t>Fibunachi</a:t>
            </a:r>
            <a:endParaRPr lang="en-US" sz="4800" b="1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976D686-5C64-4872-8636-00553C29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3600" y="4047759"/>
            <a:ext cx="4312152" cy="112850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 algn="r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 algn="r">
              <a:buNone/>
            </a:pPr>
            <a:r>
              <a:rPr lang="en-US" sz="6400" b="0" i="0" dirty="0">
                <a:solidFill>
                  <a:srgbClr val="111111"/>
                </a:solidFill>
                <a:effectLst/>
                <a:latin typeface="SourceSansPro"/>
              </a:rPr>
              <a:t> </a:t>
            </a: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Fibonacci ratios of 23.6%, 38.2%, 50%, 61.8%, and 100%.</a:t>
            </a:r>
          </a:p>
          <a:p>
            <a:pPr marL="0" indent="0" algn="r">
              <a:buNone/>
            </a:pP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endParaRPr lang="en-US" sz="64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0" indent="0" algn="r">
              <a:buNone/>
            </a:pPr>
            <a:r>
              <a:rPr lang="en-US" sz="6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Identidica</a:t>
            </a: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niveles</a:t>
            </a: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6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resistencia</a:t>
            </a: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stop-loss order y </a:t>
            </a:r>
            <a:r>
              <a:rPr lang="en-US" sz="6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precio</a:t>
            </a: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objetivo</a:t>
            </a:r>
            <a:endParaRPr lang="en-US" sz="6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1" name="Straight Connector 57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59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54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909" y="2109787"/>
            <a:ext cx="9452504" cy="2605088"/>
          </a:xfrm>
        </p:spPr>
        <p:txBody>
          <a:bodyPr>
            <a:normAutofit fontScale="90000"/>
          </a:bodyPr>
          <a:lstStyle/>
          <a:p>
            <a:r>
              <a:rPr lang="es-MX" sz="8800" dirty="0"/>
              <a:t>MUCHAS GRACIAS POR SU ATENCIÓN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812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90EA31-0B97-4179-98A4-FB106A3365F8}"/>
              </a:ext>
            </a:extLst>
          </p:cNvPr>
          <p:cNvSpPr txBox="1"/>
          <p:nvPr/>
        </p:nvSpPr>
        <p:spPr>
          <a:xfrm>
            <a:off x="7181723" y="609600"/>
            <a:ext cx="4512989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Proyecto Final IRONHACK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 </a:t>
            </a:r>
            <a:r>
              <a:rPr lang="en-US" sz="16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financiera</a:t>
            </a:r>
            <a:r>
              <a:rPr lang="en-US" sz="1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dinamica</a:t>
            </a:r>
            <a:r>
              <a:rPr lang="en-US" sz="1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9056434-B6DB-497C-91CA-8BC30D6B3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414177"/>
            <a:ext cx="3856774" cy="41185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1D3980B-491C-406C-AA82-53EEFE1D4937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 err="1">
                <a:solidFill>
                  <a:srgbClr val="FFFFFF"/>
                </a:solidFill>
              </a:rPr>
              <a:t>Estructura</a:t>
            </a: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1. Prediction Time Series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2. Prediction Neuronal Network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3. Statistics Indicators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4. Candlestick pattern recognition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      </a:t>
            </a:r>
          </a:p>
        </p:txBody>
      </p:sp>
    </p:spTree>
    <p:extLst>
      <p:ext uri="{BB962C8B-B14F-4D97-AF65-F5344CB8AC3E}">
        <p14:creationId xmlns:p14="http://schemas.microsoft.com/office/powerpoint/2010/main" val="27284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ABA25A55-2C70-4BF4-84B3-DAB0B6A0F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34DDEB77-23C4-4B9F-A228-97B5599B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8851FF-DCF2-43C7-8970-B7045ED75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6852C5-306E-46FB-844A-7632E6D39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F40C9C1B-A82E-4755-816B-C827A271F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8E7D1B95-1664-47D2-9F1E-5AE3B8F8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63FECDE-6D49-477E-896A-AEFD1909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2502F9E-0DC0-454C-8CBC-93705382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E4139BD5-2F4F-48E5-930B-BF6BCAF6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B12DD939-5D79-4EC3-A014-5385FA549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1E730207-4624-4450-B869-9F04E05BF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ADB883BE-F3AC-47C6-B4D2-D7E320186631}"/>
              </a:ext>
            </a:extLst>
          </p:cNvPr>
          <p:cNvSpPr/>
          <p:nvPr/>
        </p:nvSpPr>
        <p:spPr>
          <a:xfrm>
            <a:off x="985968" y="4473225"/>
            <a:ext cx="8288035" cy="1095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Opciones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para el </a:t>
            </a:r>
            <a:r>
              <a:rPr lang="en-US" sz="48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usuario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DFAF07-6235-4E91-8AB6-74CA9CC2D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" r="872" b="-2"/>
          <a:stretch/>
        </p:blipFill>
        <p:spPr>
          <a:xfrm>
            <a:off x="985965" y="1465849"/>
            <a:ext cx="2608783" cy="22544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BEA887-33C5-4DC0-BEFA-88A6EE844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58" b="-3"/>
          <a:stretch/>
        </p:blipFill>
        <p:spPr>
          <a:xfrm>
            <a:off x="3821882" y="1468712"/>
            <a:ext cx="2608783" cy="22487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75DA9AD-B440-433D-A96A-0DD1F471E6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36" r="33743"/>
          <a:stretch/>
        </p:blipFill>
        <p:spPr>
          <a:xfrm>
            <a:off x="6666684" y="1625970"/>
            <a:ext cx="2608783" cy="19342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ADE5A0-6407-4CF5-8330-9829F183B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83" y="43340"/>
            <a:ext cx="8458200" cy="666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63C8FEA-D958-4D0B-91A7-C67CC7D5E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2893" y="803554"/>
            <a:ext cx="847725" cy="447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26A8DC9-3792-4561-ABF5-935FA073E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860" y="882593"/>
            <a:ext cx="704850" cy="371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DDC38C6-2AD2-4817-8B5F-10CA41D04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6273" y="942022"/>
            <a:ext cx="390525" cy="381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5D31245D-4347-4DA5-AE86-4554E42DE4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6312" y="1113503"/>
            <a:ext cx="657225" cy="352425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4BF62CC4-9FCE-48DF-BE43-DB4A4BCCBD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812" y="1194435"/>
            <a:ext cx="990600" cy="257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2388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49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B55195F-2F4A-4A76-9954-7A6410AE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C47BC-4F08-4AC3-B645-98E4E168F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1"/>
              <a:t>FIBRAPL14.MX-</a:t>
            </a:r>
            <a:r>
              <a:rPr lang="en-US" sz="1100" b="0" i="0">
                <a:effectLst/>
              </a:rPr>
              <a:t>FIBRA Prologis es un Fideicomiso de Inversión en Bienes Raíces líder</a:t>
            </a:r>
            <a:endParaRPr lang="en-US" sz="1100" b="1"/>
          </a:p>
          <a:p>
            <a:pPr>
              <a:lnSpc>
                <a:spcPct val="90000"/>
              </a:lnSpc>
            </a:pPr>
            <a:r>
              <a:rPr lang="en-US" sz="1100" b="1"/>
              <a:t>GNP.MX -Aseguradora</a:t>
            </a:r>
          </a:p>
          <a:p>
            <a:pPr>
              <a:lnSpc>
                <a:spcPct val="90000"/>
              </a:lnSpc>
            </a:pPr>
            <a:r>
              <a:rPr lang="en-US" sz="1100" b="1"/>
              <a:t>ALPEKA.MX-</a:t>
            </a:r>
            <a:r>
              <a:rPr lang="en-US" sz="1100" b="0" i="0">
                <a:effectLst/>
              </a:rPr>
              <a:t> Manufactura químicos </a:t>
            </a:r>
            <a:endParaRPr lang="en-US" sz="1100" b="1"/>
          </a:p>
          <a:p>
            <a:pPr>
              <a:lnSpc>
                <a:spcPct val="90000"/>
              </a:lnSpc>
            </a:pPr>
            <a:r>
              <a:rPr lang="en-US" sz="1100" b="1"/>
              <a:t> GMEXICOB.MX-</a:t>
            </a:r>
            <a:r>
              <a:rPr lang="en-US" sz="1100" b="0" i="0">
                <a:effectLst/>
              </a:rPr>
              <a:t> Principales divisiones: Minera, transporte e infraestructura </a:t>
            </a:r>
            <a:endParaRPr lang="en-US" sz="1100" b="1"/>
          </a:p>
          <a:p>
            <a:pPr>
              <a:lnSpc>
                <a:spcPct val="90000"/>
              </a:lnSpc>
            </a:pPr>
            <a:r>
              <a:rPr lang="en-US" sz="1100" b="1"/>
              <a:t> PE&amp;OLES.MX -</a:t>
            </a:r>
            <a:r>
              <a:rPr lang="en-US" sz="1100" b="0" i="0">
                <a:effectLst/>
              </a:rPr>
              <a:t> Plata afinada, bismuto metálico, sulfato de sodio, oro, plomo y zinc</a:t>
            </a:r>
            <a:endParaRPr lang="en-US" sz="1100" b="1"/>
          </a:p>
          <a:p>
            <a:pPr>
              <a:lnSpc>
                <a:spcPct val="90000"/>
              </a:lnSpc>
            </a:pPr>
            <a:r>
              <a:rPr lang="en-US" sz="1100" b="1"/>
              <a:t>BIMBOA.MX-</a:t>
            </a:r>
            <a:r>
              <a:rPr lang="en-US" sz="1100"/>
              <a:t>Alimentos</a:t>
            </a:r>
          </a:p>
          <a:p>
            <a:pPr>
              <a:lnSpc>
                <a:spcPct val="90000"/>
              </a:lnSpc>
            </a:pPr>
            <a:r>
              <a:rPr lang="en-US" sz="1100" b="1"/>
              <a:t> GRUMAB.MX-</a:t>
            </a:r>
            <a:r>
              <a:rPr lang="en-US" sz="1100"/>
              <a:t>Tortilla  y masa</a:t>
            </a:r>
          </a:p>
          <a:p>
            <a:pPr>
              <a:lnSpc>
                <a:spcPct val="90000"/>
              </a:lnSpc>
            </a:pPr>
            <a:r>
              <a:rPr lang="en-US" sz="1100" b="1"/>
              <a:t>SITESB-1.MX</a:t>
            </a:r>
            <a:r>
              <a:rPr lang="en-US" sz="1100"/>
              <a:t>-Desarrola instala mantiene y opera  torres de comunicación </a:t>
            </a:r>
          </a:p>
          <a:p>
            <a:pPr>
              <a:lnSpc>
                <a:spcPct val="90000"/>
              </a:lnSpc>
            </a:pPr>
            <a:r>
              <a:rPr lang="en-US" sz="1100" b="1"/>
              <a:t>CADUA.MX-</a:t>
            </a:r>
            <a:r>
              <a:rPr lang="en-US" sz="1100" b="0" i="0">
                <a:effectLst/>
              </a:rPr>
              <a:t> Inmobiliaria</a:t>
            </a:r>
            <a:endParaRPr lang="en-US" sz="1100" b="1"/>
          </a:p>
          <a:p>
            <a:pPr>
              <a:lnSpc>
                <a:spcPct val="90000"/>
              </a:lnSpc>
            </a:pPr>
            <a:endParaRPr lang="en-US" sz="1100"/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9460E8F-5D77-4E9B-85A1-CC72A42FA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4" r="14368"/>
          <a:stretch/>
        </p:blipFill>
        <p:spPr>
          <a:xfrm>
            <a:off x="662221" y="2072019"/>
            <a:ext cx="5423429" cy="3882362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1629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014" y="224910"/>
            <a:ext cx="9981403" cy="710689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chemeClr val="tx1"/>
                </a:solidFill>
              </a:rPr>
              <a:t>Predicciones Series de Tiempo</a:t>
            </a:r>
            <a:endParaRPr lang="es-MX" sz="32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8818" y="1756255"/>
            <a:ext cx="5294841" cy="5101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 Una serie de tiempo esta conformada por 3 componentes: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Tendencia</a:t>
            </a:r>
          </a:p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Estacionalidad </a:t>
            </a:r>
          </a:p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Componente Aleatorio.</a:t>
            </a:r>
          </a:p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La app analiza estos tres componentes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C18903-DAAF-4BFC-8271-3F8F6B23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46" y="2676279"/>
            <a:ext cx="2228850" cy="6381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A550E6-86D6-4BE4-9A59-C87960391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02" y="1756255"/>
            <a:ext cx="5020608" cy="37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8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60211A54-A974-4F65-87AF-C69A11FF9909}"/>
              </a:ext>
            </a:extLst>
          </p:cNvPr>
          <p:cNvSpPr txBox="1"/>
          <p:nvPr/>
        </p:nvSpPr>
        <p:spPr>
          <a:xfrm>
            <a:off x="385103" y="8169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ARMA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BD75E3-3044-42BE-9ECB-9BBF6F5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6" y="1402499"/>
            <a:ext cx="4803209" cy="3458311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82396" y="1488614"/>
            <a:ext cx="52175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 err="1"/>
              <a:t>Combinación</a:t>
            </a:r>
            <a:r>
              <a:rPr lang="en-US" sz="1500" dirty="0"/>
              <a:t> </a:t>
            </a:r>
            <a:r>
              <a:rPr lang="en-US" sz="1500" dirty="0" err="1"/>
              <a:t>formada</a:t>
            </a:r>
            <a:r>
              <a:rPr lang="en-US" sz="1500" dirty="0"/>
              <a:t> por p </a:t>
            </a:r>
            <a:r>
              <a:rPr lang="en-US" sz="1500" dirty="0" err="1"/>
              <a:t>términos</a:t>
            </a:r>
            <a:r>
              <a:rPr lang="en-US" sz="1500" dirty="0"/>
              <a:t> auto </a:t>
            </a:r>
            <a:r>
              <a:rPr lang="en-US" sz="1500" dirty="0" err="1"/>
              <a:t>regresivo</a:t>
            </a:r>
            <a:r>
              <a:rPr lang="en-US" sz="1500" dirty="0"/>
              <a:t> y q medias </a:t>
            </a:r>
            <a:r>
              <a:rPr lang="en-US" sz="1500" dirty="0" err="1"/>
              <a:t>móviles</a:t>
            </a:r>
            <a:r>
              <a:rPr lang="en-US" sz="1500" dirty="0"/>
              <a:t>, se </a:t>
            </a:r>
            <a:r>
              <a:rPr lang="en-US" sz="1500" dirty="0" err="1"/>
              <a:t>caracteriza</a:t>
            </a:r>
            <a:r>
              <a:rPr lang="en-US" sz="1500" dirty="0"/>
              <a:t> por media 0  y </a:t>
            </a:r>
            <a:r>
              <a:rPr lang="en-US" sz="1500" dirty="0" err="1"/>
              <a:t>varianza</a:t>
            </a:r>
            <a:r>
              <a:rPr lang="en-US" sz="1500" dirty="0"/>
              <a:t> sigma.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Solo </a:t>
            </a:r>
            <a:r>
              <a:rPr lang="en-US" sz="1500" dirty="0" err="1"/>
              <a:t>pueden</a:t>
            </a:r>
            <a:r>
              <a:rPr lang="en-US" sz="1500" dirty="0"/>
              <a:t> ser </a:t>
            </a:r>
            <a:r>
              <a:rPr lang="en-US" sz="1500" dirty="0" err="1"/>
              <a:t>aplicadas</a:t>
            </a:r>
            <a:r>
              <a:rPr lang="en-US" sz="1500" dirty="0"/>
              <a:t> a las series que son </a:t>
            </a:r>
            <a:r>
              <a:rPr lang="en-US" sz="1500" dirty="0" err="1"/>
              <a:t>estacionarias</a:t>
            </a:r>
            <a:r>
              <a:rPr lang="en-US" sz="1500" dirty="0"/>
              <a:t>.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La </a:t>
            </a:r>
            <a:r>
              <a:rPr lang="en-US" sz="1500" dirty="0" err="1"/>
              <a:t>importancia</a:t>
            </a:r>
            <a:r>
              <a:rPr lang="en-US" sz="1500" dirty="0"/>
              <a:t> del ARMA es que el </a:t>
            </a:r>
            <a:r>
              <a:rPr lang="en-US" sz="1500" dirty="0" err="1"/>
              <a:t>modelo</a:t>
            </a:r>
            <a:r>
              <a:rPr lang="en-US" sz="1500" dirty="0"/>
              <a:t> se </a:t>
            </a:r>
            <a:r>
              <a:rPr lang="en-US" sz="1500" dirty="0" err="1"/>
              <a:t>pueda</a:t>
            </a:r>
            <a:r>
              <a:rPr lang="en-US" sz="1500" dirty="0"/>
              <a:t> </a:t>
            </a:r>
            <a:r>
              <a:rPr lang="en-US" sz="1500" dirty="0" err="1"/>
              <a:t>representa</a:t>
            </a:r>
            <a:r>
              <a:rPr lang="en-US" sz="1500" dirty="0"/>
              <a:t> con </a:t>
            </a:r>
            <a:r>
              <a:rPr lang="en-US" sz="1500" dirty="0" err="1"/>
              <a:t>menos</a:t>
            </a:r>
            <a:r>
              <a:rPr lang="en-US" sz="1500" dirty="0"/>
              <a:t> </a:t>
            </a:r>
            <a:r>
              <a:rPr lang="en-US" sz="1500" dirty="0" err="1"/>
              <a:t>términos</a:t>
            </a:r>
            <a:r>
              <a:rPr lang="en-US" sz="1500" dirty="0"/>
              <a:t> p y q que por </a:t>
            </a:r>
          </a:p>
          <a:p>
            <a:pPr>
              <a:lnSpc>
                <a:spcPct val="90000"/>
              </a:lnSpc>
            </a:pPr>
            <a:r>
              <a:rPr lang="en-US" sz="1500" dirty="0" err="1"/>
              <a:t>En</a:t>
            </a:r>
            <a:r>
              <a:rPr lang="en-US" sz="1500" dirty="0"/>
              <a:t> la app se </a:t>
            </a:r>
            <a:r>
              <a:rPr lang="en-US" sz="1500" dirty="0" err="1"/>
              <a:t>puede</a:t>
            </a:r>
            <a:r>
              <a:rPr lang="en-US" sz="1500" dirty="0"/>
              <a:t> </a:t>
            </a:r>
            <a:r>
              <a:rPr lang="en-US" sz="1500" dirty="0" err="1"/>
              <a:t>jugar</a:t>
            </a:r>
            <a:r>
              <a:rPr lang="en-US" sz="1500" dirty="0"/>
              <a:t> con los </a:t>
            </a:r>
            <a:r>
              <a:rPr lang="en-US" sz="1500" dirty="0" err="1"/>
              <a:t>términos</a:t>
            </a:r>
            <a:r>
              <a:rPr lang="en-US" sz="1500" dirty="0"/>
              <a:t> </a:t>
            </a:r>
            <a:r>
              <a:rPr lang="en-US" sz="1500" dirty="0" err="1"/>
              <a:t>autorregresivos</a:t>
            </a:r>
            <a:r>
              <a:rPr lang="en-US" sz="1500" dirty="0"/>
              <a:t> con el fin de que el </a:t>
            </a:r>
            <a:r>
              <a:rPr lang="en-US" sz="1500" dirty="0" err="1"/>
              <a:t>usuario</a:t>
            </a:r>
            <a:r>
              <a:rPr lang="en-US" sz="1500" dirty="0"/>
              <a:t> </a:t>
            </a:r>
            <a:r>
              <a:rPr lang="en-US" sz="1500" dirty="0" err="1"/>
              <a:t>pueda</a:t>
            </a:r>
            <a:r>
              <a:rPr lang="en-US" sz="1500" dirty="0"/>
              <a:t> </a:t>
            </a:r>
            <a:r>
              <a:rPr lang="en-US" sz="1500" dirty="0" err="1"/>
              <a:t>observa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 err="1"/>
              <a:t>Cual</a:t>
            </a:r>
            <a:r>
              <a:rPr lang="en-US" sz="1500" dirty="0"/>
              <a:t>  es el </a:t>
            </a:r>
            <a:r>
              <a:rPr lang="en-US" sz="1500" dirty="0" err="1"/>
              <a:t>modelo</a:t>
            </a:r>
            <a:r>
              <a:rPr lang="en-US" sz="1500" dirty="0"/>
              <a:t> con el </a:t>
            </a:r>
            <a:r>
              <a:rPr lang="en-US" sz="1500" dirty="0" err="1"/>
              <a:t>mejor</a:t>
            </a:r>
            <a:r>
              <a:rPr lang="en-US" sz="1500" dirty="0"/>
              <a:t> </a:t>
            </a:r>
            <a:r>
              <a:rPr lang="en-US" sz="1500" dirty="0" err="1"/>
              <a:t>ajuste</a:t>
            </a:r>
            <a:r>
              <a:rPr lang="en-US" sz="1500" dirty="0"/>
              <a:t>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230BCC8-FB21-4605-B524-B64EBE25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827" y="2798135"/>
            <a:ext cx="1734676" cy="8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2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3283" y="1722427"/>
            <a:ext cx="4410720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dirty="0" err="1"/>
              <a:t>Validación</a:t>
            </a:r>
            <a:r>
              <a:rPr lang="en-US" sz="5400" b="1" dirty="0"/>
              <a:t> de  </a:t>
            </a:r>
            <a:r>
              <a:rPr lang="en-US" sz="5400" b="1" dirty="0" err="1"/>
              <a:t>modelo</a:t>
            </a:r>
            <a:endParaRPr lang="en-US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3283" y="4050833"/>
            <a:ext cx="441072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 mean squarer error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2CBE38-A6D4-4451-BBD1-B84B1D2C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2" y="1183970"/>
            <a:ext cx="3765692" cy="12897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1DDBC76-9C7E-401A-840B-3722E9C94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30" t="6077" r="1130" b="13379"/>
          <a:stretch/>
        </p:blipFill>
        <p:spPr>
          <a:xfrm>
            <a:off x="888604" y="3324268"/>
            <a:ext cx="3765692" cy="24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1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6887" y="1864843"/>
            <a:ext cx="5546045" cy="333612"/>
          </a:xfrm>
        </p:spPr>
        <p:txBody>
          <a:bodyPr>
            <a:noAutofit/>
          </a:bodyPr>
          <a:lstStyle/>
          <a:p>
            <a:br>
              <a:rPr lang="es-MX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MX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0480" y="1564849"/>
            <a:ext cx="5014456" cy="44584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Redes neuronales recurrentes</a:t>
            </a:r>
          </a:p>
          <a:p>
            <a:pPr marL="0" indent="0" algn="just">
              <a:buNone/>
            </a:pPr>
            <a:r>
              <a:rPr lang="es-MX" dirty="0" err="1"/>
              <a:t>Loops</a:t>
            </a:r>
            <a:r>
              <a:rPr lang="es-MX" dirty="0"/>
              <a:t>, mantenimiento de memoria</a:t>
            </a:r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86888" y="281186"/>
            <a:ext cx="5546045" cy="3336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b="1" dirty="0">
                <a:solidFill>
                  <a:schemeClr val="tx1"/>
                </a:solidFill>
              </a:rPr>
              <a:t>Redes Neuronales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86888" y="965200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Long Short 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(LSTM)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FC1350-4979-4AB4-98CC-DC8BDF580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641400"/>
            <a:ext cx="5865562" cy="4391103"/>
          </a:xfrm>
        </p:spPr>
        <p:txBody>
          <a:bodyPr/>
          <a:lstStyle/>
          <a:p>
            <a:r>
              <a:rPr lang="es-MX" dirty="0"/>
              <a:t>1-layer                                     2-layer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BC5D295-C20B-4143-81D2-22F391B2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04" y="2599035"/>
            <a:ext cx="1538877" cy="12379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A6C081C-8B50-4359-AF6F-0BB241D9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4" y="5045422"/>
            <a:ext cx="4373433" cy="10549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907B5BD-3691-4483-8FBA-B79F7284333F}"/>
              </a:ext>
            </a:extLst>
          </p:cNvPr>
          <p:cNvSpPr txBox="1"/>
          <p:nvPr/>
        </p:nvSpPr>
        <p:spPr>
          <a:xfrm>
            <a:off x="518474" y="4157221"/>
            <a:ext cx="278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contiene células de memoria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4627D38-C8A9-4E08-9BF3-D988C5AD5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705" y="2498449"/>
            <a:ext cx="3141217" cy="106455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FCD2224-90FC-4C49-957C-2CE3A0EED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492" y="2498449"/>
            <a:ext cx="3151597" cy="110207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E0A3B55-9DE3-48D2-865C-A0ABA290615E}"/>
              </a:ext>
            </a:extLst>
          </p:cNvPr>
          <p:cNvSpPr txBox="1"/>
          <p:nvPr/>
        </p:nvSpPr>
        <p:spPr>
          <a:xfrm>
            <a:off x="5354425" y="3901169"/>
            <a:ext cx="593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Tienen puerta para  regular la información que sale-  </a:t>
            </a:r>
          </a:p>
        </p:txBody>
      </p:sp>
    </p:spTree>
    <p:extLst>
      <p:ext uri="{BB962C8B-B14F-4D97-AF65-F5344CB8AC3E}">
        <p14:creationId xmlns:p14="http://schemas.microsoft.com/office/powerpoint/2010/main" val="214157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3DFBBA17-68C1-41F9-89F3-78F3F2DB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3054DDBF-C387-4540-A45A-F9BEB040C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BD859CE-CE14-4780-AE18-EAE4B3284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0B8A132-768E-483C-A30F-37EB64E04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F81F31DC-17B7-43F3-B8DB-CA79E1A1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66612D03-B350-4569-BA9B-D1E1F914A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C382562E-51EA-49FC-9CA9-9E3E9FCFA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F202B3CB-9607-4519-9EB5-286A461D8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8635CEA0-18EC-41D7-BFAE-B45A7669C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FC79C36B-0CF0-4AA7-A3BF-42D6B931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1D6C24F4-F8D2-44C2-8CFA-D14C5561D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Rectángulo 1"/>
          <p:cNvSpPr/>
          <p:nvPr/>
        </p:nvSpPr>
        <p:spPr>
          <a:xfrm>
            <a:off x="985968" y="4473226"/>
            <a:ext cx="8288035" cy="1096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Modelo</a:t>
            </a:r>
            <a:endParaRPr lang="en-US" sz="48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B97F75-BFE0-43A1-A865-6AD1B352A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8" r="6748"/>
          <a:stretch/>
        </p:blipFill>
        <p:spPr>
          <a:xfrm>
            <a:off x="985969" y="609600"/>
            <a:ext cx="4029716" cy="3635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65A71C-B3A6-4E07-9908-C15CF23E7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1" r="8966" b="1"/>
          <a:stretch/>
        </p:blipFill>
        <p:spPr>
          <a:xfrm>
            <a:off x="5244286" y="608009"/>
            <a:ext cx="4029716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46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orde con band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4451</TotalTime>
  <Words>336</Words>
  <Application>Microsoft Office PowerPoint</Application>
  <PresentationFormat>Panorámica</PresentationFormat>
  <Paragraphs>68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SourceSansPro</vt:lpstr>
      <vt:lpstr>Trebuchet MS</vt:lpstr>
      <vt:lpstr>Wingdings 3</vt:lpstr>
      <vt:lpstr>Faceta</vt:lpstr>
      <vt:lpstr>Análisis de precios históricos de acciones mexicanas. </vt:lpstr>
      <vt:lpstr>Presentación de PowerPoint</vt:lpstr>
      <vt:lpstr>Presentación de PowerPoint</vt:lpstr>
      <vt:lpstr>Acciones</vt:lpstr>
      <vt:lpstr>Predicciones Series de Tiempo</vt:lpstr>
      <vt:lpstr>Presentación de PowerPoint</vt:lpstr>
      <vt:lpstr>Validación de  modelo</vt:lpstr>
      <vt:lpstr>   </vt:lpstr>
      <vt:lpstr>Presentación de PowerPoint</vt:lpstr>
      <vt:lpstr>Validación de  modelo </vt:lpstr>
      <vt:lpstr>Reconocimiento de patrones de velas </vt:lpstr>
      <vt:lpstr>Indicadores Estadisticos</vt:lpstr>
      <vt:lpstr>Fibunachi</vt:lpstr>
      <vt:lpstr>MUCHAS GRACIAS POR SU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juegos, una aplicación de crédito a la vivienda.</dc:title>
  <dc:creator>usuario</dc:creator>
  <cp:lastModifiedBy>MA. CARMEN YBARRA MONCADA</cp:lastModifiedBy>
  <cp:revision>220</cp:revision>
  <dcterms:created xsi:type="dcterms:W3CDTF">2019-09-01T23:14:25Z</dcterms:created>
  <dcterms:modified xsi:type="dcterms:W3CDTF">2021-03-12T08:36:11Z</dcterms:modified>
</cp:coreProperties>
</file>