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4" r:id="rId3"/>
    <p:sldId id="266" r:id="rId4"/>
    <p:sldId id="267" r:id="rId5"/>
    <p:sldId id="258" r:id="rId6"/>
    <p:sldId id="257" r:id="rId7"/>
    <p:sldId id="259" r:id="rId8"/>
    <p:sldId id="270" r:id="rId9"/>
    <p:sldId id="271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8B359-C5BA-43EA-9EDB-4CCF556AF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282E25-EE66-42E6-BB23-99DDA3D0E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4B5E2-C317-499D-911C-0D6A8863D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0067-3B90-4C3F-9FFF-1F0EE4520AA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10A24-EF62-46BC-8C11-653FBC674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8A2A2-A641-4F29-925F-87482812F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BC5E-AA9B-4066-AAB8-6CC52B0B3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21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B6E70-E7F0-4904-B857-B5792DD45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B382E5-65B9-4F6F-8906-8DA10B151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E4E63-49E3-4DF4-AA59-602C5F62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0067-3B90-4C3F-9FFF-1F0EE4520AA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2C003-55D4-4037-84AE-8432CB6A6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6A1E9-7AD3-40D7-AFE0-D3CD3BB76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BC5E-AA9B-4066-AAB8-6CC52B0B3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7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4677F7-111A-4DF3-9A20-D4FB7A20B0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E5447B-523A-4752-A43E-DE4B2E640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A9378-9A21-4AF7-8374-C973734C5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0067-3B90-4C3F-9FFF-1F0EE4520AA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4041E-7A77-4543-A1C3-49E1617CD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4CA07-6947-4006-B2BD-F49A97035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BC5E-AA9B-4066-AAB8-6CC52B0B3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92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699ED-AB10-454A-8659-2EA7FF498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FFE5C-6E60-4651-A8A3-B39B48CB0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B657F-78DC-4E6E-8D49-CC6760C5B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0067-3B90-4C3F-9FFF-1F0EE4520AA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83E4E-0118-4142-8D6F-24F47E562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FE7E7-9C4F-4B75-A968-318D92C20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BC5E-AA9B-4066-AAB8-6CC52B0B3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96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396B2-7B7B-49A0-A5C4-F8DC3BA54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B7C12-716D-4BBC-A586-5E85D7B12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82EA2-A246-4F92-84B9-C825D5B16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0067-3B90-4C3F-9FFF-1F0EE4520AA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2C543-7B53-4962-9A04-FF2FBC5E9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6F235-D693-4FC8-9116-4D65CAAA0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BC5E-AA9B-4066-AAB8-6CC52B0B3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68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C7D7-150A-40F7-90A9-ECC4685DE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AB939-1477-48B9-8FBF-E57E863FFD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F71D2D-6696-4E42-9EF4-B0B12D695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E52EF-977E-4BE6-8A54-3BF15F626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0067-3B90-4C3F-9FFF-1F0EE4520AA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EA305-8DFC-40C0-828A-67CFFA59B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2CC39-A462-4012-95A7-CBF133D6C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BC5E-AA9B-4066-AAB8-6CC52B0B3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58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5FBD8-EB3C-48F4-9B54-56D60B456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DB557-AD1F-4C76-91C0-9234E70EA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A66E5E-2833-4331-845C-0468B7CCA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BD1AE-291D-44D5-A960-2E0B9C78A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34D690-19E7-45DD-BDE0-60C900724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5F12DF-A806-4703-B242-EAF60D251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0067-3B90-4C3F-9FFF-1F0EE4520AA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28FAC0-5C96-41A3-A4D5-7D4C75182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630131-14B3-43EB-B58B-D60A35EAA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BC5E-AA9B-4066-AAB8-6CC52B0B3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60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6764D-7186-45C2-890F-3E1226278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AD55FE-9F3A-48A5-91B4-EFD16115D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0067-3B90-4C3F-9FFF-1F0EE4520AA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7349A-2EBC-41C6-A67D-800400F97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63F8BF-2033-459E-992A-488619C71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BC5E-AA9B-4066-AAB8-6CC52B0B3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1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7D96E4-02A0-4871-B014-FCE7E78B0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0067-3B90-4C3F-9FFF-1F0EE4520AA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AC886E-2527-4EAC-8CA3-3E21EA844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7571E-A5E9-43D1-B48F-BF8341F7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BC5E-AA9B-4066-AAB8-6CC52B0B3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12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13E99-0958-4C58-95F7-AB184A15C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1ED40-A3EC-4A14-88B8-BC4F71448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B9B5C-44A2-481F-AB4E-B37E56472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70A543-849D-41FE-BE94-3793CAC11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0067-3B90-4C3F-9FFF-1F0EE4520AA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4CBE7-FF95-45E3-AC54-9FEBD85BC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CB3E3-D7A4-419F-89EE-182179D6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BC5E-AA9B-4066-AAB8-6CC52B0B3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33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B92ED-C19D-4E7E-91D9-DC06221EE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474008-B8CB-4CE7-B5CB-7DD88D7A01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EF417-B89E-4746-BFFF-6A16D6FAC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04933-26F2-4ADF-887E-B07D21D55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0067-3B90-4C3F-9FFF-1F0EE4520AA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02D455-3B68-46A6-BFD1-E1CA11D50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B092F-42B9-49D4-BE99-A82965142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BC5E-AA9B-4066-AAB8-6CC52B0B3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79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C38080-4447-4B40-B873-EE5AED689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CA63F-3B94-4394-94CE-095728E3B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C052D-69A9-4498-A958-0DAB04ADCA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B0067-3B90-4C3F-9FFF-1F0EE4520AA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9A8CE-5FE8-4F2E-9E75-48D37B9ABE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62047-258A-4D23-BA66-21BC0F1F4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0BC5E-AA9B-4066-AAB8-6CC52B0B3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75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A759F-704D-4826-BFCC-884276827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3025" y="1214438"/>
            <a:ext cx="9144000" cy="121071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rebuchet MS" panose="020B0603020202020204" pitchFamily="34" charset="0"/>
              </a:rPr>
              <a:t>STROKE</a:t>
            </a:r>
            <a:r>
              <a:rPr lang="en-US" sz="4800" dirty="0">
                <a:latin typeface="Trebuchet MS" panose="020B0603020202020204" pitchFamily="34" charset="0"/>
              </a:rPr>
              <a:t> </a:t>
            </a:r>
            <a:r>
              <a:rPr lang="en-US" sz="4400" dirty="0">
                <a:latin typeface="Trebuchet MS" panose="020B0603020202020204" pitchFamily="34" charset="0"/>
              </a:rPr>
              <a:t>DATA ANALYSIS</a:t>
            </a:r>
            <a:endParaRPr lang="en-US" sz="4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25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67EBE-7F03-411E-B626-2EA5B94E1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93538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B7E398-FFCE-444C-A475-5BF56B5F2B4F}"/>
              </a:ext>
            </a:extLst>
          </p:cNvPr>
          <p:cNvSpPr/>
          <p:nvPr/>
        </p:nvSpPr>
        <p:spPr>
          <a:xfrm>
            <a:off x="361950" y="1695128"/>
            <a:ext cx="10944225" cy="3926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>
                <a:latin typeface="Trebuchet MS" panose="020B0603020202020204" pitchFamily="34" charset="0"/>
                <a:ea typeface="Arial" panose="020B0604020202020204" pitchFamily="34" charset="0"/>
              </a:rPr>
              <a:t>Specific Objectives:</a:t>
            </a:r>
          </a:p>
          <a:p>
            <a:pPr>
              <a:lnSpc>
                <a:spcPct val="115000"/>
              </a:lnSpc>
            </a:pPr>
            <a:endParaRPr lang="en-US" dirty="0">
              <a:latin typeface="Trebuchet MS" panose="020B0603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b="1" dirty="0">
                <a:latin typeface="Trebuchet MS" panose="020B0603020202020204" pitchFamily="34" charset="0"/>
                <a:ea typeface="Arial" panose="020B0604020202020204" pitchFamily="34" charset="0"/>
              </a:rPr>
              <a:t>1. Identify Demographic Trends</a:t>
            </a:r>
            <a:endParaRPr lang="en-US" dirty="0">
              <a:latin typeface="Trebuchet MS" panose="020B0603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latin typeface="Trebuchet MS" panose="020B0603020202020204" pitchFamily="34" charset="0"/>
                <a:ea typeface="Arial" panose="020B0604020202020204" pitchFamily="34" charset="0"/>
              </a:rPr>
              <a:t>Explore and analyze demographic factors such as age, gender, marital status, and residence type to identify any trends or patterns related to strokes.</a:t>
            </a:r>
          </a:p>
          <a:p>
            <a:pPr>
              <a:lnSpc>
                <a:spcPct val="115000"/>
              </a:lnSpc>
            </a:pPr>
            <a:r>
              <a:rPr lang="en-US" b="1" dirty="0">
                <a:latin typeface="Trebuchet MS" panose="020B0603020202020204" pitchFamily="34" charset="0"/>
                <a:ea typeface="Arial" panose="020B0604020202020204" pitchFamily="34" charset="0"/>
              </a:rPr>
              <a:t>2. Evaluate Lifestyle Factors </a:t>
            </a:r>
            <a:endParaRPr lang="en-US" dirty="0">
              <a:latin typeface="Trebuchet MS" panose="020B0603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latin typeface="Trebuchet MS" panose="020B0603020202020204" pitchFamily="34" charset="0"/>
                <a:ea typeface="Arial" panose="020B0604020202020204" pitchFamily="34" charset="0"/>
              </a:rPr>
              <a:t>Examine lifestyle factors, specifically smoking status and work type, to understand their association with stroke.</a:t>
            </a:r>
          </a:p>
          <a:p>
            <a:pPr>
              <a:lnSpc>
                <a:spcPct val="115000"/>
              </a:lnSpc>
            </a:pPr>
            <a:r>
              <a:rPr lang="en-US" sz="1600" b="1" dirty="0">
                <a:latin typeface="Trebuchet MS" panose="020B0603020202020204" pitchFamily="34" charset="0"/>
                <a:ea typeface="Arial" panose="020B0604020202020204" pitchFamily="34" charset="0"/>
              </a:rPr>
              <a:t>3. Assess Health Metrics Impact</a:t>
            </a:r>
            <a:endParaRPr lang="en-US" sz="1600" dirty="0">
              <a:latin typeface="Trebuchet MS" panose="020B0603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latin typeface="Trebuchet MS" panose="020B0603020202020204" pitchFamily="34" charset="0"/>
                <a:ea typeface="Arial" panose="020B0604020202020204" pitchFamily="34" charset="0"/>
              </a:rPr>
              <a:t>Investigate the impact of health metrics, hypertension, heart disease, average glucose level, and BMI, with respect to stroke.</a:t>
            </a:r>
            <a:endParaRPr lang="en-US" dirty="0">
              <a:latin typeface="Trebuchet MS" panose="020B0603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b="1" dirty="0">
                <a:latin typeface="Trebuchet MS" panose="020B0603020202020204" pitchFamily="34" charset="0"/>
                <a:ea typeface="Arial" panose="020B0604020202020204" pitchFamily="34" charset="0"/>
              </a:rPr>
              <a:t>4. Explore Correlations</a:t>
            </a:r>
            <a:endParaRPr lang="en-US" dirty="0">
              <a:latin typeface="Trebuchet MS" panose="020B0603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latin typeface="Trebuchet MS" panose="020B0603020202020204" pitchFamily="34" charset="0"/>
                <a:ea typeface="Arial" panose="020B0604020202020204" pitchFamily="34" charset="0"/>
              </a:rPr>
              <a:t>Correlation analysis to identify relationships between different health conditions (hypertension, heart disease) and understand their collective influence on strokes.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A2E2D5-B23B-4881-A078-47EA5C1A4CB7}"/>
              </a:ext>
            </a:extLst>
          </p:cNvPr>
          <p:cNvSpPr txBox="1"/>
          <p:nvPr/>
        </p:nvSpPr>
        <p:spPr>
          <a:xfrm>
            <a:off x="361950" y="1004525"/>
            <a:ext cx="1162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Stroke continue to attack many….</a:t>
            </a:r>
          </a:p>
        </p:txBody>
      </p:sp>
    </p:spTree>
    <p:extLst>
      <p:ext uri="{BB962C8B-B14F-4D97-AF65-F5344CB8AC3E}">
        <p14:creationId xmlns:p14="http://schemas.microsoft.com/office/powerpoint/2010/main" val="2668483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1A2B6B-23E0-475D-97A7-D012CAF4E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03" y="775936"/>
            <a:ext cx="3019425" cy="2952750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3245CC26-E8A9-4FE3-AE97-2E443B092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950" y="586805"/>
            <a:ext cx="3019425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39CDE7-BD63-4C1F-9C44-8BC9512A0CC1}"/>
              </a:ext>
            </a:extLst>
          </p:cNvPr>
          <p:cNvCxnSpPr>
            <a:cxnSpLocks/>
          </p:cNvCxnSpPr>
          <p:nvPr/>
        </p:nvCxnSpPr>
        <p:spPr>
          <a:xfrm flipV="1">
            <a:off x="7221900" y="1305830"/>
            <a:ext cx="2178658" cy="1590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45918EF-7F66-4164-B7B0-3CF31415992D}"/>
              </a:ext>
            </a:extLst>
          </p:cNvPr>
          <p:cNvSpPr txBox="1"/>
          <p:nvPr/>
        </p:nvSpPr>
        <p:spPr>
          <a:xfrm>
            <a:off x="7126648" y="1566986"/>
            <a:ext cx="4868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Many female have stroke compared to male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B46D746-C239-4C6E-8052-25840138B855}"/>
              </a:ext>
            </a:extLst>
          </p:cNvPr>
          <p:cNvCxnSpPr>
            <a:cxnSpLocks/>
          </p:cNvCxnSpPr>
          <p:nvPr/>
        </p:nvCxnSpPr>
        <p:spPr>
          <a:xfrm flipV="1">
            <a:off x="7221900" y="4681217"/>
            <a:ext cx="2178658" cy="1590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B765FED-6317-4DDF-9A92-8A716FF7F602}"/>
              </a:ext>
            </a:extLst>
          </p:cNvPr>
          <p:cNvSpPr txBox="1"/>
          <p:nvPr/>
        </p:nvSpPr>
        <p:spPr>
          <a:xfrm>
            <a:off x="7058396" y="2764858"/>
            <a:ext cx="4868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Stroke is highly significant in married couple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406B75-E5C1-4576-8899-CC2D5C552176}"/>
              </a:ext>
            </a:extLst>
          </p:cNvPr>
          <p:cNvSpPr txBox="1"/>
          <p:nvPr/>
        </p:nvSpPr>
        <p:spPr>
          <a:xfrm>
            <a:off x="2257425" y="85725"/>
            <a:ext cx="7896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rebuchet MS" panose="020B0603020202020204" pitchFamily="34" charset="0"/>
              </a:rPr>
              <a:t>DISTRIBUTION OF STROKE AMONG GENDER, MARITAL STATUS &amp; RESIDENCE TYPE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4364743E-D1E2-43B1-B1D6-72146F694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126" y="3905250"/>
            <a:ext cx="2847975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5D908CF-B234-4C48-9B40-96A60C9FBF33}"/>
              </a:ext>
            </a:extLst>
          </p:cNvPr>
          <p:cNvCxnSpPr>
            <a:cxnSpLocks/>
          </p:cNvCxnSpPr>
          <p:nvPr/>
        </p:nvCxnSpPr>
        <p:spPr>
          <a:xfrm flipV="1">
            <a:off x="7221900" y="2502940"/>
            <a:ext cx="2178658" cy="1590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D1AAEF-FC4C-4C06-BF6D-CC3425F9F08D}"/>
              </a:ext>
            </a:extLst>
          </p:cNvPr>
          <p:cNvSpPr txBox="1"/>
          <p:nvPr/>
        </p:nvSpPr>
        <p:spPr>
          <a:xfrm>
            <a:off x="7126648" y="5090505"/>
            <a:ext cx="4868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Residence type has no significance in attack by stroke. </a:t>
            </a:r>
            <a:r>
              <a:rPr lang="en-US" dirty="0" err="1">
                <a:latin typeface="Trebuchet MS" panose="020B0603020202020204" pitchFamily="34" charset="0"/>
              </a:rPr>
              <a:t>i.e</a:t>
            </a:r>
            <a:r>
              <a:rPr lang="en-US" dirty="0">
                <a:latin typeface="Trebuchet MS" panose="020B0603020202020204" pitchFamily="34" charset="0"/>
              </a:rPr>
              <a:t> stroke has the same rate of </a:t>
            </a:r>
          </a:p>
          <a:p>
            <a:r>
              <a:rPr lang="en-US" dirty="0">
                <a:latin typeface="Trebuchet MS" panose="020B0603020202020204" pitchFamily="34" charset="0"/>
              </a:rPr>
              <a:t>attack in either</a:t>
            </a:r>
          </a:p>
        </p:txBody>
      </p:sp>
    </p:spTree>
    <p:extLst>
      <p:ext uri="{BB962C8B-B14F-4D97-AF65-F5344CB8AC3E}">
        <p14:creationId xmlns:p14="http://schemas.microsoft.com/office/powerpoint/2010/main" val="3392837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830C570-660D-425C-A406-F9789B75CE3D}"/>
              </a:ext>
            </a:extLst>
          </p:cNvPr>
          <p:cNvCxnSpPr>
            <a:cxnSpLocks/>
          </p:cNvCxnSpPr>
          <p:nvPr/>
        </p:nvCxnSpPr>
        <p:spPr>
          <a:xfrm flipV="1">
            <a:off x="166687" y="4138654"/>
            <a:ext cx="2178658" cy="1590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ADA1021-E383-4EB3-BF5E-B69FE913EEB5}"/>
              </a:ext>
            </a:extLst>
          </p:cNvPr>
          <p:cNvCxnSpPr>
            <a:cxnSpLocks/>
          </p:cNvCxnSpPr>
          <p:nvPr/>
        </p:nvCxnSpPr>
        <p:spPr>
          <a:xfrm flipV="1">
            <a:off x="166686" y="5417880"/>
            <a:ext cx="2178658" cy="1590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5223D84-AAB2-4DD1-A4DC-2EE9986ECE22}"/>
              </a:ext>
            </a:extLst>
          </p:cNvPr>
          <p:cNvSpPr txBox="1"/>
          <p:nvPr/>
        </p:nvSpPr>
        <p:spPr>
          <a:xfrm>
            <a:off x="2257425" y="85725"/>
            <a:ext cx="6718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rebuchet MS" panose="020B0603020202020204" pitchFamily="34" charset="0"/>
              </a:rPr>
              <a:t>DISTRIBUTION OF STORE WRT AGE &amp;  AVG_GLUCOSE_LEVEL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BED67E-D451-48FA-9AA3-66AC6C986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6" y="771525"/>
            <a:ext cx="7515225" cy="26574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BC082C-125A-4F27-981B-11C7C76CAC23}"/>
              </a:ext>
            </a:extLst>
          </p:cNvPr>
          <p:cNvSpPr txBox="1"/>
          <p:nvPr/>
        </p:nvSpPr>
        <p:spPr>
          <a:xfrm>
            <a:off x="296620" y="4398436"/>
            <a:ext cx="4097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rebuchet MS" panose="020B0603020202020204" pitchFamily="34" charset="0"/>
              </a:rPr>
              <a:t>Stroke is much significant as age increases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DCC0ED-C575-4E8C-9042-407176F805E3}"/>
              </a:ext>
            </a:extLst>
          </p:cNvPr>
          <p:cNvSpPr txBox="1"/>
          <p:nvPr/>
        </p:nvSpPr>
        <p:spPr>
          <a:xfrm>
            <a:off x="296620" y="5763309"/>
            <a:ext cx="4097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Stroke is much significant as average glucose level increases</a:t>
            </a:r>
          </a:p>
        </p:txBody>
      </p:sp>
    </p:spTree>
    <p:extLst>
      <p:ext uri="{BB962C8B-B14F-4D97-AF65-F5344CB8AC3E}">
        <p14:creationId xmlns:p14="http://schemas.microsoft.com/office/powerpoint/2010/main" val="4119102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D2930DD-94BA-4FE7-A94F-C6B4BDFE9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771525"/>
            <a:ext cx="7515225" cy="265747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2637A33-987A-4204-A8D5-D6A40FA788CB}"/>
              </a:ext>
            </a:extLst>
          </p:cNvPr>
          <p:cNvCxnSpPr>
            <a:cxnSpLocks/>
          </p:cNvCxnSpPr>
          <p:nvPr/>
        </p:nvCxnSpPr>
        <p:spPr>
          <a:xfrm flipV="1">
            <a:off x="586118" y="3776285"/>
            <a:ext cx="2178658" cy="1590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3E904E4-DD3A-4397-A499-FFE72C0E983B}"/>
              </a:ext>
            </a:extLst>
          </p:cNvPr>
          <p:cNvSpPr txBox="1"/>
          <p:nvPr/>
        </p:nvSpPr>
        <p:spPr>
          <a:xfrm>
            <a:off x="465442" y="4135128"/>
            <a:ext cx="4009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There is right skewness in both </a:t>
            </a:r>
            <a:r>
              <a:rPr lang="en-US" dirty="0" err="1">
                <a:latin typeface="Trebuchet MS" panose="020B0603020202020204" pitchFamily="34" charset="0"/>
              </a:rPr>
              <a:t>bmi</a:t>
            </a:r>
            <a:r>
              <a:rPr lang="en-US" dirty="0">
                <a:latin typeface="Trebuchet MS" panose="020B0603020202020204" pitchFamily="34" charset="0"/>
              </a:rPr>
              <a:t> and average glucose level this increases outlier presence.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80B465-5B15-4B96-85D4-7139F11F0220}"/>
              </a:ext>
            </a:extLst>
          </p:cNvPr>
          <p:cNvSpPr txBox="1"/>
          <p:nvPr/>
        </p:nvSpPr>
        <p:spPr>
          <a:xfrm>
            <a:off x="2257425" y="85725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rebuchet MS" panose="020B0603020202020204" pitchFamily="34" charset="0"/>
              </a:rPr>
              <a:t>DISTRIBUTION OF STORE ON AGE , BMI &amp;  AVG_GLUCOSE_LEVEL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5FCA5587-9CB7-44CA-8507-1B15F880F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603" y="704774"/>
            <a:ext cx="3190875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FF9E9C0-9BCE-45B0-8AAF-D6F2783EF61D}"/>
              </a:ext>
            </a:extLst>
          </p:cNvPr>
          <p:cNvSpPr txBox="1"/>
          <p:nvPr/>
        </p:nvSpPr>
        <p:spPr>
          <a:xfrm>
            <a:off x="465442" y="5763309"/>
            <a:ext cx="5489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There is a normal distribution of age throughout the population with a peak at 50 years.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65EE309-B893-4CC7-91F5-3DC626D276C7}"/>
              </a:ext>
            </a:extLst>
          </p:cNvPr>
          <p:cNvCxnSpPr>
            <a:cxnSpLocks/>
          </p:cNvCxnSpPr>
          <p:nvPr/>
        </p:nvCxnSpPr>
        <p:spPr>
          <a:xfrm flipV="1">
            <a:off x="465442" y="5401399"/>
            <a:ext cx="2178658" cy="1590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757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8EECE1-DC53-47F9-B735-B975A880F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838200"/>
            <a:ext cx="5619750" cy="5721296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57DCDEB-D94E-41F9-B456-9404B8978262}"/>
              </a:ext>
            </a:extLst>
          </p:cNvPr>
          <p:cNvCxnSpPr>
            <a:cxnSpLocks/>
          </p:cNvCxnSpPr>
          <p:nvPr/>
        </p:nvCxnSpPr>
        <p:spPr>
          <a:xfrm flipV="1">
            <a:off x="6659594" y="1166719"/>
            <a:ext cx="2178658" cy="1590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A021C11-6F43-4CF8-9470-EEA87C23F086}"/>
              </a:ext>
            </a:extLst>
          </p:cNvPr>
          <p:cNvCxnSpPr>
            <a:cxnSpLocks/>
          </p:cNvCxnSpPr>
          <p:nvPr/>
        </p:nvCxnSpPr>
        <p:spPr>
          <a:xfrm flipV="1">
            <a:off x="6659594" y="2600159"/>
            <a:ext cx="2178658" cy="1590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AA7D39D-2CB4-4798-A8E4-C91CDA71DED4}"/>
              </a:ext>
            </a:extLst>
          </p:cNvPr>
          <p:cNvSpPr txBox="1"/>
          <p:nvPr/>
        </p:nvSpPr>
        <p:spPr>
          <a:xfrm>
            <a:off x="6421055" y="1450264"/>
            <a:ext cx="5489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Stroke is much significant among those working in private sectors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8648C6-6E5B-49AE-99AB-26A62DA634E0}"/>
              </a:ext>
            </a:extLst>
          </p:cNvPr>
          <p:cNvSpPr txBox="1"/>
          <p:nvPr/>
        </p:nvSpPr>
        <p:spPr>
          <a:xfrm>
            <a:off x="6421055" y="2856588"/>
            <a:ext cx="5489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Stroke is much significant among those who never smoked, formerly smoked, smokes and those whose smoking status is unknown.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107228-2876-4A19-AB20-1D517CCD61BB}"/>
              </a:ext>
            </a:extLst>
          </p:cNvPr>
          <p:cNvSpPr txBox="1"/>
          <p:nvPr/>
        </p:nvSpPr>
        <p:spPr>
          <a:xfrm>
            <a:off x="1895475" y="282562"/>
            <a:ext cx="9324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rebuchet MS" panose="020B0603020202020204" pitchFamily="34" charset="0"/>
              </a:rPr>
              <a:t>DISTRIBUTION OF STROKE WRT WORK_TYPE &amp; SMOKING STATUS</a:t>
            </a:r>
          </a:p>
        </p:txBody>
      </p:sp>
    </p:spTree>
    <p:extLst>
      <p:ext uri="{BB962C8B-B14F-4D97-AF65-F5344CB8AC3E}">
        <p14:creationId xmlns:p14="http://schemas.microsoft.com/office/powerpoint/2010/main" val="2994410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D51533-20E0-42C2-A521-62249F645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03" y="1396960"/>
            <a:ext cx="7019335" cy="374654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C9862DB-C7F8-498C-AF95-547AA4B44A78}"/>
              </a:ext>
            </a:extLst>
          </p:cNvPr>
          <p:cNvCxnSpPr>
            <a:cxnSpLocks/>
          </p:cNvCxnSpPr>
          <p:nvPr/>
        </p:nvCxnSpPr>
        <p:spPr>
          <a:xfrm flipV="1">
            <a:off x="8171748" y="1803455"/>
            <a:ext cx="2178658" cy="1590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311C196-C711-402C-B1A9-8748D9BDDAC4}"/>
              </a:ext>
            </a:extLst>
          </p:cNvPr>
          <p:cNvSpPr txBox="1"/>
          <p:nvPr/>
        </p:nvSpPr>
        <p:spPr>
          <a:xfrm>
            <a:off x="8066973" y="1951672"/>
            <a:ext cx="38140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Stroke is much significant among those with heart disease, hypertension and average glucose level but not so significant given a person’s </a:t>
            </a:r>
            <a:r>
              <a:rPr lang="en-US" dirty="0" err="1">
                <a:latin typeface="Trebuchet MS" panose="020B0603020202020204" pitchFamily="34" charset="0"/>
              </a:rPr>
              <a:t>Bmi</a:t>
            </a:r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4FF4E5-1D30-4CB2-8401-D5BBC6EAF20A}"/>
              </a:ext>
            </a:extLst>
          </p:cNvPr>
          <p:cNvSpPr txBox="1"/>
          <p:nvPr/>
        </p:nvSpPr>
        <p:spPr>
          <a:xfrm>
            <a:off x="1200150" y="247650"/>
            <a:ext cx="8629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rebuchet MS" panose="020B0603020202020204" pitchFamily="34" charset="0"/>
              </a:rPr>
              <a:t>CORRELATION BETWEEN STROKE, HYPERTENSION &amp; HEART DISEASE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20D56D-DF04-4205-ACA0-EBF338353B21}"/>
              </a:ext>
            </a:extLst>
          </p:cNvPr>
          <p:cNvSpPr txBox="1"/>
          <p:nvPr/>
        </p:nvSpPr>
        <p:spPr>
          <a:xfrm>
            <a:off x="8171749" y="4086581"/>
            <a:ext cx="3639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Stroke is much significant among those with heart disease and hypertension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AC448E1-1AC9-444E-9669-1EC915BBB3E1}"/>
              </a:ext>
            </a:extLst>
          </p:cNvPr>
          <p:cNvCxnSpPr>
            <a:cxnSpLocks/>
          </p:cNvCxnSpPr>
          <p:nvPr/>
        </p:nvCxnSpPr>
        <p:spPr>
          <a:xfrm flipV="1">
            <a:off x="8171748" y="3884294"/>
            <a:ext cx="2178658" cy="1590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119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FCB77-14F2-4A1B-9D09-B6D4837CF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940" y="262393"/>
            <a:ext cx="10193571" cy="588398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Trebuchet MS" panose="020B0603020202020204" pitchFamily="34" charset="0"/>
              </a:rPr>
              <a:t>FINDINGS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D63495-75F6-40BF-A7DB-59FCCC1CA258}"/>
              </a:ext>
            </a:extLst>
          </p:cNvPr>
          <p:cNvSpPr/>
          <p:nvPr/>
        </p:nvSpPr>
        <p:spPr>
          <a:xfrm>
            <a:off x="553939" y="914399"/>
            <a:ext cx="10193572" cy="5370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b="1" dirty="0">
                <a:latin typeface="Trebuchet MS" panose="020B0603020202020204" pitchFamily="34" charset="0"/>
              </a:rPr>
              <a:t>Demographic and other risk factors 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Trebuchet MS" panose="020B0603020202020204" pitchFamily="34" charset="0"/>
              </a:rPr>
              <a:t>Prevalence: -Stroke is more significant in female that in male etc.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Trebuchet MS" panose="020B0603020202020204" pitchFamily="34" charset="0"/>
              </a:rPr>
              <a:t>Geographical variations-we examined the stroke rates across different residential type and we concluded that  geography was not significant. Either in urban or rural stroke rates remains the same.    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latin typeface="Trebuchet MS" panose="020B0603020202020204" pitchFamily="34" charset="0"/>
              </a:rPr>
              <a:t>Trends: 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lphaLcParenR"/>
            </a:pPr>
            <a:r>
              <a:rPr lang="en-US" sz="1400" dirty="0">
                <a:latin typeface="Trebuchet MS" panose="020B0603020202020204" pitchFamily="34" charset="0"/>
              </a:rPr>
              <a:t>Stroke was significant in married couple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lphaLcParenR"/>
            </a:pPr>
            <a:r>
              <a:rPr lang="en-US" sz="1400" dirty="0">
                <a:latin typeface="Trebuchet MS" panose="020B0603020202020204" pitchFamily="34" charset="0"/>
              </a:rPr>
              <a:t>Stroke was significant in those working in private sectors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lphaLcParenR"/>
            </a:pPr>
            <a:r>
              <a:rPr lang="en-US" sz="1400" dirty="0" err="1">
                <a:latin typeface="Trebuchet MS" panose="020B0603020202020204" pitchFamily="34" charset="0"/>
              </a:rPr>
              <a:t>Bmi</a:t>
            </a:r>
            <a:r>
              <a:rPr lang="en-US" sz="1400" dirty="0">
                <a:latin typeface="Trebuchet MS" panose="020B0603020202020204" pitchFamily="34" charset="0"/>
              </a:rPr>
              <a:t> and glucose level are  a causation of stroke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lphaLcParenR"/>
            </a:pPr>
            <a:r>
              <a:rPr lang="en-US" sz="1400" dirty="0">
                <a:latin typeface="Trebuchet MS" panose="020B0603020202020204" pitchFamily="34" charset="0"/>
              </a:rPr>
              <a:t>Average BMI Disparity in Marital Status: Despite considering residence types, the analysis reveals that married individuals exhibit a higher average BMI compared to their unmarried counterparts.	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lphaLcParenR"/>
            </a:pPr>
            <a:r>
              <a:rPr lang="en-US" sz="1400" dirty="0">
                <a:latin typeface="Trebuchet MS" panose="020B0603020202020204" pitchFamily="34" charset="0"/>
              </a:rPr>
              <a:t>Glucose Levels and Smoking Habits: Individuals who smoke demonstrate lower glucose levels in comparison to non-smokers or those who have quit smoking.	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lphaLcParenR"/>
            </a:pPr>
            <a:r>
              <a:rPr lang="en-US" sz="1400" dirty="0">
                <a:latin typeface="Trebuchet MS" panose="020B0603020202020204" pitchFamily="34" charset="0"/>
              </a:rPr>
              <a:t>Association between Glucose Levels, Hypertension, and Employment History: Average glucose levels are found to be higher among individuals without hypertension and comparatively lower  among those who have never worked.</a:t>
            </a:r>
          </a:p>
          <a:p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54683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B82A8-9769-404A-95E9-ED8C48F33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385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>
                <a:latin typeface="Trebuchet MS" panose="020B0603020202020204" pitchFamily="34" charset="0"/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E5FE2-D483-43E7-A929-6B5E41F8C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984"/>
            <a:ext cx="10515600" cy="574879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400" dirty="0">
                <a:latin typeface="Trebuchet MS" panose="020B0603020202020204" pitchFamily="34" charset="0"/>
              </a:rPr>
              <a:t>1.  Develop appropriate interventions tailored to address risk factors prevalent in certain demographics. </a:t>
            </a:r>
          </a:p>
          <a:p>
            <a:pPr marL="0" indent="0" algn="just">
              <a:buNone/>
            </a:pPr>
            <a:r>
              <a:rPr lang="en-US" sz="1400" dirty="0">
                <a:latin typeface="Trebuchet MS" panose="020B0603020202020204" pitchFamily="34" charset="0"/>
              </a:rPr>
              <a:t>2. In lifestyle factors we can launch community programs promoting healthy lifestyles</a:t>
            </a:r>
          </a:p>
          <a:p>
            <a:pPr marL="0" indent="0" algn="just">
              <a:buNone/>
            </a:pPr>
            <a:r>
              <a:rPr lang="en-US" sz="1400" dirty="0">
                <a:latin typeface="Trebuchet MS" panose="020B0603020202020204" pitchFamily="34" charset="0"/>
              </a:rPr>
              <a:t>3. Average BMI for married individuals. Explore the factors contributing to the higher average BMI among married individuals. </a:t>
            </a:r>
          </a:p>
          <a:p>
            <a:pPr marL="457200" lvl="1" indent="0" algn="just">
              <a:buNone/>
            </a:pPr>
            <a:r>
              <a:rPr lang="en-US" sz="1400" dirty="0">
                <a:latin typeface="Trebuchet MS" panose="020B0603020202020204" pitchFamily="34" charset="0"/>
              </a:rPr>
              <a:t>Could it be lifestyle choices, dietary habits, or other socio-economic factors?</a:t>
            </a:r>
          </a:p>
          <a:p>
            <a:pPr marL="457200" lvl="1" indent="0" algn="just">
              <a:buNone/>
            </a:pPr>
            <a:r>
              <a:rPr lang="en-US" sz="1400" dirty="0">
                <a:latin typeface="Trebuchet MS" panose="020B0603020202020204" pitchFamily="34" charset="0"/>
              </a:rPr>
              <a:t>Carry out a survey to gather qualitative data on lifestyle choices among married and unmarried individuals.</a:t>
            </a:r>
            <a:r>
              <a:rPr lang="en-US" sz="1000" dirty="0">
                <a:latin typeface="Trebuchet MS" panose="020B0603020202020204" pitchFamily="34" charset="0"/>
              </a:rPr>
              <a:t>	</a:t>
            </a:r>
          </a:p>
          <a:p>
            <a:pPr marL="0" indent="0" algn="just">
              <a:buNone/>
            </a:pPr>
            <a:r>
              <a:rPr lang="en-US" sz="1400" dirty="0">
                <a:latin typeface="Trebuchet MS" panose="020B0603020202020204" pitchFamily="34" charset="0"/>
              </a:rPr>
              <a:t>4. Glucose Levels for Smokers:</a:t>
            </a:r>
          </a:p>
          <a:p>
            <a:pPr marL="457200" lvl="1" indent="0" algn="just">
              <a:buNone/>
            </a:pPr>
            <a:r>
              <a:rPr lang="en-US" sz="1400" dirty="0">
                <a:latin typeface="Trebuchet MS" panose="020B0603020202020204" pitchFamily="34" charset="0"/>
              </a:rPr>
              <a:t>Investigate the reasons behind the lower glucose levels among smokers compared to non-smokers or those who quit smoking. </a:t>
            </a:r>
          </a:p>
          <a:p>
            <a:pPr marL="457200" lvl="1" indent="0" algn="just">
              <a:buNone/>
            </a:pPr>
            <a:r>
              <a:rPr lang="en-US" sz="1400" dirty="0">
                <a:latin typeface="Trebuchet MS" panose="020B0603020202020204" pitchFamily="34" charset="0"/>
              </a:rPr>
              <a:t>Assess whether this is due to lifestyle factors or if there are other underlying reasons.	</a:t>
            </a:r>
          </a:p>
          <a:p>
            <a:pPr marL="457200" lvl="1" indent="0" algn="just">
              <a:buNone/>
            </a:pPr>
            <a:r>
              <a:rPr lang="en-US" sz="1400" dirty="0">
                <a:latin typeface="Trebuchet MS" panose="020B0603020202020204" pitchFamily="34" charset="0"/>
              </a:rPr>
              <a:t>Explore the impact of stopping smoking on glucose levels. </a:t>
            </a:r>
          </a:p>
          <a:p>
            <a:pPr marL="457200" lvl="1" indent="0" algn="just">
              <a:buNone/>
            </a:pPr>
            <a:r>
              <a:rPr lang="en-US" sz="1400" dirty="0">
                <a:latin typeface="Trebuchet MS" panose="020B0603020202020204" pitchFamily="34" charset="0"/>
              </a:rPr>
              <a:t>Carry out a survey or research to identify potential health risks associated with lower glucose levels in smokers.</a:t>
            </a:r>
          </a:p>
          <a:p>
            <a:pPr marL="0" indent="0" algn="just">
              <a:buNone/>
            </a:pPr>
            <a:r>
              <a:rPr lang="en-US" sz="1400" dirty="0">
                <a:latin typeface="Trebuchet MS" panose="020B0603020202020204" pitchFamily="34" charset="0"/>
              </a:rPr>
              <a:t>5. Average Glucose Levels and Hypertension versus Employment Status:	</a:t>
            </a:r>
          </a:p>
          <a:p>
            <a:pPr marL="457200" lvl="1" indent="0" algn="just">
              <a:buNone/>
            </a:pPr>
            <a:r>
              <a:rPr lang="en-US" sz="1400" dirty="0">
                <a:latin typeface="Trebuchet MS" panose="020B0603020202020204" pitchFamily="34" charset="0"/>
              </a:rPr>
              <a:t>Further investigate the relationship between average glucose levels, hypertension, and employment status to check whether there are specific occupational factors contributing to glucose levels.	</a:t>
            </a:r>
          </a:p>
          <a:p>
            <a:pPr marL="457200" lvl="1" indent="0" algn="just">
              <a:buNone/>
            </a:pPr>
            <a:r>
              <a:rPr lang="en-US" sz="1400" dirty="0">
                <a:latin typeface="Trebuchet MS" panose="020B0603020202020204" pitchFamily="34" charset="0"/>
              </a:rPr>
              <a:t>Explore how employment status impacts on lifestyle choices which finally may have an influence glucose level.</a:t>
            </a:r>
          </a:p>
          <a:p>
            <a:pPr marL="0" indent="0" algn="just">
              <a:buNone/>
            </a:pPr>
            <a:r>
              <a:rPr lang="en-US" sz="1400" dirty="0">
                <a:latin typeface="Trebuchet MS" panose="020B0603020202020204" pitchFamily="34" charset="0"/>
              </a:rPr>
              <a:t>6. Carry out a research on an equal sample size to investigate the prevalence of stroke among the sectors.</a:t>
            </a:r>
          </a:p>
        </p:txBody>
      </p:sp>
    </p:spTree>
    <p:extLst>
      <p:ext uri="{BB962C8B-B14F-4D97-AF65-F5344CB8AC3E}">
        <p14:creationId xmlns:p14="http://schemas.microsoft.com/office/powerpoint/2010/main" val="2438299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6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2969</TotalTime>
  <Words>728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Trebuchet MS</vt:lpstr>
      <vt:lpstr>Office Theme</vt:lpstr>
      <vt:lpstr>STROKE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FINDINGS</vt:lpstr>
      <vt:lpstr>RECOMMENDATIONS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39</cp:revision>
  <dcterms:created xsi:type="dcterms:W3CDTF">2024-01-27T11:13:46Z</dcterms:created>
  <dcterms:modified xsi:type="dcterms:W3CDTF">2024-02-13T19:59:15Z</dcterms:modified>
</cp:coreProperties>
</file>