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B359-C5BA-43EA-9EDB-4CCF556AF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2E25-EE66-42E6-BB23-99DDA3D0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B5E2-C317-499D-911C-0D6A8863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0A24-EF62-46BC-8C11-653FBC67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A2A2-A641-4F29-925F-87482812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E70-E7F0-4904-B857-B5792DD4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82E5-65B9-4F6F-8906-8DA10B15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4E63-49E3-4DF4-AA59-602C5F62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C003-55D4-4037-84AE-8432CB6A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A1E9-7AD3-40D7-AFE0-D3CD3BB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77F7-111A-4DF3-9A20-D4FB7A20B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447B-523A-4752-A43E-DE4B2E64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9378-9A21-4AF7-8374-C973734C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041E-7A77-4543-A1C3-49E1617C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CA07-6947-4006-B2BD-F49A9703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99ED-AB10-454A-8659-2EA7FF49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FE5C-6E60-4651-A8A3-B39B48CB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657F-78DC-4E6E-8D49-CC6760C5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3E4E-0118-4142-8D6F-24F47E56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E7E7-9C4F-4B75-A968-318D92C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96B2-7B7B-49A0-A5C4-F8DC3BA5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7C12-716D-4BBC-A586-5E85D7B1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2EA2-A246-4F92-84B9-C825D5B1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C543-7B53-4962-9A04-FF2FBC5E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F235-D693-4FC8-9116-4D65CAAA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C7D7-150A-40F7-90A9-ECC4685D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B939-1477-48B9-8FBF-E57E863FF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1D2D-6696-4E42-9EF4-B0B12D69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52EF-977E-4BE6-8A54-3BF15F6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A305-8DFC-40C0-828A-67CFFA59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CC39-A462-4012-95A7-CBF133D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BD8-EB3C-48F4-9B54-56D60B45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B557-AD1F-4C76-91C0-9234E70E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6E5E-2833-4331-845C-0468B7CCA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D1AE-291D-44D5-A960-2E0B9C78A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4D690-19E7-45DD-BDE0-60C900724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F12DF-A806-4703-B242-EAF60D25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8FAC0-5C96-41A3-A4D5-7D4C7518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30131-14B3-43EB-B58B-D60A35EA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764D-7186-45C2-890F-3E12262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D55FE-9F3A-48A5-91B4-EFD161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7349A-2EBC-41C6-A67D-800400F9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F8BF-2033-459E-992A-488619C7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D96E4-02A0-4871-B014-FCE7E78B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C886E-2527-4EAC-8CA3-3E21EA84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571E-A5E9-43D1-B48F-BF8341F7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E99-0958-4C58-95F7-AB184A15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ED40-A3EC-4A14-88B8-BC4F7144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9B5C-44A2-481F-AB4E-B37E5647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A543-849D-41FE-BE94-3793CAC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CBE7-FF95-45E3-AC54-9FEBD85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3E3-D7A4-419F-89EE-182179D6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92ED-C19D-4E7E-91D9-DC06221E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4008-B8CB-4CE7-B5CB-7DD88D7A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EF417-B89E-4746-BFFF-6A16D6FAC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933-26F2-4ADF-887E-B07D21D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2D455-3B68-46A6-BFD1-E1CA11D5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092F-42B9-49D4-BE99-A829651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38080-4447-4B40-B873-EE5AED6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A63F-3B94-4394-94CE-095728E3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052D-69A9-4498-A958-0DAB04ADC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0067-3B90-4C3F-9FFF-1F0EE4520A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A8CE-5FE8-4F2E-9E75-48D37B9A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2047-258A-4D23-BA66-21BC0F1F4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" TargetMode="External"/><Relationship Id="rId2" Type="http://schemas.openxmlformats.org/officeDocument/2006/relationships/hyperlink" Target="https://www.rottentomatoe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e-numbers.com/" TargetMode="External"/><Relationship Id="rId5" Type="http://schemas.openxmlformats.org/officeDocument/2006/relationships/hyperlink" Target="https://www.boxofficemojo.com/" TargetMode="External"/><Relationship Id="rId4" Type="http://schemas.openxmlformats.org/officeDocument/2006/relationships/hyperlink" Target="https://www.themoviedb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759F-704D-4826-BFCC-88427682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1628774"/>
            <a:ext cx="9144000" cy="79637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Phase1 project: Movie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Data Analysis</a:t>
            </a:r>
            <a:endParaRPr lang="en-US" sz="4800" dirty="0">
              <a:latin typeface="Trebuchet MS" panose="020B0603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A09CE5-9D8F-4A0C-A00A-6C9264206ED4}"/>
              </a:ext>
            </a:extLst>
          </p:cNvPr>
          <p:cNvSpPr txBox="1">
            <a:spLocks/>
          </p:cNvSpPr>
          <p:nvPr/>
        </p:nvSpPr>
        <p:spPr>
          <a:xfrm>
            <a:off x="1343025" y="273367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rebuchet MS" panose="020B0603020202020204" pitchFamily="34" charset="0"/>
              </a:rPr>
              <a:t>By: Cynthia Dalmas</a:t>
            </a: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F55A703-A817-4DC6-9165-06ECA449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3" y="1679723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91C2D-DD33-48D5-B6F6-0EB51826B60F}"/>
              </a:ext>
            </a:extLst>
          </p:cNvPr>
          <p:cNvSpPr txBox="1"/>
          <p:nvPr/>
        </p:nvSpPr>
        <p:spPr>
          <a:xfrm>
            <a:off x="1257521" y="403010"/>
            <a:ext cx="862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WORLDWIDE GROSS REVENUE TREND BY YEAR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AC09C1-364F-4DAC-B796-C965A51C0302}"/>
              </a:ext>
            </a:extLst>
          </p:cNvPr>
          <p:cNvCxnSpPr>
            <a:cxnSpLocks/>
          </p:cNvCxnSpPr>
          <p:nvPr/>
        </p:nvCxnSpPr>
        <p:spPr>
          <a:xfrm flipV="1">
            <a:off x="6772276" y="191775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C0AD7C-13D1-44FF-8C30-18F6F5BD8306}"/>
              </a:ext>
            </a:extLst>
          </p:cNvPr>
          <p:cNvSpPr txBox="1"/>
          <p:nvPr/>
        </p:nvSpPr>
        <p:spPr>
          <a:xfrm>
            <a:off x="6705601" y="2310402"/>
            <a:ext cx="4886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Worldwide gross are high in 2017,2015 and very low in 2019 . This shows a decline in worldwide gross as time progresses.</a:t>
            </a:r>
          </a:p>
        </p:txBody>
      </p:sp>
    </p:spTree>
    <p:extLst>
      <p:ext uri="{BB962C8B-B14F-4D97-AF65-F5344CB8AC3E}">
        <p14:creationId xmlns:p14="http://schemas.microsoft.com/office/powerpoint/2010/main" val="270207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87C8FA6-0F3A-417B-9567-06581C11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9" y="1594662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C3F14-9652-4C39-84DA-0A5D9B8352A8}"/>
              </a:ext>
            </a:extLst>
          </p:cNvPr>
          <p:cNvSpPr txBox="1"/>
          <p:nvPr/>
        </p:nvSpPr>
        <p:spPr>
          <a:xfrm>
            <a:off x="466946" y="679235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PROFIT TREND BY YEAR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BF0AF-C835-4162-A1D5-9970FB188A68}"/>
              </a:ext>
            </a:extLst>
          </p:cNvPr>
          <p:cNvCxnSpPr>
            <a:cxnSpLocks/>
          </p:cNvCxnSpPr>
          <p:nvPr/>
        </p:nvCxnSpPr>
        <p:spPr>
          <a:xfrm flipV="1">
            <a:off x="6772276" y="191775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24114D-13CB-4CDE-85A7-CA9616592F69}"/>
              </a:ext>
            </a:extLst>
          </p:cNvPr>
          <p:cNvSpPr txBox="1"/>
          <p:nvPr/>
        </p:nvSpPr>
        <p:spPr>
          <a:xfrm>
            <a:off x="6705601" y="2310402"/>
            <a:ext cx="4314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Profits are high in 2017,2015 and very low in 2019 . This shows a relationship between worldwide gross and profits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DCAF0-EC2F-44C3-B60C-0A4734B4D475}"/>
              </a:ext>
            </a:extLst>
          </p:cNvPr>
          <p:cNvSpPr txBox="1"/>
          <p:nvPr/>
        </p:nvSpPr>
        <p:spPr>
          <a:xfrm>
            <a:off x="6772276" y="3510731"/>
            <a:ext cx="431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A decline in one affects the other.</a:t>
            </a:r>
          </a:p>
        </p:txBody>
      </p:sp>
    </p:spTree>
    <p:extLst>
      <p:ext uri="{BB962C8B-B14F-4D97-AF65-F5344CB8AC3E}">
        <p14:creationId xmlns:p14="http://schemas.microsoft.com/office/powerpoint/2010/main" val="86850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3D7A1D0-3EE3-4F29-9417-56671BF4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47" y="1169832"/>
            <a:ext cx="9643730" cy="568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C6A1D-4906-478B-B793-752B840B5866}"/>
              </a:ext>
            </a:extLst>
          </p:cNvPr>
          <p:cNvSpPr txBox="1"/>
          <p:nvPr/>
        </p:nvSpPr>
        <p:spPr>
          <a:xfrm>
            <a:off x="409795" y="164885"/>
            <a:ext cx="1154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CORRELATION OF AVERAGE RATING,RUNTIME,NUMBER OF VOTES,PRODUCTION BUDGET,WORLDWIDE GROSS</a:t>
            </a:r>
          </a:p>
        </p:txBody>
      </p:sp>
    </p:spTree>
    <p:extLst>
      <p:ext uri="{BB962C8B-B14F-4D97-AF65-F5344CB8AC3E}">
        <p14:creationId xmlns:p14="http://schemas.microsoft.com/office/powerpoint/2010/main" val="113923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C93FC9-30F8-457D-BE1B-E631CB8E442B}"/>
              </a:ext>
            </a:extLst>
          </p:cNvPr>
          <p:cNvCxnSpPr>
            <a:cxnSpLocks/>
          </p:cNvCxnSpPr>
          <p:nvPr/>
        </p:nvCxnSpPr>
        <p:spPr>
          <a:xfrm flipV="1">
            <a:off x="647701" y="1607681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56B8BA-5066-4A85-B16F-962C0A9869AB}"/>
              </a:ext>
            </a:extLst>
          </p:cNvPr>
          <p:cNvSpPr txBox="1"/>
          <p:nvPr/>
        </p:nvSpPr>
        <p:spPr>
          <a:xfrm>
            <a:off x="647700" y="2028646"/>
            <a:ext cx="10363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There is a correlation between runtime minutes and production budget. Movies titles that run for longer minutes will cost high production budget.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There is a correlation between runtime minutes  and worldwide gross. Movies titles that run for longer minutes will return high gross.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There is a correlation between runtime minutes and average rating. Movies titles that run for longer minutes will get good ratings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There is a correlation between production budget and  worldwide gross. Movies titles that run for longer minutes have high budget return high worldwide gross.</a:t>
            </a:r>
          </a:p>
          <a:p>
            <a:pPr marL="342900" indent="-342900">
              <a:buFontTx/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607B9-0091-4D93-9C62-142A28D33525}"/>
              </a:ext>
            </a:extLst>
          </p:cNvPr>
          <p:cNvSpPr txBox="1"/>
          <p:nvPr/>
        </p:nvSpPr>
        <p:spPr>
          <a:xfrm>
            <a:off x="466946" y="679235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CORRELATION CONTINUED….</a:t>
            </a:r>
          </a:p>
        </p:txBody>
      </p:sp>
    </p:spTree>
    <p:extLst>
      <p:ext uri="{BB962C8B-B14F-4D97-AF65-F5344CB8AC3E}">
        <p14:creationId xmlns:p14="http://schemas.microsoft.com/office/powerpoint/2010/main" val="8902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CB77-14F2-4A1B-9D09-B6D4837CF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63" y="985406"/>
            <a:ext cx="10193571" cy="58839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63495-75F6-40BF-A7DB-59FCCC1CA258}"/>
              </a:ext>
            </a:extLst>
          </p:cNvPr>
          <p:cNvSpPr/>
          <p:nvPr/>
        </p:nvSpPr>
        <p:spPr>
          <a:xfrm>
            <a:off x="692163" y="1839432"/>
            <a:ext cx="10193572" cy="211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There is a correlation between a movie's runtime, average ratings and number of votes to its production budget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Action adventure and SCI-FI were the most profitable in revenue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Drama led in the most produced genres</a:t>
            </a:r>
            <a:r>
              <a:rPr lang="en-US" sz="1400" b="1" dirty="0">
                <a:latin typeface="Trebuchet MS" panose="020B0603020202020204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IFC studio produced most movie titles</a:t>
            </a:r>
          </a:p>
        </p:txBody>
      </p:sp>
    </p:spTree>
    <p:extLst>
      <p:ext uri="{BB962C8B-B14F-4D97-AF65-F5344CB8AC3E}">
        <p14:creationId xmlns:p14="http://schemas.microsoft.com/office/powerpoint/2010/main" val="105468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2A8-9769-404A-95E9-ED8C48F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567"/>
            <a:ext cx="10515600" cy="4538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5FE2-D483-43E7-A929-6B5E41F8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186"/>
            <a:ext cx="10515600" cy="4547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I would recommend the following to Microsoft stakeholders;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</a:rPr>
              <a:t>To consider venturing in movie production with genres like Action adventure ,SCI-FI and Drama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</a:rPr>
              <a:t>To launch their movies with IFC studios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</a:rPr>
              <a:t>To translate their movies to worldwide languages.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</a:rPr>
              <a:t>To observe festivals and months of the years with most holidays to release movies.</a:t>
            </a:r>
          </a:p>
        </p:txBody>
      </p:sp>
    </p:spTree>
    <p:extLst>
      <p:ext uri="{BB962C8B-B14F-4D97-AF65-F5344CB8AC3E}">
        <p14:creationId xmlns:p14="http://schemas.microsoft.com/office/powerpoint/2010/main" val="243829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7EBE-7F03-411E-B626-2EA5B94E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35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7E398-FFCE-444C-A475-5BF56B5F2B4F}"/>
              </a:ext>
            </a:extLst>
          </p:cNvPr>
          <p:cNvSpPr/>
          <p:nvPr/>
        </p:nvSpPr>
        <p:spPr>
          <a:xfrm>
            <a:off x="285750" y="2447926"/>
            <a:ext cx="11620500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 panose="020B0603020202020204" pitchFamily="34" charset="0"/>
              </a:rPr>
              <a:t>SPECIFIC OBJECTIVES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rebuchet MS" panose="020B0603020202020204" pitchFamily="34" charset="0"/>
              </a:rPr>
              <a:t>This project's value is in helping a this specific stakeholder solve a real-world problem by exploring the following insights.</a:t>
            </a:r>
            <a:endParaRPr lang="en-US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1.Types of studios that are currently doing best in movie making.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2.Understanding the most produced genres that has better ratings and with more votes 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3.Identifying gross revenue for each top 10 genres to start with.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4. Preferred runtime for movies.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6. Trends and patterns in growth of movie creation industry.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2E2D5-B23B-4881-A078-47EA5C1A4CB7}"/>
              </a:ext>
            </a:extLst>
          </p:cNvPr>
          <p:cNvSpPr txBox="1"/>
          <p:nvPr/>
        </p:nvSpPr>
        <p:spPr>
          <a:xfrm>
            <a:off x="361950" y="1004525"/>
            <a:ext cx="116205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 panose="020B0603020202020204" pitchFamily="34" charset="0"/>
              </a:rPr>
              <a:t>PROJECT MAIN OBJECTIVE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For this project, We will use exploratory data analysis to generate insights for the Microsoft stakeholder who would like to venture in movie creation fun.</a:t>
            </a:r>
          </a:p>
        </p:txBody>
      </p:sp>
    </p:spTree>
    <p:extLst>
      <p:ext uri="{BB962C8B-B14F-4D97-AF65-F5344CB8AC3E}">
        <p14:creationId xmlns:p14="http://schemas.microsoft.com/office/powerpoint/2010/main" val="2668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06B75-E5C1-4576-8899-CC2D5C552176}"/>
              </a:ext>
            </a:extLst>
          </p:cNvPr>
          <p:cNvSpPr txBox="1"/>
          <p:nvPr/>
        </p:nvSpPr>
        <p:spPr>
          <a:xfrm>
            <a:off x="1404582" y="430832"/>
            <a:ext cx="789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DATA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1AAEF-FC4C-4C06-BF6D-CC3425F9F08D}"/>
              </a:ext>
            </a:extLst>
          </p:cNvPr>
          <p:cNvSpPr txBox="1"/>
          <p:nvPr/>
        </p:nvSpPr>
        <p:spPr>
          <a:xfrm>
            <a:off x="1336903" y="1416862"/>
            <a:ext cx="9555685" cy="52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776C7-2D2A-4126-BA7C-D437C601CED5}"/>
              </a:ext>
            </a:extLst>
          </p:cNvPr>
          <p:cNvSpPr txBox="1"/>
          <p:nvPr/>
        </p:nvSpPr>
        <p:spPr>
          <a:xfrm>
            <a:off x="1489304" y="1569262"/>
            <a:ext cx="486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D8398-FC48-441E-9F4F-E080A108A542}"/>
              </a:ext>
            </a:extLst>
          </p:cNvPr>
          <p:cNvSpPr txBox="1"/>
          <p:nvPr/>
        </p:nvSpPr>
        <p:spPr>
          <a:xfrm>
            <a:off x="1641704" y="1657130"/>
            <a:ext cx="486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38444-0ADC-49D7-B64B-DB618DDE5821}"/>
              </a:ext>
            </a:extLst>
          </p:cNvPr>
          <p:cNvSpPr txBox="1"/>
          <p:nvPr/>
        </p:nvSpPr>
        <p:spPr>
          <a:xfrm>
            <a:off x="1404582" y="2492465"/>
            <a:ext cx="486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hlinkClick r:id="rId2"/>
              </a:rPr>
              <a:t>https://www.rottentomatoes.com/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FAED4-A7A8-4003-84AA-FF2F8055E306}"/>
              </a:ext>
            </a:extLst>
          </p:cNvPr>
          <p:cNvSpPr txBox="1"/>
          <p:nvPr/>
        </p:nvSpPr>
        <p:spPr>
          <a:xfrm>
            <a:off x="1404582" y="1954543"/>
            <a:ext cx="50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hlinkClick r:id="rId3"/>
              </a:rPr>
              <a:t>https://www.imdb.com/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9DCDF-88C0-4F6E-8ACD-7E96196B0E56}"/>
              </a:ext>
            </a:extLst>
          </p:cNvPr>
          <p:cNvSpPr txBox="1"/>
          <p:nvPr/>
        </p:nvSpPr>
        <p:spPr>
          <a:xfrm>
            <a:off x="1404582" y="3125239"/>
            <a:ext cx="486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hlinkClick r:id="rId4"/>
              </a:rPr>
              <a:t>https://www.themoviedb.org/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D373F2-01D4-4803-B875-FB3F4ADDCAA2}"/>
              </a:ext>
            </a:extLst>
          </p:cNvPr>
          <p:cNvSpPr txBox="1"/>
          <p:nvPr/>
        </p:nvSpPr>
        <p:spPr>
          <a:xfrm>
            <a:off x="1365478" y="1401169"/>
            <a:ext cx="730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hlinkClick r:id="rId5"/>
              </a:rPr>
              <a:t>https://www.boxofficemojo.com/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088D7-289C-45B1-88B8-849FBC427665}"/>
              </a:ext>
            </a:extLst>
          </p:cNvPr>
          <p:cNvSpPr txBox="1"/>
          <p:nvPr/>
        </p:nvSpPr>
        <p:spPr>
          <a:xfrm>
            <a:off x="1365478" y="3807412"/>
            <a:ext cx="486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hlinkClick r:id="rId6"/>
              </a:rPr>
              <a:t>https://www.the-numbers.com/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8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9862DB-C7F8-498C-AF95-547AA4B44A78}"/>
              </a:ext>
            </a:extLst>
          </p:cNvPr>
          <p:cNvCxnSpPr>
            <a:cxnSpLocks/>
          </p:cNvCxnSpPr>
          <p:nvPr/>
        </p:nvCxnSpPr>
        <p:spPr>
          <a:xfrm flipV="1">
            <a:off x="8171748" y="180345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4FF4E5-1D30-4CB2-8401-D5BBC6EAF20A}"/>
              </a:ext>
            </a:extLst>
          </p:cNvPr>
          <p:cNvSpPr txBox="1"/>
          <p:nvPr/>
        </p:nvSpPr>
        <p:spPr>
          <a:xfrm>
            <a:off x="1200150" y="247650"/>
            <a:ext cx="862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DISTRIBUTION OF VOTES AND RATINGS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C448E1-1AC9-444E-9669-1EC915BBB3E1}"/>
              </a:ext>
            </a:extLst>
          </p:cNvPr>
          <p:cNvCxnSpPr>
            <a:cxnSpLocks/>
          </p:cNvCxnSpPr>
          <p:nvPr/>
        </p:nvCxnSpPr>
        <p:spPr>
          <a:xfrm flipV="1">
            <a:off x="8171748" y="388429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F0549D2-DD94-43D2-9CD3-12ADD324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" y="745182"/>
            <a:ext cx="590505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C66A3C7-5746-4256-9C60-D6520B90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" y="3695700"/>
            <a:ext cx="6222261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AAA79-A608-4E7C-B7BC-EF95DD63163E}"/>
              </a:ext>
            </a:extLst>
          </p:cNvPr>
          <p:cNvSpPr txBox="1"/>
          <p:nvPr/>
        </p:nvSpPr>
        <p:spPr>
          <a:xfrm>
            <a:off x="7753350" y="2124075"/>
            <a:ext cx="357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There are ratings for some movie titles that were abnormal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1C8E1-6582-488F-BC99-40D3C3D0CF38}"/>
              </a:ext>
            </a:extLst>
          </p:cNvPr>
          <p:cNvSpPr txBox="1"/>
          <p:nvPr/>
        </p:nvSpPr>
        <p:spPr>
          <a:xfrm>
            <a:off x="7829550" y="4369659"/>
            <a:ext cx="357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There are number of votes for some movie titles that were abnormal</a:t>
            </a:r>
          </a:p>
        </p:txBody>
      </p:sp>
    </p:spTree>
    <p:extLst>
      <p:ext uri="{BB962C8B-B14F-4D97-AF65-F5344CB8AC3E}">
        <p14:creationId xmlns:p14="http://schemas.microsoft.com/office/powerpoint/2010/main" val="148711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61ED3EC-4391-4341-B303-884AD22A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20" y="1613047"/>
            <a:ext cx="6052141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878AC-C6DC-4359-8E43-7D2CD8D85E77}"/>
              </a:ext>
            </a:extLst>
          </p:cNvPr>
          <p:cNvSpPr txBox="1"/>
          <p:nvPr/>
        </p:nvSpPr>
        <p:spPr>
          <a:xfrm>
            <a:off x="7286625" y="2200275"/>
            <a:ext cx="357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There are some movie titles that gave abnormal domestic gross returns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A05894-1FEF-4C91-9267-CBF1F4F85C7B}"/>
              </a:ext>
            </a:extLst>
          </p:cNvPr>
          <p:cNvCxnSpPr>
            <a:cxnSpLocks/>
          </p:cNvCxnSpPr>
          <p:nvPr/>
        </p:nvCxnSpPr>
        <p:spPr>
          <a:xfrm flipV="1">
            <a:off x="7286625" y="189870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3C8C71-A722-48CD-879F-EFEB0268D256}"/>
              </a:ext>
            </a:extLst>
          </p:cNvPr>
          <p:cNvSpPr txBox="1"/>
          <p:nvPr/>
        </p:nvSpPr>
        <p:spPr>
          <a:xfrm>
            <a:off x="1200150" y="247650"/>
            <a:ext cx="862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DISTRIBUTION OF DOMESTIC GROSS</a:t>
            </a:r>
          </a:p>
        </p:txBody>
      </p:sp>
    </p:spTree>
    <p:extLst>
      <p:ext uri="{BB962C8B-B14F-4D97-AF65-F5344CB8AC3E}">
        <p14:creationId xmlns:p14="http://schemas.microsoft.com/office/powerpoint/2010/main" val="3234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8FCF8-B14C-4E8D-8758-B36013A4FE74}"/>
              </a:ext>
            </a:extLst>
          </p:cNvPr>
          <p:cNvSpPr txBox="1"/>
          <p:nvPr/>
        </p:nvSpPr>
        <p:spPr>
          <a:xfrm>
            <a:off x="934336" y="279548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ANALYSIS OF LEADING GENRES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CAA801-0F92-4E43-A735-498AAD63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6" y="1337598"/>
            <a:ext cx="68294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B34116-89F8-4516-9D16-6E181190D9F6}"/>
              </a:ext>
            </a:extLst>
          </p:cNvPr>
          <p:cNvCxnSpPr>
            <a:cxnSpLocks/>
          </p:cNvCxnSpPr>
          <p:nvPr/>
        </p:nvCxnSpPr>
        <p:spPr>
          <a:xfrm flipV="1">
            <a:off x="7286625" y="189870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E9E3C6-47CD-4260-892E-B91285A06D70}"/>
              </a:ext>
            </a:extLst>
          </p:cNvPr>
          <p:cNvSpPr txBox="1"/>
          <p:nvPr/>
        </p:nvSpPr>
        <p:spPr>
          <a:xfrm>
            <a:off x="7286626" y="2200275"/>
            <a:ext cx="4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The leading genre in terms of movie titles produces is Drama, Documentary and comedy</a:t>
            </a:r>
          </a:p>
        </p:txBody>
      </p:sp>
    </p:spTree>
    <p:extLst>
      <p:ext uri="{BB962C8B-B14F-4D97-AF65-F5344CB8AC3E}">
        <p14:creationId xmlns:p14="http://schemas.microsoft.com/office/powerpoint/2010/main" val="140066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BA1F010-0E6E-4C09-8ACF-6841DF4A2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6" y="1644835"/>
            <a:ext cx="54102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CEBE46-F97B-4ADA-AD05-2D6343716408}"/>
              </a:ext>
            </a:extLst>
          </p:cNvPr>
          <p:cNvSpPr txBox="1"/>
          <p:nvPr/>
        </p:nvSpPr>
        <p:spPr>
          <a:xfrm>
            <a:off x="628871" y="617680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ANALYSIS OF LEADING STUDIOS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9983A-C1CC-446A-8B84-5483C8D8B0E2}"/>
              </a:ext>
            </a:extLst>
          </p:cNvPr>
          <p:cNvSpPr txBox="1"/>
          <p:nvPr/>
        </p:nvSpPr>
        <p:spPr>
          <a:xfrm>
            <a:off x="6705601" y="2310402"/>
            <a:ext cx="4314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The leading studio in the moving production industry is IFC.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This makes it the Best studio to work with for launching movies.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B347C9-4191-4AAC-9DE8-7396C333988E}"/>
              </a:ext>
            </a:extLst>
          </p:cNvPr>
          <p:cNvCxnSpPr>
            <a:cxnSpLocks/>
          </p:cNvCxnSpPr>
          <p:nvPr/>
        </p:nvCxnSpPr>
        <p:spPr>
          <a:xfrm flipV="1">
            <a:off x="6772276" y="191775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1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52599-EE70-4C37-9ED6-070A7BDDE132}"/>
              </a:ext>
            </a:extLst>
          </p:cNvPr>
          <p:cNvSpPr txBox="1"/>
          <p:nvPr/>
        </p:nvSpPr>
        <p:spPr>
          <a:xfrm>
            <a:off x="1090613" y="137783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ANALYSIS OF LEADING GENRES WITH RESPECT TO PROFIT (</a:t>
            </a:r>
            <a:r>
              <a:rPr lang="en-US" sz="2400" b="1" dirty="0" err="1">
                <a:latin typeface="Trebuchet MS" panose="020B0603020202020204" pitchFamily="34" charset="0"/>
              </a:rPr>
              <a:t>Wordlwide</a:t>
            </a:r>
            <a:r>
              <a:rPr lang="en-US" sz="2400" b="1" dirty="0">
                <a:latin typeface="Trebuchet MS" panose="020B0603020202020204" pitchFamily="34" charset="0"/>
              </a:rPr>
              <a:t> gross –Production budget)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60A53C-84FF-44DE-9773-D9E805BC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77"/>
            <a:ext cx="7181850" cy="43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8C4786-AF26-41D2-814B-0388AC919BE7}"/>
              </a:ext>
            </a:extLst>
          </p:cNvPr>
          <p:cNvCxnSpPr>
            <a:cxnSpLocks/>
          </p:cNvCxnSpPr>
          <p:nvPr/>
        </p:nvCxnSpPr>
        <p:spPr>
          <a:xfrm flipV="1">
            <a:off x="7687959" y="1786797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E261101-1C78-4307-8600-9EA9A7C18BCF}"/>
              </a:ext>
            </a:extLst>
          </p:cNvPr>
          <p:cNvSpPr txBox="1"/>
          <p:nvPr/>
        </p:nvSpPr>
        <p:spPr>
          <a:xfrm>
            <a:off x="7562851" y="2123896"/>
            <a:ext cx="4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Action, </a:t>
            </a:r>
            <a:r>
              <a:rPr lang="en-US" b="1" dirty="0" err="1">
                <a:latin typeface="Trebuchet MS" panose="020B0603020202020204" pitchFamily="34" charset="0"/>
              </a:rPr>
              <a:t>Adventure,Sci</a:t>
            </a:r>
            <a:r>
              <a:rPr lang="en-US" b="1" dirty="0">
                <a:latin typeface="Trebuchet MS" panose="020B0603020202020204" pitchFamily="34" charset="0"/>
              </a:rPr>
              <a:t>-Fi gave good profits when we compare worldwide gross and production budget</a:t>
            </a:r>
          </a:p>
        </p:txBody>
      </p:sp>
    </p:spTree>
    <p:extLst>
      <p:ext uri="{BB962C8B-B14F-4D97-AF65-F5344CB8AC3E}">
        <p14:creationId xmlns:p14="http://schemas.microsoft.com/office/powerpoint/2010/main" val="294605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D0C9C-CF28-4DA3-8E55-78D1BBEF43BA}"/>
              </a:ext>
            </a:extLst>
          </p:cNvPr>
          <p:cNvSpPr txBox="1"/>
          <p:nvPr/>
        </p:nvSpPr>
        <p:spPr>
          <a:xfrm>
            <a:off x="600296" y="507150"/>
            <a:ext cx="968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DOMESTIC GROSS VS RELEASE DATE GENERATION TREND BY MONTH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551B2F-9E63-4005-BACE-575104950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4" y="2016975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E9E806-7481-42D6-9D1B-610A0291C4BF}"/>
              </a:ext>
            </a:extLst>
          </p:cNvPr>
          <p:cNvCxnSpPr>
            <a:cxnSpLocks/>
          </p:cNvCxnSpPr>
          <p:nvPr/>
        </p:nvCxnSpPr>
        <p:spPr>
          <a:xfrm flipV="1">
            <a:off x="6772276" y="191775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538ABC-AA44-4B44-A0BF-164D741ABF5D}"/>
              </a:ext>
            </a:extLst>
          </p:cNvPr>
          <p:cNvSpPr txBox="1"/>
          <p:nvPr/>
        </p:nvSpPr>
        <p:spPr>
          <a:xfrm>
            <a:off x="6705601" y="2310402"/>
            <a:ext cx="4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June is leading as the best month that had many releases hence high domestic gross.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8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6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588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Office Theme</vt:lpstr>
      <vt:lpstr>Phase1 project: Movie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60</cp:revision>
  <dcterms:created xsi:type="dcterms:W3CDTF">2024-01-27T11:13:46Z</dcterms:created>
  <dcterms:modified xsi:type="dcterms:W3CDTF">2024-02-18T05:33:50Z</dcterms:modified>
</cp:coreProperties>
</file>