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03" r:id="rId2"/>
    <p:sldId id="304" r:id="rId3"/>
    <p:sldId id="272" r:id="rId4"/>
    <p:sldId id="269" r:id="rId5"/>
    <p:sldId id="270" r:id="rId6"/>
    <p:sldId id="271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3"/>
  </p:normalViewPr>
  <p:slideViewPr>
    <p:cSldViewPr snapToGrid="0">
      <p:cViewPr varScale="1">
        <p:scale>
          <a:sx n="120" d="100"/>
          <a:sy n="120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866A8-7862-F741-B7C9-685AEC40AB7B}" type="doc">
      <dgm:prSet loTypeId="urn:microsoft.com/office/officeart/2005/8/layout/matrix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53DD18E2-8B73-4048-8989-BD5F5589CC55}">
      <dgm:prSet phldrT="[Text]"/>
      <dgm:spPr/>
      <dgm:t>
        <a:bodyPr/>
        <a:lstStyle/>
        <a:p>
          <a:r>
            <a:rPr lang="en-GB" dirty="0"/>
            <a:t>Data Harvesting</a:t>
          </a:r>
        </a:p>
      </dgm:t>
    </dgm:pt>
    <dgm:pt modelId="{101B49D8-E99B-8545-9EF2-A1F0584EAE40}" type="parTrans" cxnId="{C33B52B4-BAFA-0648-8197-2FD71FDAB589}">
      <dgm:prSet/>
      <dgm:spPr/>
      <dgm:t>
        <a:bodyPr/>
        <a:lstStyle/>
        <a:p>
          <a:endParaRPr lang="en-GB"/>
        </a:p>
      </dgm:t>
    </dgm:pt>
    <dgm:pt modelId="{7B8BD4BC-CBBF-2144-B49D-971EEAFCE204}" type="sibTrans" cxnId="{C33B52B4-BAFA-0648-8197-2FD71FDAB589}">
      <dgm:prSet/>
      <dgm:spPr/>
      <dgm:t>
        <a:bodyPr/>
        <a:lstStyle/>
        <a:p>
          <a:endParaRPr lang="en-GB"/>
        </a:p>
      </dgm:t>
    </dgm:pt>
    <dgm:pt modelId="{08428A32-60A9-2340-963B-5A0B21980F28}">
      <dgm:prSet phldrT="[Text]"/>
      <dgm:spPr/>
      <dgm:t>
        <a:bodyPr/>
        <a:lstStyle/>
        <a:p>
          <a:r>
            <a:rPr lang="en-GB" dirty="0"/>
            <a:t>Business Monitoring</a:t>
          </a:r>
        </a:p>
      </dgm:t>
    </dgm:pt>
    <dgm:pt modelId="{A2C7A962-5C3F-134E-8D91-917C30711ECC}" type="parTrans" cxnId="{97966F97-2BB5-E54C-B2E7-A89ADFCA6EF3}">
      <dgm:prSet/>
      <dgm:spPr/>
      <dgm:t>
        <a:bodyPr/>
        <a:lstStyle/>
        <a:p>
          <a:endParaRPr lang="en-GB"/>
        </a:p>
      </dgm:t>
    </dgm:pt>
    <dgm:pt modelId="{C1B26596-DC05-1E4C-9508-9E3DB37F4F3F}" type="sibTrans" cxnId="{97966F97-2BB5-E54C-B2E7-A89ADFCA6EF3}">
      <dgm:prSet/>
      <dgm:spPr/>
      <dgm:t>
        <a:bodyPr/>
        <a:lstStyle/>
        <a:p>
          <a:endParaRPr lang="en-GB"/>
        </a:p>
      </dgm:t>
    </dgm:pt>
    <dgm:pt modelId="{6E0CB558-702E-054B-8CC2-B5A2223E8EB8}">
      <dgm:prSet phldrT="[Text]"/>
      <dgm:spPr/>
      <dgm:t>
        <a:bodyPr/>
        <a:lstStyle/>
        <a:p>
          <a:r>
            <a:rPr lang="en-GB" dirty="0"/>
            <a:t>Snapshot</a:t>
          </a:r>
        </a:p>
      </dgm:t>
    </dgm:pt>
    <dgm:pt modelId="{C88D46E0-6328-0F46-BEF7-FDC2C7631D62}" type="parTrans" cxnId="{DB148229-BF71-944B-B0F9-F8DD3018316F}">
      <dgm:prSet/>
      <dgm:spPr/>
      <dgm:t>
        <a:bodyPr/>
        <a:lstStyle/>
        <a:p>
          <a:endParaRPr lang="en-GB"/>
        </a:p>
      </dgm:t>
    </dgm:pt>
    <dgm:pt modelId="{E00A9F77-F5CE-DB4D-B8D8-F73EDAF9600D}" type="sibTrans" cxnId="{DB148229-BF71-944B-B0F9-F8DD3018316F}">
      <dgm:prSet/>
      <dgm:spPr/>
      <dgm:t>
        <a:bodyPr/>
        <a:lstStyle/>
        <a:p>
          <a:endParaRPr lang="en-GB"/>
        </a:p>
      </dgm:t>
    </dgm:pt>
    <dgm:pt modelId="{8CB25CF5-6945-2140-9DBC-7CDE84908447}">
      <dgm:prSet phldrT="[Text]"/>
      <dgm:spPr/>
      <dgm:t>
        <a:bodyPr/>
        <a:lstStyle/>
        <a:p>
          <a:r>
            <a:rPr lang="en-GB" dirty="0"/>
            <a:t>Market Research</a:t>
          </a:r>
        </a:p>
      </dgm:t>
    </dgm:pt>
    <dgm:pt modelId="{FB07F0D9-ABC2-5B43-8EB2-C1E223AA1B61}" type="parTrans" cxnId="{FACA8971-B4C4-EE48-93C7-ECAB70E86E85}">
      <dgm:prSet/>
      <dgm:spPr/>
      <dgm:t>
        <a:bodyPr/>
        <a:lstStyle/>
        <a:p>
          <a:endParaRPr lang="en-GB"/>
        </a:p>
      </dgm:t>
    </dgm:pt>
    <dgm:pt modelId="{CEE00DEB-11C0-084F-A790-143AB3DC9DF9}" type="sibTrans" cxnId="{FACA8971-B4C4-EE48-93C7-ECAB70E86E85}">
      <dgm:prSet/>
      <dgm:spPr/>
      <dgm:t>
        <a:bodyPr/>
        <a:lstStyle/>
        <a:p>
          <a:endParaRPr lang="en-GB"/>
        </a:p>
      </dgm:t>
    </dgm:pt>
    <dgm:pt modelId="{42F638B3-6277-E345-830B-B7FD3CF8C615}" type="pres">
      <dgm:prSet presAssocID="{3EC866A8-7862-F741-B7C9-685AEC40AB7B}" presName="matrix" presStyleCnt="0">
        <dgm:presLayoutVars>
          <dgm:chMax val="1"/>
          <dgm:dir/>
          <dgm:resizeHandles val="exact"/>
        </dgm:presLayoutVars>
      </dgm:prSet>
      <dgm:spPr/>
    </dgm:pt>
    <dgm:pt modelId="{69C09C14-701B-1C46-A9EA-F7B4194E4D93}" type="pres">
      <dgm:prSet presAssocID="{3EC866A8-7862-F741-B7C9-685AEC40AB7B}" presName="axisShape" presStyleLbl="bgShp" presStyleIdx="0" presStyleCnt="1"/>
      <dgm:spPr/>
    </dgm:pt>
    <dgm:pt modelId="{B58BBC33-BF51-B645-8E11-FF03EEE3FB17}" type="pres">
      <dgm:prSet presAssocID="{3EC866A8-7862-F741-B7C9-685AEC40AB7B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6F14053-ADDB-9545-9DAA-CCAC7B3D2AB8}" type="pres">
      <dgm:prSet presAssocID="{3EC866A8-7862-F741-B7C9-685AEC40AB7B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FE97822-5AFC-1949-B5BC-B86F119EF7C9}" type="pres">
      <dgm:prSet presAssocID="{3EC866A8-7862-F741-B7C9-685AEC40AB7B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92CD587-F9F6-F344-AFE9-7C46E1486E73}" type="pres">
      <dgm:prSet presAssocID="{3EC866A8-7862-F741-B7C9-685AEC40AB7B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148229-BF71-944B-B0F9-F8DD3018316F}" srcId="{3EC866A8-7862-F741-B7C9-685AEC40AB7B}" destId="{6E0CB558-702E-054B-8CC2-B5A2223E8EB8}" srcOrd="2" destOrd="0" parTransId="{C88D46E0-6328-0F46-BEF7-FDC2C7631D62}" sibTransId="{E00A9F77-F5CE-DB4D-B8D8-F73EDAF9600D}"/>
    <dgm:cxn modelId="{BE310C2E-0713-E24D-86EF-CE1F2E558C51}" type="presOf" srcId="{6E0CB558-702E-054B-8CC2-B5A2223E8EB8}" destId="{CFE97822-5AFC-1949-B5BC-B86F119EF7C9}" srcOrd="0" destOrd="0" presId="urn:microsoft.com/office/officeart/2005/8/layout/matrix2"/>
    <dgm:cxn modelId="{1B224361-3358-F842-AC09-7F028024ED16}" type="presOf" srcId="{3EC866A8-7862-F741-B7C9-685AEC40AB7B}" destId="{42F638B3-6277-E345-830B-B7FD3CF8C615}" srcOrd="0" destOrd="0" presId="urn:microsoft.com/office/officeart/2005/8/layout/matrix2"/>
    <dgm:cxn modelId="{FACA8971-B4C4-EE48-93C7-ECAB70E86E85}" srcId="{3EC866A8-7862-F741-B7C9-685AEC40AB7B}" destId="{8CB25CF5-6945-2140-9DBC-7CDE84908447}" srcOrd="3" destOrd="0" parTransId="{FB07F0D9-ABC2-5B43-8EB2-C1E223AA1B61}" sibTransId="{CEE00DEB-11C0-084F-A790-143AB3DC9DF9}"/>
    <dgm:cxn modelId="{97966F97-2BB5-E54C-B2E7-A89ADFCA6EF3}" srcId="{3EC866A8-7862-F741-B7C9-685AEC40AB7B}" destId="{08428A32-60A9-2340-963B-5A0B21980F28}" srcOrd="1" destOrd="0" parTransId="{A2C7A962-5C3F-134E-8D91-917C30711ECC}" sibTransId="{C1B26596-DC05-1E4C-9508-9E3DB37F4F3F}"/>
    <dgm:cxn modelId="{B5BE2CA1-3B42-9D4D-919A-6276FCFDED1A}" type="presOf" srcId="{08428A32-60A9-2340-963B-5A0B21980F28}" destId="{76F14053-ADDB-9545-9DAA-CCAC7B3D2AB8}" srcOrd="0" destOrd="0" presId="urn:microsoft.com/office/officeart/2005/8/layout/matrix2"/>
    <dgm:cxn modelId="{C33B52B4-BAFA-0648-8197-2FD71FDAB589}" srcId="{3EC866A8-7862-F741-B7C9-685AEC40AB7B}" destId="{53DD18E2-8B73-4048-8989-BD5F5589CC55}" srcOrd="0" destOrd="0" parTransId="{101B49D8-E99B-8545-9EF2-A1F0584EAE40}" sibTransId="{7B8BD4BC-CBBF-2144-B49D-971EEAFCE204}"/>
    <dgm:cxn modelId="{BBB073D2-1B93-3D48-9EDF-6DE8DA5C90ED}" type="presOf" srcId="{53DD18E2-8B73-4048-8989-BD5F5589CC55}" destId="{B58BBC33-BF51-B645-8E11-FF03EEE3FB17}" srcOrd="0" destOrd="0" presId="urn:microsoft.com/office/officeart/2005/8/layout/matrix2"/>
    <dgm:cxn modelId="{C882D6E4-E16E-E145-9C29-884E0D3CBBE4}" type="presOf" srcId="{8CB25CF5-6945-2140-9DBC-7CDE84908447}" destId="{492CD587-F9F6-F344-AFE9-7C46E1486E73}" srcOrd="0" destOrd="0" presId="urn:microsoft.com/office/officeart/2005/8/layout/matrix2"/>
    <dgm:cxn modelId="{335A4777-3DE4-5548-9C58-B4109B144017}" type="presParOf" srcId="{42F638B3-6277-E345-830B-B7FD3CF8C615}" destId="{69C09C14-701B-1C46-A9EA-F7B4194E4D93}" srcOrd="0" destOrd="0" presId="urn:microsoft.com/office/officeart/2005/8/layout/matrix2"/>
    <dgm:cxn modelId="{CB5D06F2-04E7-C743-8700-53168EBC5E9E}" type="presParOf" srcId="{42F638B3-6277-E345-830B-B7FD3CF8C615}" destId="{B58BBC33-BF51-B645-8E11-FF03EEE3FB17}" srcOrd="1" destOrd="0" presId="urn:microsoft.com/office/officeart/2005/8/layout/matrix2"/>
    <dgm:cxn modelId="{F89B5ABC-BCC6-1F48-A527-C71440397798}" type="presParOf" srcId="{42F638B3-6277-E345-830B-B7FD3CF8C615}" destId="{76F14053-ADDB-9545-9DAA-CCAC7B3D2AB8}" srcOrd="2" destOrd="0" presId="urn:microsoft.com/office/officeart/2005/8/layout/matrix2"/>
    <dgm:cxn modelId="{66035B2A-42B1-1642-8224-9DC6AB52E67E}" type="presParOf" srcId="{42F638B3-6277-E345-830B-B7FD3CF8C615}" destId="{CFE97822-5AFC-1949-B5BC-B86F119EF7C9}" srcOrd="3" destOrd="0" presId="urn:microsoft.com/office/officeart/2005/8/layout/matrix2"/>
    <dgm:cxn modelId="{2A03E5AF-C1AA-0242-9D05-CD2523781D6D}" type="presParOf" srcId="{42F638B3-6277-E345-830B-B7FD3CF8C615}" destId="{492CD587-F9F6-F344-AFE9-7C46E1486E73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09C14-701B-1C46-A9EA-F7B4194E4D93}">
      <dsp:nvSpPr>
        <dsp:cNvPr id="0" name=""/>
        <dsp:cNvSpPr/>
      </dsp:nvSpPr>
      <dsp:spPr>
        <a:xfrm>
          <a:off x="337343" y="0"/>
          <a:ext cx="4508500" cy="45085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BBC33-BF51-B645-8E11-FF03EEE3FB17}">
      <dsp:nvSpPr>
        <dsp:cNvPr id="0" name=""/>
        <dsp:cNvSpPr/>
      </dsp:nvSpPr>
      <dsp:spPr>
        <a:xfrm>
          <a:off x="630396" y="293052"/>
          <a:ext cx="1803400" cy="1803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 Harvesting</a:t>
          </a:r>
        </a:p>
      </dsp:txBody>
      <dsp:txXfrm>
        <a:off x="718431" y="381087"/>
        <a:ext cx="1627330" cy="1627330"/>
      </dsp:txXfrm>
    </dsp:sp>
    <dsp:sp modelId="{76F14053-ADDB-9545-9DAA-CCAC7B3D2AB8}">
      <dsp:nvSpPr>
        <dsp:cNvPr id="0" name=""/>
        <dsp:cNvSpPr/>
      </dsp:nvSpPr>
      <dsp:spPr>
        <a:xfrm>
          <a:off x="2749391" y="293052"/>
          <a:ext cx="1803400" cy="1803400"/>
        </a:xfrm>
        <a:prstGeom prst="roundRect">
          <a:avLst/>
        </a:prstGeom>
        <a:solidFill>
          <a:schemeClr val="accent4">
            <a:hueOff val="2199979"/>
            <a:satOff val="-9734"/>
            <a:lumOff val="-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Business Monitoring</a:t>
          </a:r>
        </a:p>
      </dsp:txBody>
      <dsp:txXfrm>
        <a:off x="2837426" y="381087"/>
        <a:ext cx="1627330" cy="1627330"/>
      </dsp:txXfrm>
    </dsp:sp>
    <dsp:sp modelId="{CFE97822-5AFC-1949-B5BC-B86F119EF7C9}">
      <dsp:nvSpPr>
        <dsp:cNvPr id="0" name=""/>
        <dsp:cNvSpPr/>
      </dsp:nvSpPr>
      <dsp:spPr>
        <a:xfrm>
          <a:off x="630396" y="2412047"/>
          <a:ext cx="1803400" cy="1803400"/>
        </a:xfrm>
        <a:prstGeom prst="roundRect">
          <a:avLst/>
        </a:prstGeom>
        <a:solidFill>
          <a:schemeClr val="accent4">
            <a:hueOff val="4399958"/>
            <a:satOff val="-19468"/>
            <a:lumOff val="-3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Snapshot</a:t>
          </a:r>
        </a:p>
      </dsp:txBody>
      <dsp:txXfrm>
        <a:off x="718431" y="2500082"/>
        <a:ext cx="1627330" cy="1627330"/>
      </dsp:txXfrm>
    </dsp:sp>
    <dsp:sp modelId="{492CD587-F9F6-F344-AFE9-7C46E1486E73}">
      <dsp:nvSpPr>
        <dsp:cNvPr id="0" name=""/>
        <dsp:cNvSpPr/>
      </dsp:nvSpPr>
      <dsp:spPr>
        <a:xfrm>
          <a:off x="2749391" y="2412047"/>
          <a:ext cx="1803400" cy="1803400"/>
        </a:xfrm>
        <a:prstGeom prst="roundRect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Market Research</a:t>
          </a:r>
        </a:p>
      </dsp:txBody>
      <dsp:txXfrm>
        <a:off x="2837426" y="2500082"/>
        <a:ext cx="1627330" cy="1627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C8D5A-C0FB-3045-BB47-BDDF07733C7E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14199-3C04-D646-AF62-58B5F92B98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F6B02-E136-B443-9401-AD19BAB4C6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7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F6B02-E136-B443-9401-AD19BAB4C6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6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F6B02-E136-B443-9401-AD19BAB4C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1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F6B02-E136-B443-9401-AD19BAB4C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F6B02-E136-B443-9401-AD19BAB4C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7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F6B02-E136-B443-9401-AD19BAB4C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F6B02-E136-B443-9401-AD19BAB4C6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3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6A11-62BA-6672-AABA-CAC702F04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50ADA-F44B-0742-FDE2-BD7D53362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0461-C35D-4926-63C6-CCC8C872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02B8-3F09-15B2-03AB-9F7BDFDC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797DD-C314-F3D8-FA03-F2C5B4DE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7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88A6-0802-74CA-73A4-1FE74A1A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BAFF0-B690-1E6D-F439-20B016101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15C6-2194-E99C-9E83-C169C74C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33490-430F-7829-46CB-6D481B4C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233E-F2C4-BE8F-3F7D-0143D89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13600-519E-0009-3FD5-F5D283500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9CE2-619A-17A5-F3F9-D5B76BEF3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C633C-D056-8EE0-149D-B07BB6B6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CDE1-426A-4407-77A0-7E8EE624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7A3C-0B66-9173-B0D9-7233DE00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2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0AE-3F19-3487-4509-805712EC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998E-62A2-6792-FC2F-B58F1D6F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8277-2457-E87C-B7F2-C96CD748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1608-4BDD-C62E-55B9-F3F70C31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2DFA-B7BC-7377-BF6E-AECC5DF8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4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721F-55FE-69EF-C00E-C2E5FF7F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8377F-ECD9-BFB2-4931-2D6BAA3F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6A37-BD18-534C-6928-35B27910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40E2-6A0D-730B-8C6D-C7BCCA38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F8BC-AFB2-F103-C96F-54F6FDA2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BAC9-F7CD-DD77-B2D8-657DD43A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BCAA-A5C6-67BC-E572-6675EB8E1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433B-2175-F5DC-8D1C-7623FD4F5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D8111-8933-B32A-1393-39DCA4E9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B6B7F-C426-4D14-71BF-78C1AB61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079D2-3361-B73A-FDBA-15D5FD2E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3EEA-8E2C-207E-D92D-6A2EB368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72141-B724-B61D-B31E-9401C2E2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6A226-03F7-4A43-3FA5-6BDD32916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9CCFD-191A-4636-831D-09C3FEA54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12273-7062-EE6B-1DCF-26096FA5A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48122-EA79-77DB-66F6-009DE3DB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515F2-C2C2-0D5C-E56B-E62440BD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EB42C-EE81-1E61-5A59-422AE4E0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9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A690-79E9-5CB6-7FB8-4877C607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8DC55-88A6-8633-93E3-9E5EBEB0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8E56D-F673-73DC-5894-AA563862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F6B7A-F2E0-FBED-F7C9-3AA92B1F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2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D52C5-9E9A-B496-76BE-C148F1F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B4EEC-EF77-380A-283C-DDD64744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9FAAD-B39F-2547-2B16-6CB95AAD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7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D078-02DD-C619-621A-8F517337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4367-7296-1A9B-979F-A5F29CF8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CFD9-F2B4-61D7-D742-D6FCA51DB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38BEC-C985-D8D1-CFAC-FE3B2E52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0F84-3A11-DE73-92D8-3268758E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E83E0-CDC4-BEB0-6F13-F66C5918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3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228D-E8C7-33B5-05E7-65D90C89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5511F-6206-6642-0E8D-EDCAD7C8E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828B-B9FC-C4FC-47E0-B06DFDF6D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80725-1AE7-8D7D-EDDE-C42C4A22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8791-E7E9-7588-EEB0-CC0BB841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2229-1253-BFF4-6E97-AE11A1CD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4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39D1D-7D1C-8F88-6D4A-DADFD6EB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642AD-7263-4A65-D022-4D35069DB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C156-CBFF-477C-D48C-8AADC3F3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D98BB-8E5A-A440-892F-6FEBADFB8117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C185-C904-352E-474C-ED9635C41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24DE-C3A8-B8A6-AB7E-3A05EF15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04A1A-F8DA-C742-9B24-F22590EF2D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4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57/jep.30.2.15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308.022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F3AD7E0-34E0-0A86-A0B2-2F04FBC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vs. Research Needs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A0C3B4-F42D-7C38-6174-553982EBB436}"/>
              </a:ext>
            </a:extLst>
          </p:cNvPr>
          <p:cNvGrpSpPr/>
          <p:nvPr/>
        </p:nvGrpSpPr>
        <p:grpSpPr>
          <a:xfrm>
            <a:off x="1151731" y="1681163"/>
            <a:ext cx="4508500" cy="4508500"/>
            <a:chOff x="1151731" y="1681163"/>
            <a:chExt cx="4508500" cy="45085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0EA8DA-B797-CAFE-D9D4-537BC72CD401}"/>
                </a:ext>
              </a:extLst>
            </p:cNvPr>
            <p:cNvGrpSpPr/>
            <p:nvPr/>
          </p:nvGrpSpPr>
          <p:grpSpPr>
            <a:xfrm>
              <a:off x="1151731" y="1681163"/>
              <a:ext cx="4508500" cy="4508500"/>
              <a:chOff x="6650195" y="1711493"/>
              <a:chExt cx="4508500" cy="450850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F69174A-B719-5A84-D0AC-91F3667A9F4C}"/>
                  </a:ext>
                </a:extLst>
              </p:cNvPr>
              <p:cNvSpPr/>
              <p:nvPr/>
            </p:nvSpPr>
            <p:spPr>
              <a:xfrm>
                <a:off x="9062243" y="2004545"/>
                <a:ext cx="1803400" cy="1803400"/>
              </a:xfrm>
              <a:custGeom>
                <a:avLst/>
                <a:gdLst>
                  <a:gd name="connsiteX0" fmla="*/ 0 w 1803400"/>
                  <a:gd name="connsiteY0" fmla="*/ 300573 h 1803400"/>
                  <a:gd name="connsiteX1" fmla="*/ 300573 w 1803400"/>
                  <a:gd name="connsiteY1" fmla="*/ 0 h 1803400"/>
                  <a:gd name="connsiteX2" fmla="*/ 1502827 w 1803400"/>
                  <a:gd name="connsiteY2" fmla="*/ 0 h 1803400"/>
                  <a:gd name="connsiteX3" fmla="*/ 1803400 w 1803400"/>
                  <a:gd name="connsiteY3" fmla="*/ 300573 h 1803400"/>
                  <a:gd name="connsiteX4" fmla="*/ 1803400 w 1803400"/>
                  <a:gd name="connsiteY4" fmla="*/ 1502827 h 1803400"/>
                  <a:gd name="connsiteX5" fmla="*/ 1502827 w 1803400"/>
                  <a:gd name="connsiteY5" fmla="*/ 1803400 h 1803400"/>
                  <a:gd name="connsiteX6" fmla="*/ 300573 w 1803400"/>
                  <a:gd name="connsiteY6" fmla="*/ 1803400 h 1803400"/>
                  <a:gd name="connsiteX7" fmla="*/ 0 w 1803400"/>
                  <a:gd name="connsiteY7" fmla="*/ 1502827 h 1803400"/>
                  <a:gd name="connsiteX8" fmla="*/ 0 w 1803400"/>
                  <a:gd name="connsiteY8" fmla="*/ 300573 h 180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3400" h="1803400">
                    <a:moveTo>
                      <a:pt x="0" y="300573"/>
                    </a:moveTo>
                    <a:cubicBezTo>
                      <a:pt x="0" y="134571"/>
                      <a:pt x="134571" y="0"/>
                      <a:pt x="300573" y="0"/>
                    </a:cubicBezTo>
                    <a:lnTo>
                      <a:pt x="1502827" y="0"/>
                    </a:lnTo>
                    <a:cubicBezTo>
                      <a:pt x="1668829" y="0"/>
                      <a:pt x="1803400" y="134571"/>
                      <a:pt x="1803400" y="300573"/>
                    </a:cubicBezTo>
                    <a:lnTo>
                      <a:pt x="1803400" y="1502827"/>
                    </a:lnTo>
                    <a:cubicBezTo>
                      <a:pt x="1803400" y="1668829"/>
                      <a:pt x="1668829" y="1803400"/>
                      <a:pt x="1502827" y="1803400"/>
                    </a:cubicBezTo>
                    <a:lnTo>
                      <a:pt x="300573" y="1803400"/>
                    </a:lnTo>
                    <a:cubicBezTo>
                      <a:pt x="134571" y="1803400"/>
                      <a:pt x="0" y="1668829"/>
                      <a:pt x="0" y="1502827"/>
                    </a:cubicBezTo>
                    <a:lnTo>
                      <a:pt x="0" y="30057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2199979"/>
                  <a:satOff val="-9734"/>
                  <a:lumOff val="-1634"/>
                  <a:alphaOff val="0"/>
                </a:schemeClr>
              </a:fillRef>
              <a:effectRef idx="0">
                <a:schemeClr val="accent4">
                  <a:hueOff val="2199979"/>
                  <a:satOff val="-9734"/>
                  <a:lumOff val="-163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9475" tIns="179475" rIns="179475" bIns="17947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Business Monitoring</a:t>
                </a:r>
              </a:p>
            </p:txBody>
          </p:sp>
          <p:sp>
            <p:nvSpPr>
              <p:cNvPr id="19" name="Quad Arrow 18">
                <a:extLst>
                  <a:ext uri="{FF2B5EF4-FFF2-40B4-BE49-F238E27FC236}">
                    <a16:creationId xmlns:a16="http://schemas.microsoft.com/office/drawing/2014/main" id="{82BAF3D1-9822-0A0E-AC79-9E55F4174D2C}"/>
                  </a:ext>
                </a:extLst>
              </p:cNvPr>
              <p:cNvSpPr/>
              <p:nvPr/>
            </p:nvSpPr>
            <p:spPr>
              <a:xfrm>
                <a:off x="6650195" y="1711493"/>
                <a:ext cx="4508500" cy="4508500"/>
              </a:xfrm>
              <a:prstGeom prst="quadArrow">
                <a:avLst>
                  <a:gd name="adj1" fmla="val 2000"/>
                  <a:gd name="adj2" fmla="val 4000"/>
                  <a:gd name="adj3" fmla="val 5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7269C76-BEB3-D3C0-11DF-E7CBE0E0CF2B}"/>
                  </a:ext>
                </a:extLst>
              </p:cNvPr>
              <p:cNvSpPr/>
              <p:nvPr/>
            </p:nvSpPr>
            <p:spPr>
              <a:xfrm>
                <a:off x="6943248" y="2004545"/>
                <a:ext cx="1803400" cy="1803400"/>
              </a:xfrm>
              <a:custGeom>
                <a:avLst/>
                <a:gdLst>
                  <a:gd name="connsiteX0" fmla="*/ 0 w 1803400"/>
                  <a:gd name="connsiteY0" fmla="*/ 300573 h 1803400"/>
                  <a:gd name="connsiteX1" fmla="*/ 300573 w 1803400"/>
                  <a:gd name="connsiteY1" fmla="*/ 0 h 1803400"/>
                  <a:gd name="connsiteX2" fmla="*/ 1502827 w 1803400"/>
                  <a:gd name="connsiteY2" fmla="*/ 0 h 1803400"/>
                  <a:gd name="connsiteX3" fmla="*/ 1803400 w 1803400"/>
                  <a:gd name="connsiteY3" fmla="*/ 300573 h 1803400"/>
                  <a:gd name="connsiteX4" fmla="*/ 1803400 w 1803400"/>
                  <a:gd name="connsiteY4" fmla="*/ 1502827 h 1803400"/>
                  <a:gd name="connsiteX5" fmla="*/ 1502827 w 1803400"/>
                  <a:gd name="connsiteY5" fmla="*/ 1803400 h 1803400"/>
                  <a:gd name="connsiteX6" fmla="*/ 300573 w 1803400"/>
                  <a:gd name="connsiteY6" fmla="*/ 1803400 h 1803400"/>
                  <a:gd name="connsiteX7" fmla="*/ 0 w 1803400"/>
                  <a:gd name="connsiteY7" fmla="*/ 1502827 h 1803400"/>
                  <a:gd name="connsiteX8" fmla="*/ 0 w 1803400"/>
                  <a:gd name="connsiteY8" fmla="*/ 300573 h 180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3400" h="1803400">
                    <a:moveTo>
                      <a:pt x="0" y="300573"/>
                    </a:moveTo>
                    <a:cubicBezTo>
                      <a:pt x="0" y="134571"/>
                      <a:pt x="134571" y="0"/>
                      <a:pt x="300573" y="0"/>
                    </a:cubicBezTo>
                    <a:lnTo>
                      <a:pt x="1502827" y="0"/>
                    </a:lnTo>
                    <a:cubicBezTo>
                      <a:pt x="1668829" y="0"/>
                      <a:pt x="1803400" y="134571"/>
                      <a:pt x="1803400" y="300573"/>
                    </a:cubicBezTo>
                    <a:lnTo>
                      <a:pt x="1803400" y="1502827"/>
                    </a:lnTo>
                    <a:cubicBezTo>
                      <a:pt x="1803400" y="1668829"/>
                      <a:pt x="1668829" y="1803400"/>
                      <a:pt x="1502827" y="1803400"/>
                    </a:cubicBezTo>
                    <a:lnTo>
                      <a:pt x="300573" y="1803400"/>
                    </a:lnTo>
                    <a:cubicBezTo>
                      <a:pt x="134571" y="1803400"/>
                      <a:pt x="0" y="1668829"/>
                      <a:pt x="0" y="1502827"/>
                    </a:cubicBezTo>
                    <a:lnTo>
                      <a:pt x="0" y="300573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9475" tIns="179475" rIns="179475" bIns="17947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Data Harvesting</a:t>
                </a: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40B627-58CB-419B-0690-72277B0BDC7F}"/>
                  </a:ext>
                </a:extLst>
              </p:cNvPr>
              <p:cNvSpPr/>
              <p:nvPr/>
            </p:nvSpPr>
            <p:spPr>
              <a:xfrm>
                <a:off x="6943248" y="4123540"/>
                <a:ext cx="1803400" cy="1803400"/>
              </a:xfrm>
              <a:custGeom>
                <a:avLst/>
                <a:gdLst>
                  <a:gd name="connsiteX0" fmla="*/ 0 w 1803400"/>
                  <a:gd name="connsiteY0" fmla="*/ 300573 h 1803400"/>
                  <a:gd name="connsiteX1" fmla="*/ 300573 w 1803400"/>
                  <a:gd name="connsiteY1" fmla="*/ 0 h 1803400"/>
                  <a:gd name="connsiteX2" fmla="*/ 1502827 w 1803400"/>
                  <a:gd name="connsiteY2" fmla="*/ 0 h 1803400"/>
                  <a:gd name="connsiteX3" fmla="*/ 1803400 w 1803400"/>
                  <a:gd name="connsiteY3" fmla="*/ 300573 h 1803400"/>
                  <a:gd name="connsiteX4" fmla="*/ 1803400 w 1803400"/>
                  <a:gd name="connsiteY4" fmla="*/ 1502827 h 1803400"/>
                  <a:gd name="connsiteX5" fmla="*/ 1502827 w 1803400"/>
                  <a:gd name="connsiteY5" fmla="*/ 1803400 h 1803400"/>
                  <a:gd name="connsiteX6" fmla="*/ 300573 w 1803400"/>
                  <a:gd name="connsiteY6" fmla="*/ 1803400 h 1803400"/>
                  <a:gd name="connsiteX7" fmla="*/ 0 w 1803400"/>
                  <a:gd name="connsiteY7" fmla="*/ 1502827 h 1803400"/>
                  <a:gd name="connsiteX8" fmla="*/ 0 w 1803400"/>
                  <a:gd name="connsiteY8" fmla="*/ 300573 h 180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3400" h="1803400">
                    <a:moveTo>
                      <a:pt x="0" y="300573"/>
                    </a:moveTo>
                    <a:cubicBezTo>
                      <a:pt x="0" y="134571"/>
                      <a:pt x="134571" y="0"/>
                      <a:pt x="300573" y="0"/>
                    </a:cubicBezTo>
                    <a:lnTo>
                      <a:pt x="1502827" y="0"/>
                    </a:lnTo>
                    <a:cubicBezTo>
                      <a:pt x="1668829" y="0"/>
                      <a:pt x="1803400" y="134571"/>
                      <a:pt x="1803400" y="300573"/>
                    </a:cubicBezTo>
                    <a:lnTo>
                      <a:pt x="1803400" y="1502827"/>
                    </a:lnTo>
                    <a:cubicBezTo>
                      <a:pt x="1803400" y="1668829"/>
                      <a:pt x="1668829" y="1803400"/>
                      <a:pt x="1502827" y="1803400"/>
                    </a:cubicBezTo>
                    <a:lnTo>
                      <a:pt x="300573" y="1803400"/>
                    </a:lnTo>
                    <a:cubicBezTo>
                      <a:pt x="134571" y="1803400"/>
                      <a:pt x="0" y="1668829"/>
                      <a:pt x="0" y="1502827"/>
                    </a:cubicBezTo>
                    <a:lnTo>
                      <a:pt x="0" y="300573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4399958"/>
                  <a:satOff val="-19468"/>
                  <a:lumOff val="-3269"/>
                  <a:alphaOff val="0"/>
                </a:schemeClr>
              </a:fillRef>
              <a:effectRef idx="0">
                <a:schemeClr val="accent4">
                  <a:hueOff val="4399958"/>
                  <a:satOff val="-19468"/>
                  <a:lumOff val="-326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9475" tIns="179475" rIns="179475" bIns="17947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Snapshot</a:t>
                </a: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46C531D-002C-B482-CEE1-AB33E306E68A}"/>
                  </a:ext>
                </a:extLst>
              </p:cNvPr>
              <p:cNvSpPr/>
              <p:nvPr/>
            </p:nvSpPr>
            <p:spPr>
              <a:xfrm>
                <a:off x="9062243" y="4123540"/>
                <a:ext cx="1803400" cy="1803400"/>
              </a:xfrm>
              <a:custGeom>
                <a:avLst/>
                <a:gdLst>
                  <a:gd name="connsiteX0" fmla="*/ 0 w 1803400"/>
                  <a:gd name="connsiteY0" fmla="*/ 300573 h 1803400"/>
                  <a:gd name="connsiteX1" fmla="*/ 300573 w 1803400"/>
                  <a:gd name="connsiteY1" fmla="*/ 0 h 1803400"/>
                  <a:gd name="connsiteX2" fmla="*/ 1502827 w 1803400"/>
                  <a:gd name="connsiteY2" fmla="*/ 0 h 1803400"/>
                  <a:gd name="connsiteX3" fmla="*/ 1803400 w 1803400"/>
                  <a:gd name="connsiteY3" fmla="*/ 300573 h 1803400"/>
                  <a:gd name="connsiteX4" fmla="*/ 1803400 w 1803400"/>
                  <a:gd name="connsiteY4" fmla="*/ 1502827 h 1803400"/>
                  <a:gd name="connsiteX5" fmla="*/ 1502827 w 1803400"/>
                  <a:gd name="connsiteY5" fmla="*/ 1803400 h 1803400"/>
                  <a:gd name="connsiteX6" fmla="*/ 300573 w 1803400"/>
                  <a:gd name="connsiteY6" fmla="*/ 1803400 h 1803400"/>
                  <a:gd name="connsiteX7" fmla="*/ 0 w 1803400"/>
                  <a:gd name="connsiteY7" fmla="*/ 1502827 h 1803400"/>
                  <a:gd name="connsiteX8" fmla="*/ 0 w 1803400"/>
                  <a:gd name="connsiteY8" fmla="*/ 300573 h 180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3400" h="1803400">
                    <a:moveTo>
                      <a:pt x="0" y="300573"/>
                    </a:moveTo>
                    <a:cubicBezTo>
                      <a:pt x="0" y="134571"/>
                      <a:pt x="134571" y="0"/>
                      <a:pt x="300573" y="0"/>
                    </a:cubicBezTo>
                    <a:lnTo>
                      <a:pt x="1502827" y="0"/>
                    </a:lnTo>
                    <a:cubicBezTo>
                      <a:pt x="1668829" y="0"/>
                      <a:pt x="1803400" y="134571"/>
                      <a:pt x="1803400" y="300573"/>
                    </a:cubicBezTo>
                    <a:lnTo>
                      <a:pt x="1803400" y="1502827"/>
                    </a:lnTo>
                    <a:cubicBezTo>
                      <a:pt x="1803400" y="1668829"/>
                      <a:pt x="1668829" y="1803400"/>
                      <a:pt x="1502827" y="1803400"/>
                    </a:cubicBezTo>
                    <a:lnTo>
                      <a:pt x="300573" y="1803400"/>
                    </a:lnTo>
                    <a:cubicBezTo>
                      <a:pt x="134571" y="1803400"/>
                      <a:pt x="0" y="1668829"/>
                      <a:pt x="0" y="1502827"/>
                    </a:cubicBezTo>
                    <a:lnTo>
                      <a:pt x="0" y="300573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99937"/>
                  <a:satOff val="-29202"/>
                  <a:lumOff val="-4903"/>
                  <a:alphaOff val="0"/>
                </a:schemeClr>
              </a:fillRef>
              <a:effectRef idx="0">
                <a:schemeClr val="accent4">
                  <a:hueOff val="6599937"/>
                  <a:satOff val="-29202"/>
                  <a:lumOff val="-490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9475" tIns="179475" rIns="179475" bIns="17947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Market Research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A4C460-0400-FC3A-5654-D0C38E7B7F3F}"/>
                </a:ext>
              </a:extLst>
            </p:cNvPr>
            <p:cNvSpPr txBox="1"/>
            <p:nvPr/>
          </p:nvSpPr>
          <p:spPr>
            <a:xfrm>
              <a:off x="1572800" y="3727489"/>
              <a:ext cx="153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Conceptual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273FEC-688E-E74C-C745-8BCB494DBA57}"/>
                </a:ext>
              </a:extLst>
            </p:cNvPr>
            <p:cNvSpPr txBox="1"/>
            <p:nvPr/>
          </p:nvSpPr>
          <p:spPr>
            <a:xfrm>
              <a:off x="3900393" y="3740189"/>
              <a:ext cx="109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3DC437-E690-CD25-6118-9821AD70202A}"/>
                </a:ext>
              </a:extLst>
            </p:cNvPr>
            <p:cNvSpPr txBox="1"/>
            <p:nvPr/>
          </p:nvSpPr>
          <p:spPr>
            <a:xfrm>
              <a:off x="3192197" y="2263577"/>
              <a:ext cx="461665" cy="156051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Operational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BFD25C-BD29-9CC7-24E4-363FDEF70756}"/>
                </a:ext>
              </a:extLst>
            </p:cNvPr>
            <p:cNvSpPr txBox="1"/>
            <p:nvPr/>
          </p:nvSpPr>
          <p:spPr>
            <a:xfrm>
              <a:off x="3202834" y="4393367"/>
              <a:ext cx="461665" cy="12710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75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F3AD7E0-34E0-0A86-A0B2-2F04FBC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vs. Research Needs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AA6A5-7876-C293-C0E6-08B7659982F7}"/>
              </a:ext>
            </a:extLst>
          </p:cNvPr>
          <p:cNvGrpSpPr/>
          <p:nvPr/>
        </p:nvGrpSpPr>
        <p:grpSpPr>
          <a:xfrm>
            <a:off x="1151731" y="1681163"/>
            <a:ext cx="10006964" cy="4530281"/>
            <a:chOff x="1151731" y="1681163"/>
            <a:chExt cx="10006964" cy="453028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A4B42E-505A-635A-D98E-799A45C78973}"/>
                </a:ext>
              </a:extLst>
            </p:cNvPr>
            <p:cNvGrpSpPr/>
            <p:nvPr/>
          </p:nvGrpSpPr>
          <p:grpSpPr>
            <a:xfrm>
              <a:off x="6650195" y="1702944"/>
              <a:ext cx="4508500" cy="4508500"/>
              <a:chOff x="1151731" y="1681163"/>
              <a:chExt cx="4508500" cy="45085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5A7BA4D-47C7-47BD-8CF2-E4252E3CDAC4}"/>
                  </a:ext>
                </a:extLst>
              </p:cNvPr>
              <p:cNvGrpSpPr/>
              <p:nvPr/>
            </p:nvGrpSpPr>
            <p:grpSpPr>
              <a:xfrm>
                <a:off x="1151731" y="1681163"/>
                <a:ext cx="4508500" cy="4508500"/>
                <a:chOff x="1151731" y="1681163"/>
                <a:chExt cx="4508500" cy="4508500"/>
              </a:xfrm>
            </p:grpSpPr>
            <p:sp>
              <p:nvSpPr>
                <p:cNvPr id="5" name="Quad Arrow 4">
                  <a:extLst>
                    <a:ext uri="{FF2B5EF4-FFF2-40B4-BE49-F238E27FC236}">
                      <a16:creationId xmlns:a16="http://schemas.microsoft.com/office/drawing/2014/main" id="{0D9E3FC8-B5D5-00E2-0A58-3F30165DDEFE}"/>
                    </a:ext>
                  </a:extLst>
                </p:cNvPr>
                <p:cNvSpPr/>
                <p:nvPr/>
              </p:nvSpPr>
              <p:spPr>
                <a:xfrm>
                  <a:off x="1151731" y="1681163"/>
                  <a:ext cx="4508500" cy="4508500"/>
                </a:xfrm>
                <a:prstGeom prst="quadArrow">
                  <a:avLst>
                    <a:gd name="adj1" fmla="val 2000"/>
                    <a:gd name="adj2" fmla="val 4000"/>
                    <a:gd name="adj3" fmla="val 5000"/>
                  </a:avLst>
                </a:prstGeom>
              </p:spPr>
              <p:style>
                <a:lnRef idx="0">
                  <a:schemeClr val="dk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" name="Freeform 5">
                  <a:extLst>
                    <a:ext uri="{FF2B5EF4-FFF2-40B4-BE49-F238E27FC236}">
                      <a16:creationId xmlns:a16="http://schemas.microsoft.com/office/drawing/2014/main" id="{80DAF866-248B-58A5-CBD2-DB9C9543F0A3}"/>
                    </a:ext>
                  </a:extLst>
                </p:cNvPr>
                <p:cNvSpPr/>
                <p:nvPr/>
              </p:nvSpPr>
              <p:spPr>
                <a:xfrm>
                  <a:off x="1444784" y="1974215"/>
                  <a:ext cx="1803400" cy="1803400"/>
                </a:xfrm>
                <a:custGeom>
                  <a:avLst/>
                  <a:gdLst>
                    <a:gd name="connsiteX0" fmla="*/ 0 w 1803400"/>
                    <a:gd name="connsiteY0" fmla="*/ 300573 h 1803400"/>
                    <a:gd name="connsiteX1" fmla="*/ 300573 w 1803400"/>
                    <a:gd name="connsiteY1" fmla="*/ 0 h 1803400"/>
                    <a:gd name="connsiteX2" fmla="*/ 1502827 w 1803400"/>
                    <a:gd name="connsiteY2" fmla="*/ 0 h 1803400"/>
                    <a:gd name="connsiteX3" fmla="*/ 1803400 w 1803400"/>
                    <a:gd name="connsiteY3" fmla="*/ 300573 h 1803400"/>
                    <a:gd name="connsiteX4" fmla="*/ 1803400 w 1803400"/>
                    <a:gd name="connsiteY4" fmla="*/ 1502827 h 1803400"/>
                    <a:gd name="connsiteX5" fmla="*/ 1502827 w 1803400"/>
                    <a:gd name="connsiteY5" fmla="*/ 1803400 h 1803400"/>
                    <a:gd name="connsiteX6" fmla="*/ 300573 w 1803400"/>
                    <a:gd name="connsiteY6" fmla="*/ 1803400 h 1803400"/>
                    <a:gd name="connsiteX7" fmla="*/ 0 w 1803400"/>
                    <a:gd name="connsiteY7" fmla="*/ 1502827 h 1803400"/>
                    <a:gd name="connsiteX8" fmla="*/ 0 w 1803400"/>
                    <a:gd name="connsiteY8" fmla="*/ 300573 h 180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3400" h="1803400">
                      <a:moveTo>
                        <a:pt x="0" y="300573"/>
                      </a:moveTo>
                      <a:cubicBezTo>
                        <a:pt x="0" y="134571"/>
                        <a:pt x="134571" y="0"/>
                        <a:pt x="300573" y="0"/>
                      </a:cubicBezTo>
                      <a:lnTo>
                        <a:pt x="1502827" y="0"/>
                      </a:lnTo>
                      <a:cubicBezTo>
                        <a:pt x="1668829" y="0"/>
                        <a:pt x="1803400" y="134571"/>
                        <a:pt x="1803400" y="300573"/>
                      </a:cubicBezTo>
                      <a:lnTo>
                        <a:pt x="1803400" y="1502827"/>
                      </a:lnTo>
                      <a:cubicBezTo>
                        <a:pt x="1803400" y="1668829"/>
                        <a:pt x="1668829" y="1803400"/>
                        <a:pt x="1502827" y="1803400"/>
                      </a:cubicBezTo>
                      <a:lnTo>
                        <a:pt x="300573" y="1803400"/>
                      </a:lnTo>
                      <a:cubicBezTo>
                        <a:pt x="134571" y="1803400"/>
                        <a:pt x="0" y="1668829"/>
                        <a:pt x="0" y="1502827"/>
                      </a:cubicBezTo>
                      <a:lnTo>
                        <a:pt x="0" y="300573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4235" tIns="164235" rIns="164235" bIns="164235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kern="1200" dirty="0"/>
                    <a:t>Resource Sink</a:t>
                  </a:r>
                </a:p>
              </p:txBody>
            </p:sp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0B2458ED-2701-DFDD-EBDC-5EAA3954E2A2}"/>
                    </a:ext>
                  </a:extLst>
                </p:cNvPr>
                <p:cNvSpPr/>
                <p:nvPr/>
              </p:nvSpPr>
              <p:spPr>
                <a:xfrm>
                  <a:off x="3563779" y="1974215"/>
                  <a:ext cx="1803400" cy="1803400"/>
                </a:xfrm>
                <a:custGeom>
                  <a:avLst/>
                  <a:gdLst>
                    <a:gd name="connsiteX0" fmla="*/ 0 w 1803400"/>
                    <a:gd name="connsiteY0" fmla="*/ 300573 h 1803400"/>
                    <a:gd name="connsiteX1" fmla="*/ 300573 w 1803400"/>
                    <a:gd name="connsiteY1" fmla="*/ 0 h 1803400"/>
                    <a:gd name="connsiteX2" fmla="*/ 1502827 w 1803400"/>
                    <a:gd name="connsiteY2" fmla="*/ 0 h 1803400"/>
                    <a:gd name="connsiteX3" fmla="*/ 1803400 w 1803400"/>
                    <a:gd name="connsiteY3" fmla="*/ 300573 h 1803400"/>
                    <a:gd name="connsiteX4" fmla="*/ 1803400 w 1803400"/>
                    <a:gd name="connsiteY4" fmla="*/ 1502827 h 1803400"/>
                    <a:gd name="connsiteX5" fmla="*/ 1502827 w 1803400"/>
                    <a:gd name="connsiteY5" fmla="*/ 1803400 h 1803400"/>
                    <a:gd name="connsiteX6" fmla="*/ 300573 w 1803400"/>
                    <a:gd name="connsiteY6" fmla="*/ 1803400 h 1803400"/>
                    <a:gd name="connsiteX7" fmla="*/ 0 w 1803400"/>
                    <a:gd name="connsiteY7" fmla="*/ 1502827 h 1803400"/>
                    <a:gd name="connsiteX8" fmla="*/ 0 w 1803400"/>
                    <a:gd name="connsiteY8" fmla="*/ 300573 h 180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3400" h="1803400">
                      <a:moveTo>
                        <a:pt x="0" y="300573"/>
                      </a:moveTo>
                      <a:cubicBezTo>
                        <a:pt x="0" y="134571"/>
                        <a:pt x="134571" y="0"/>
                        <a:pt x="300573" y="0"/>
                      </a:cubicBezTo>
                      <a:lnTo>
                        <a:pt x="1502827" y="0"/>
                      </a:lnTo>
                      <a:cubicBezTo>
                        <a:pt x="1668829" y="0"/>
                        <a:pt x="1803400" y="134571"/>
                        <a:pt x="1803400" y="300573"/>
                      </a:cubicBezTo>
                      <a:lnTo>
                        <a:pt x="1803400" y="1502827"/>
                      </a:lnTo>
                      <a:cubicBezTo>
                        <a:pt x="1803400" y="1668829"/>
                        <a:pt x="1668829" y="1803400"/>
                        <a:pt x="1502827" y="1803400"/>
                      </a:cubicBezTo>
                      <a:lnTo>
                        <a:pt x="300573" y="1803400"/>
                      </a:lnTo>
                      <a:cubicBezTo>
                        <a:pt x="134571" y="1803400"/>
                        <a:pt x="0" y="1668829"/>
                        <a:pt x="0" y="1502827"/>
                      </a:cubicBezTo>
                      <a:lnTo>
                        <a:pt x="0" y="300573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2199979"/>
                    <a:satOff val="-9734"/>
                    <a:lumOff val="-1634"/>
                    <a:alphaOff val="0"/>
                  </a:schemeClr>
                </a:fillRef>
                <a:effectRef idx="0">
                  <a:schemeClr val="accent4">
                    <a:hueOff val="2199979"/>
                    <a:satOff val="-9734"/>
                    <a:lumOff val="-1634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4235" tIns="164235" rIns="164235" bIns="164235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kern="1200" dirty="0"/>
                    <a:t>Maintenance Trap</a:t>
                  </a:r>
                </a:p>
              </p:txBody>
            </p:sp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9FF27DB6-0F10-7F4D-8E99-D7C8E98FD383}"/>
                    </a:ext>
                  </a:extLst>
                </p:cNvPr>
                <p:cNvSpPr/>
                <p:nvPr/>
              </p:nvSpPr>
              <p:spPr>
                <a:xfrm>
                  <a:off x="1444784" y="4093210"/>
                  <a:ext cx="1803400" cy="1803400"/>
                </a:xfrm>
                <a:custGeom>
                  <a:avLst/>
                  <a:gdLst>
                    <a:gd name="connsiteX0" fmla="*/ 0 w 1803400"/>
                    <a:gd name="connsiteY0" fmla="*/ 300573 h 1803400"/>
                    <a:gd name="connsiteX1" fmla="*/ 300573 w 1803400"/>
                    <a:gd name="connsiteY1" fmla="*/ 0 h 1803400"/>
                    <a:gd name="connsiteX2" fmla="*/ 1502827 w 1803400"/>
                    <a:gd name="connsiteY2" fmla="*/ 0 h 1803400"/>
                    <a:gd name="connsiteX3" fmla="*/ 1803400 w 1803400"/>
                    <a:gd name="connsiteY3" fmla="*/ 300573 h 1803400"/>
                    <a:gd name="connsiteX4" fmla="*/ 1803400 w 1803400"/>
                    <a:gd name="connsiteY4" fmla="*/ 1502827 h 1803400"/>
                    <a:gd name="connsiteX5" fmla="*/ 1502827 w 1803400"/>
                    <a:gd name="connsiteY5" fmla="*/ 1803400 h 1803400"/>
                    <a:gd name="connsiteX6" fmla="*/ 300573 w 1803400"/>
                    <a:gd name="connsiteY6" fmla="*/ 1803400 h 1803400"/>
                    <a:gd name="connsiteX7" fmla="*/ 0 w 1803400"/>
                    <a:gd name="connsiteY7" fmla="*/ 1502827 h 1803400"/>
                    <a:gd name="connsiteX8" fmla="*/ 0 w 1803400"/>
                    <a:gd name="connsiteY8" fmla="*/ 300573 h 180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3400" h="1803400">
                      <a:moveTo>
                        <a:pt x="0" y="300573"/>
                      </a:moveTo>
                      <a:cubicBezTo>
                        <a:pt x="0" y="134571"/>
                        <a:pt x="134571" y="0"/>
                        <a:pt x="300573" y="0"/>
                      </a:cubicBezTo>
                      <a:lnTo>
                        <a:pt x="1502827" y="0"/>
                      </a:lnTo>
                      <a:cubicBezTo>
                        <a:pt x="1668829" y="0"/>
                        <a:pt x="1803400" y="134571"/>
                        <a:pt x="1803400" y="300573"/>
                      </a:cubicBezTo>
                      <a:lnTo>
                        <a:pt x="1803400" y="1502827"/>
                      </a:lnTo>
                      <a:cubicBezTo>
                        <a:pt x="1803400" y="1668829"/>
                        <a:pt x="1668829" y="1803400"/>
                        <a:pt x="1502827" y="1803400"/>
                      </a:cubicBezTo>
                      <a:lnTo>
                        <a:pt x="300573" y="1803400"/>
                      </a:lnTo>
                      <a:cubicBezTo>
                        <a:pt x="134571" y="1803400"/>
                        <a:pt x="0" y="1668829"/>
                        <a:pt x="0" y="1502827"/>
                      </a:cubicBezTo>
                      <a:lnTo>
                        <a:pt x="0" y="300573"/>
                      </a:ln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4399958"/>
                    <a:satOff val="-19468"/>
                    <a:lumOff val="-3269"/>
                    <a:alphaOff val="0"/>
                  </a:schemeClr>
                </a:fillRef>
                <a:effectRef idx="0">
                  <a:schemeClr val="accent4">
                    <a:hueOff val="4399958"/>
                    <a:satOff val="-19468"/>
                    <a:lumOff val="-3269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64235" tIns="164235" rIns="164235" bIns="164235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kern="1200" dirty="0"/>
                    <a:t>Sampling Bias</a:t>
                  </a:r>
                </a:p>
              </p:txBody>
            </p:sp>
          </p:grp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1AAA478-3795-4118-4FC1-954E029C0D01}"/>
                  </a:ext>
                </a:extLst>
              </p:cNvPr>
              <p:cNvSpPr/>
              <p:nvPr/>
            </p:nvSpPr>
            <p:spPr>
              <a:xfrm>
                <a:off x="3563779" y="4093210"/>
                <a:ext cx="1803400" cy="1803400"/>
              </a:xfrm>
              <a:custGeom>
                <a:avLst/>
                <a:gdLst>
                  <a:gd name="connsiteX0" fmla="*/ 0 w 1803400"/>
                  <a:gd name="connsiteY0" fmla="*/ 300573 h 1803400"/>
                  <a:gd name="connsiteX1" fmla="*/ 300573 w 1803400"/>
                  <a:gd name="connsiteY1" fmla="*/ 0 h 1803400"/>
                  <a:gd name="connsiteX2" fmla="*/ 1502827 w 1803400"/>
                  <a:gd name="connsiteY2" fmla="*/ 0 h 1803400"/>
                  <a:gd name="connsiteX3" fmla="*/ 1803400 w 1803400"/>
                  <a:gd name="connsiteY3" fmla="*/ 300573 h 1803400"/>
                  <a:gd name="connsiteX4" fmla="*/ 1803400 w 1803400"/>
                  <a:gd name="connsiteY4" fmla="*/ 1502827 h 1803400"/>
                  <a:gd name="connsiteX5" fmla="*/ 1502827 w 1803400"/>
                  <a:gd name="connsiteY5" fmla="*/ 1803400 h 1803400"/>
                  <a:gd name="connsiteX6" fmla="*/ 300573 w 1803400"/>
                  <a:gd name="connsiteY6" fmla="*/ 1803400 h 1803400"/>
                  <a:gd name="connsiteX7" fmla="*/ 0 w 1803400"/>
                  <a:gd name="connsiteY7" fmla="*/ 1502827 h 1803400"/>
                  <a:gd name="connsiteX8" fmla="*/ 0 w 1803400"/>
                  <a:gd name="connsiteY8" fmla="*/ 300573 h 180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3400" h="1803400">
                    <a:moveTo>
                      <a:pt x="0" y="300573"/>
                    </a:moveTo>
                    <a:cubicBezTo>
                      <a:pt x="0" y="134571"/>
                      <a:pt x="134571" y="0"/>
                      <a:pt x="300573" y="0"/>
                    </a:cubicBezTo>
                    <a:lnTo>
                      <a:pt x="1502827" y="0"/>
                    </a:lnTo>
                    <a:cubicBezTo>
                      <a:pt x="1668829" y="0"/>
                      <a:pt x="1803400" y="134571"/>
                      <a:pt x="1803400" y="300573"/>
                    </a:cubicBezTo>
                    <a:lnTo>
                      <a:pt x="1803400" y="1502827"/>
                    </a:lnTo>
                    <a:cubicBezTo>
                      <a:pt x="1803400" y="1668829"/>
                      <a:pt x="1668829" y="1803400"/>
                      <a:pt x="1502827" y="1803400"/>
                    </a:cubicBezTo>
                    <a:lnTo>
                      <a:pt x="300573" y="1803400"/>
                    </a:lnTo>
                    <a:cubicBezTo>
                      <a:pt x="134571" y="1803400"/>
                      <a:pt x="0" y="1668829"/>
                      <a:pt x="0" y="1502827"/>
                    </a:cubicBezTo>
                    <a:lnTo>
                      <a:pt x="0" y="30057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99937"/>
                  <a:satOff val="-29202"/>
                  <a:lumOff val="-4903"/>
                  <a:alphaOff val="0"/>
                </a:schemeClr>
              </a:fillRef>
              <a:effectRef idx="0">
                <a:schemeClr val="accent4">
                  <a:hueOff val="6599937"/>
                  <a:satOff val="-29202"/>
                  <a:lumOff val="-490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235" tIns="164235" rIns="164235" bIns="164235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Research Quality Dataset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0EA8DA-B797-CAFE-D9D4-537BC72CD401}"/>
                </a:ext>
              </a:extLst>
            </p:cNvPr>
            <p:cNvGrpSpPr/>
            <p:nvPr/>
          </p:nvGrpSpPr>
          <p:grpSpPr>
            <a:xfrm>
              <a:off x="1151731" y="1681163"/>
              <a:ext cx="4508500" cy="4508500"/>
              <a:chOff x="6650195" y="1711493"/>
              <a:chExt cx="4508500" cy="4508500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F69174A-B719-5A84-D0AC-91F3667A9F4C}"/>
                  </a:ext>
                </a:extLst>
              </p:cNvPr>
              <p:cNvSpPr/>
              <p:nvPr/>
            </p:nvSpPr>
            <p:spPr>
              <a:xfrm>
                <a:off x="9062243" y="2004545"/>
                <a:ext cx="1803400" cy="1803400"/>
              </a:xfrm>
              <a:custGeom>
                <a:avLst/>
                <a:gdLst>
                  <a:gd name="connsiteX0" fmla="*/ 0 w 1803400"/>
                  <a:gd name="connsiteY0" fmla="*/ 300573 h 1803400"/>
                  <a:gd name="connsiteX1" fmla="*/ 300573 w 1803400"/>
                  <a:gd name="connsiteY1" fmla="*/ 0 h 1803400"/>
                  <a:gd name="connsiteX2" fmla="*/ 1502827 w 1803400"/>
                  <a:gd name="connsiteY2" fmla="*/ 0 h 1803400"/>
                  <a:gd name="connsiteX3" fmla="*/ 1803400 w 1803400"/>
                  <a:gd name="connsiteY3" fmla="*/ 300573 h 1803400"/>
                  <a:gd name="connsiteX4" fmla="*/ 1803400 w 1803400"/>
                  <a:gd name="connsiteY4" fmla="*/ 1502827 h 1803400"/>
                  <a:gd name="connsiteX5" fmla="*/ 1502827 w 1803400"/>
                  <a:gd name="connsiteY5" fmla="*/ 1803400 h 1803400"/>
                  <a:gd name="connsiteX6" fmla="*/ 300573 w 1803400"/>
                  <a:gd name="connsiteY6" fmla="*/ 1803400 h 1803400"/>
                  <a:gd name="connsiteX7" fmla="*/ 0 w 1803400"/>
                  <a:gd name="connsiteY7" fmla="*/ 1502827 h 1803400"/>
                  <a:gd name="connsiteX8" fmla="*/ 0 w 1803400"/>
                  <a:gd name="connsiteY8" fmla="*/ 300573 h 180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3400" h="1803400">
                    <a:moveTo>
                      <a:pt x="0" y="300573"/>
                    </a:moveTo>
                    <a:cubicBezTo>
                      <a:pt x="0" y="134571"/>
                      <a:pt x="134571" y="0"/>
                      <a:pt x="300573" y="0"/>
                    </a:cubicBezTo>
                    <a:lnTo>
                      <a:pt x="1502827" y="0"/>
                    </a:lnTo>
                    <a:cubicBezTo>
                      <a:pt x="1668829" y="0"/>
                      <a:pt x="1803400" y="134571"/>
                      <a:pt x="1803400" y="300573"/>
                    </a:cubicBezTo>
                    <a:lnTo>
                      <a:pt x="1803400" y="1502827"/>
                    </a:lnTo>
                    <a:cubicBezTo>
                      <a:pt x="1803400" y="1668829"/>
                      <a:pt x="1668829" y="1803400"/>
                      <a:pt x="1502827" y="1803400"/>
                    </a:cubicBezTo>
                    <a:lnTo>
                      <a:pt x="300573" y="1803400"/>
                    </a:lnTo>
                    <a:cubicBezTo>
                      <a:pt x="134571" y="1803400"/>
                      <a:pt x="0" y="1668829"/>
                      <a:pt x="0" y="1502827"/>
                    </a:cubicBezTo>
                    <a:lnTo>
                      <a:pt x="0" y="30057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2199979"/>
                  <a:satOff val="-9734"/>
                  <a:lumOff val="-1634"/>
                  <a:alphaOff val="0"/>
                </a:schemeClr>
              </a:fillRef>
              <a:effectRef idx="0">
                <a:schemeClr val="accent4">
                  <a:hueOff val="2199979"/>
                  <a:satOff val="-9734"/>
                  <a:lumOff val="-163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9475" tIns="179475" rIns="179475" bIns="17947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Business Monitoring</a:t>
                </a:r>
              </a:p>
            </p:txBody>
          </p:sp>
          <p:sp>
            <p:nvSpPr>
              <p:cNvPr id="19" name="Quad Arrow 18">
                <a:extLst>
                  <a:ext uri="{FF2B5EF4-FFF2-40B4-BE49-F238E27FC236}">
                    <a16:creationId xmlns:a16="http://schemas.microsoft.com/office/drawing/2014/main" id="{82BAF3D1-9822-0A0E-AC79-9E55F4174D2C}"/>
                  </a:ext>
                </a:extLst>
              </p:cNvPr>
              <p:cNvSpPr/>
              <p:nvPr/>
            </p:nvSpPr>
            <p:spPr>
              <a:xfrm>
                <a:off x="6650195" y="1711493"/>
                <a:ext cx="4508500" cy="4508500"/>
              </a:xfrm>
              <a:prstGeom prst="quadArrow">
                <a:avLst>
                  <a:gd name="adj1" fmla="val 2000"/>
                  <a:gd name="adj2" fmla="val 4000"/>
                  <a:gd name="adj3" fmla="val 5000"/>
                </a:avLst>
              </a:prstGeom>
            </p:spPr>
            <p:style>
              <a:lnRef idx="0">
                <a:schemeClr val="dk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7269C76-BEB3-D3C0-11DF-E7CBE0E0CF2B}"/>
                  </a:ext>
                </a:extLst>
              </p:cNvPr>
              <p:cNvSpPr/>
              <p:nvPr/>
            </p:nvSpPr>
            <p:spPr>
              <a:xfrm>
                <a:off x="6943248" y="2004545"/>
                <a:ext cx="1803400" cy="1803400"/>
              </a:xfrm>
              <a:custGeom>
                <a:avLst/>
                <a:gdLst>
                  <a:gd name="connsiteX0" fmla="*/ 0 w 1803400"/>
                  <a:gd name="connsiteY0" fmla="*/ 300573 h 1803400"/>
                  <a:gd name="connsiteX1" fmla="*/ 300573 w 1803400"/>
                  <a:gd name="connsiteY1" fmla="*/ 0 h 1803400"/>
                  <a:gd name="connsiteX2" fmla="*/ 1502827 w 1803400"/>
                  <a:gd name="connsiteY2" fmla="*/ 0 h 1803400"/>
                  <a:gd name="connsiteX3" fmla="*/ 1803400 w 1803400"/>
                  <a:gd name="connsiteY3" fmla="*/ 300573 h 1803400"/>
                  <a:gd name="connsiteX4" fmla="*/ 1803400 w 1803400"/>
                  <a:gd name="connsiteY4" fmla="*/ 1502827 h 1803400"/>
                  <a:gd name="connsiteX5" fmla="*/ 1502827 w 1803400"/>
                  <a:gd name="connsiteY5" fmla="*/ 1803400 h 1803400"/>
                  <a:gd name="connsiteX6" fmla="*/ 300573 w 1803400"/>
                  <a:gd name="connsiteY6" fmla="*/ 1803400 h 1803400"/>
                  <a:gd name="connsiteX7" fmla="*/ 0 w 1803400"/>
                  <a:gd name="connsiteY7" fmla="*/ 1502827 h 1803400"/>
                  <a:gd name="connsiteX8" fmla="*/ 0 w 1803400"/>
                  <a:gd name="connsiteY8" fmla="*/ 300573 h 180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3400" h="1803400">
                    <a:moveTo>
                      <a:pt x="0" y="300573"/>
                    </a:moveTo>
                    <a:cubicBezTo>
                      <a:pt x="0" y="134571"/>
                      <a:pt x="134571" y="0"/>
                      <a:pt x="300573" y="0"/>
                    </a:cubicBezTo>
                    <a:lnTo>
                      <a:pt x="1502827" y="0"/>
                    </a:lnTo>
                    <a:cubicBezTo>
                      <a:pt x="1668829" y="0"/>
                      <a:pt x="1803400" y="134571"/>
                      <a:pt x="1803400" y="300573"/>
                    </a:cubicBezTo>
                    <a:lnTo>
                      <a:pt x="1803400" y="1502827"/>
                    </a:lnTo>
                    <a:cubicBezTo>
                      <a:pt x="1803400" y="1668829"/>
                      <a:pt x="1668829" y="1803400"/>
                      <a:pt x="1502827" y="1803400"/>
                    </a:cubicBezTo>
                    <a:lnTo>
                      <a:pt x="300573" y="1803400"/>
                    </a:lnTo>
                    <a:cubicBezTo>
                      <a:pt x="134571" y="1803400"/>
                      <a:pt x="0" y="1668829"/>
                      <a:pt x="0" y="1502827"/>
                    </a:cubicBezTo>
                    <a:lnTo>
                      <a:pt x="0" y="300573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9475" tIns="179475" rIns="179475" bIns="17947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Data Harvesting</a:t>
                </a: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40B627-58CB-419B-0690-72277B0BDC7F}"/>
                  </a:ext>
                </a:extLst>
              </p:cNvPr>
              <p:cNvSpPr/>
              <p:nvPr/>
            </p:nvSpPr>
            <p:spPr>
              <a:xfrm>
                <a:off x="6943248" y="4123540"/>
                <a:ext cx="1803400" cy="1803400"/>
              </a:xfrm>
              <a:custGeom>
                <a:avLst/>
                <a:gdLst>
                  <a:gd name="connsiteX0" fmla="*/ 0 w 1803400"/>
                  <a:gd name="connsiteY0" fmla="*/ 300573 h 1803400"/>
                  <a:gd name="connsiteX1" fmla="*/ 300573 w 1803400"/>
                  <a:gd name="connsiteY1" fmla="*/ 0 h 1803400"/>
                  <a:gd name="connsiteX2" fmla="*/ 1502827 w 1803400"/>
                  <a:gd name="connsiteY2" fmla="*/ 0 h 1803400"/>
                  <a:gd name="connsiteX3" fmla="*/ 1803400 w 1803400"/>
                  <a:gd name="connsiteY3" fmla="*/ 300573 h 1803400"/>
                  <a:gd name="connsiteX4" fmla="*/ 1803400 w 1803400"/>
                  <a:gd name="connsiteY4" fmla="*/ 1502827 h 1803400"/>
                  <a:gd name="connsiteX5" fmla="*/ 1502827 w 1803400"/>
                  <a:gd name="connsiteY5" fmla="*/ 1803400 h 1803400"/>
                  <a:gd name="connsiteX6" fmla="*/ 300573 w 1803400"/>
                  <a:gd name="connsiteY6" fmla="*/ 1803400 h 1803400"/>
                  <a:gd name="connsiteX7" fmla="*/ 0 w 1803400"/>
                  <a:gd name="connsiteY7" fmla="*/ 1502827 h 1803400"/>
                  <a:gd name="connsiteX8" fmla="*/ 0 w 1803400"/>
                  <a:gd name="connsiteY8" fmla="*/ 300573 h 180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3400" h="1803400">
                    <a:moveTo>
                      <a:pt x="0" y="300573"/>
                    </a:moveTo>
                    <a:cubicBezTo>
                      <a:pt x="0" y="134571"/>
                      <a:pt x="134571" y="0"/>
                      <a:pt x="300573" y="0"/>
                    </a:cubicBezTo>
                    <a:lnTo>
                      <a:pt x="1502827" y="0"/>
                    </a:lnTo>
                    <a:cubicBezTo>
                      <a:pt x="1668829" y="0"/>
                      <a:pt x="1803400" y="134571"/>
                      <a:pt x="1803400" y="300573"/>
                    </a:cubicBezTo>
                    <a:lnTo>
                      <a:pt x="1803400" y="1502827"/>
                    </a:lnTo>
                    <a:cubicBezTo>
                      <a:pt x="1803400" y="1668829"/>
                      <a:pt x="1668829" y="1803400"/>
                      <a:pt x="1502827" y="1803400"/>
                    </a:cubicBezTo>
                    <a:lnTo>
                      <a:pt x="300573" y="1803400"/>
                    </a:lnTo>
                    <a:cubicBezTo>
                      <a:pt x="134571" y="1803400"/>
                      <a:pt x="0" y="1668829"/>
                      <a:pt x="0" y="1502827"/>
                    </a:cubicBezTo>
                    <a:lnTo>
                      <a:pt x="0" y="300573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4399958"/>
                  <a:satOff val="-19468"/>
                  <a:lumOff val="-3269"/>
                  <a:alphaOff val="0"/>
                </a:schemeClr>
              </a:fillRef>
              <a:effectRef idx="0">
                <a:schemeClr val="accent4">
                  <a:hueOff val="4399958"/>
                  <a:satOff val="-19468"/>
                  <a:lumOff val="-326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9475" tIns="179475" rIns="179475" bIns="17947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Snapshot</a:t>
                </a: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46C531D-002C-B482-CEE1-AB33E306E68A}"/>
                  </a:ext>
                </a:extLst>
              </p:cNvPr>
              <p:cNvSpPr/>
              <p:nvPr/>
            </p:nvSpPr>
            <p:spPr>
              <a:xfrm>
                <a:off x="9062243" y="4123540"/>
                <a:ext cx="1803400" cy="1803400"/>
              </a:xfrm>
              <a:custGeom>
                <a:avLst/>
                <a:gdLst>
                  <a:gd name="connsiteX0" fmla="*/ 0 w 1803400"/>
                  <a:gd name="connsiteY0" fmla="*/ 300573 h 1803400"/>
                  <a:gd name="connsiteX1" fmla="*/ 300573 w 1803400"/>
                  <a:gd name="connsiteY1" fmla="*/ 0 h 1803400"/>
                  <a:gd name="connsiteX2" fmla="*/ 1502827 w 1803400"/>
                  <a:gd name="connsiteY2" fmla="*/ 0 h 1803400"/>
                  <a:gd name="connsiteX3" fmla="*/ 1803400 w 1803400"/>
                  <a:gd name="connsiteY3" fmla="*/ 300573 h 1803400"/>
                  <a:gd name="connsiteX4" fmla="*/ 1803400 w 1803400"/>
                  <a:gd name="connsiteY4" fmla="*/ 1502827 h 1803400"/>
                  <a:gd name="connsiteX5" fmla="*/ 1502827 w 1803400"/>
                  <a:gd name="connsiteY5" fmla="*/ 1803400 h 1803400"/>
                  <a:gd name="connsiteX6" fmla="*/ 300573 w 1803400"/>
                  <a:gd name="connsiteY6" fmla="*/ 1803400 h 1803400"/>
                  <a:gd name="connsiteX7" fmla="*/ 0 w 1803400"/>
                  <a:gd name="connsiteY7" fmla="*/ 1502827 h 1803400"/>
                  <a:gd name="connsiteX8" fmla="*/ 0 w 1803400"/>
                  <a:gd name="connsiteY8" fmla="*/ 300573 h 180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3400" h="1803400">
                    <a:moveTo>
                      <a:pt x="0" y="300573"/>
                    </a:moveTo>
                    <a:cubicBezTo>
                      <a:pt x="0" y="134571"/>
                      <a:pt x="134571" y="0"/>
                      <a:pt x="300573" y="0"/>
                    </a:cubicBezTo>
                    <a:lnTo>
                      <a:pt x="1502827" y="0"/>
                    </a:lnTo>
                    <a:cubicBezTo>
                      <a:pt x="1668829" y="0"/>
                      <a:pt x="1803400" y="134571"/>
                      <a:pt x="1803400" y="300573"/>
                    </a:cubicBezTo>
                    <a:lnTo>
                      <a:pt x="1803400" y="1502827"/>
                    </a:lnTo>
                    <a:cubicBezTo>
                      <a:pt x="1803400" y="1668829"/>
                      <a:pt x="1668829" y="1803400"/>
                      <a:pt x="1502827" y="1803400"/>
                    </a:cubicBezTo>
                    <a:lnTo>
                      <a:pt x="300573" y="1803400"/>
                    </a:lnTo>
                    <a:cubicBezTo>
                      <a:pt x="134571" y="1803400"/>
                      <a:pt x="0" y="1668829"/>
                      <a:pt x="0" y="1502827"/>
                    </a:cubicBezTo>
                    <a:lnTo>
                      <a:pt x="0" y="300573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99937"/>
                  <a:satOff val="-29202"/>
                  <a:lumOff val="-4903"/>
                  <a:alphaOff val="0"/>
                </a:schemeClr>
              </a:fillRef>
              <a:effectRef idx="0">
                <a:schemeClr val="accent4">
                  <a:hueOff val="6599937"/>
                  <a:satOff val="-29202"/>
                  <a:lumOff val="-490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9475" tIns="179475" rIns="179475" bIns="17947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400" kern="1200" dirty="0"/>
                  <a:t>Market Research</a:t>
                </a:r>
              </a:p>
            </p:txBody>
          </p:sp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F5E66F83-8E4C-8F9E-13E9-A0E603D18864}"/>
                </a:ext>
              </a:extLst>
            </p:cNvPr>
            <p:cNvCxnSpPr/>
            <p:nvPr/>
          </p:nvCxnSpPr>
          <p:spPr>
            <a:xfrm>
              <a:off x="5367179" y="2875915"/>
              <a:ext cx="3849973" cy="2140776"/>
            </a:xfrm>
            <a:prstGeom prst="bentConnector3">
              <a:avLst>
                <a:gd name="adj1" fmla="val 24824"/>
              </a:avLst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A3F4738-B3C3-D7F5-E262-685307055630}"/>
                </a:ext>
              </a:extLst>
            </p:cNvPr>
            <p:cNvSpPr txBox="1"/>
            <p:nvPr/>
          </p:nvSpPr>
          <p:spPr>
            <a:xfrm>
              <a:off x="1572800" y="3727489"/>
              <a:ext cx="153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Conceptual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2FF17C-7186-5884-46C9-F2DE3EEBEABA}"/>
                </a:ext>
              </a:extLst>
            </p:cNvPr>
            <p:cNvSpPr txBox="1"/>
            <p:nvPr/>
          </p:nvSpPr>
          <p:spPr>
            <a:xfrm>
              <a:off x="3900393" y="3740189"/>
              <a:ext cx="109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2A067E-D921-2845-1F9E-18C6B28CFC8A}"/>
                </a:ext>
              </a:extLst>
            </p:cNvPr>
            <p:cNvSpPr txBox="1"/>
            <p:nvPr/>
          </p:nvSpPr>
          <p:spPr>
            <a:xfrm>
              <a:off x="3192197" y="2263577"/>
              <a:ext cx="461665" cy="156051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Operational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48E09B-189E-4FB4-8EEE-0AF73681A8EC}"/>
                </a:ext>
              </a:extLst>
            </p:cNvPr>
            <p:cNvSpPr txBox="1"/>
            <p:nvPr/>
          </p:nvSpPr>
          <p:spPr>
            <a:xfrm>
              <a:off x="3202834" y="4393367"/>
              <a:ext cx="461665" cy="12710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84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F3AD7E0-34E0-0A86-A0B2-2F04FBC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Scraped Data Risk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11B263-99D5-BAE2-E063-E78205CB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4425" y="1681163"/>
            <a:ext cx="5157787" cy="823912"/>
          </a:xfrm>
        </p:spPr>
        <p:txBody>
          <a:bodyPr/>
          <a:lstStyle/>
          <a:p>
            <a:r>
              <a:rPr lang="en-US" dirty="0"/>
              <a:t>Resource Sink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47B4FFF-5943-F78A-C0B8-A7651C41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5" y="2505075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Example dataset description: </a:t>
            </a:r>
          </a:p>
          <a:p>
            <a:pPr marL="0" indent="0">
              <a:buNone/>
            </a:pPr>
            <a:r>
              <a:rPr lang="en-US" sz="2400" i="1" dirty="0"/>
              <a:t>Daily stock prices</a:t>
            </a:r>
          </a:p>
          <a:p>
            <a:r>
              <a:rPr lang="en-US" dirty="0"/>
              <a:t>Conceptually and operationally open-ended</a:t>
            </a:r>
          </a:p>
          <a:p>
            <a:r>
              <a:rPr lang="en-US" dirty="0"/>
              <a:t>Unclear dataset dimensions</a:t>
            </a:r>
          </a:p>
          <a:p>
            <a:pPr lvl="1"/>
            <a:r>
              <a:rPr lang="en-US" dirty="0"/>
              <a:t>Which firms?</a:t>
            </a:r>
          </a:p>
          <a:p>
            <a:pPr lvl="1"/>
            <a:r>
              <a:rPr lang="en-US" dirty="0"/>
              <a:t>What time period?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F86686-FBF6-A844-273F-6767439FDFCB}"/>
              </a:ext>
            </a:extLst>
          </p:cNvPr>
          <p:cNvGrpSpPr/>
          <p:nvPr/>
        </p:nvGrpSpPr>
        <p:grpSpPr>
          <a:xfrm>
            <a:off x="1151731" y="1681163"/>
            <a:ext cx="4508500" cy="4508500"/>
            <a:chOff x="1151731" y="1681163"/>
            <a:chExt cx="4508500" cy="4508500"/>
          </a:xfrm>
        </p:grpSpPr>
        <p:sp>
          <p:nvSpPr>
            <p:cNvPr id="3" name="Quad Arrow 2">
              <a:extLst>
                <a:ext uri="{FF2B5EF4-FFF2-40B4-BE49-F238E27FC236}">
                  <a16:creationId xmlns:a16="http://schemas.microsoft.com/office/drawing/2014/main" id="{682DEEDC-4295-BD62-41AF-752164842B6C}"/>
                </a:ext>
              </a:extLst>
            </p:cNvPr>
            <p:cNvSpPr/>
            <p:nvPr/>
          </p:nvSpPr>
          <p:spPr>
            <a:xfrm>
              <a:off x="1151731" y="1681163"/>
              <a:ext cx="4508500" cy="4508500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A2D492DB-8C16-6C83-A677-3D4C8550A740}"/>
                </a:ext>
              </a:extLst>
            </p:cNvPr>
            <p:cNvSpPr/>
            <p:nvPr/>
          </p:nvSpPr>
          <p:spPr>
            <a:xfrm>
              <a:off x="1444784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Resource Sink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E94C4D8-6298-6E0B-2D25-E6D3D4B2CD57}"/>
                </a:ext>
              </a:extLst>
            </p:cNvPr>
            <p:cNvSpPr/>
            <p:nvPr/>
          </p:nvSpPr>
          <p:spPr>
            <a:xfrm>
              <a:off x="3563779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199979"/>
                <a:satOff val="-9734"/>
                <a:lumOff val="-1634"/>
                <a:alphaOff val="0"/>
              </a:schemeClr>
            </a:fillRef>
            <a:effectRef idx="0">
              <a:schemeClr val="accent4">
                <a:hueOff val="2199979"/>
                <a:satOff val="-9734"/>
                <a:lumOff val="-163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Maintenance Trap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A00A1F6-2A3E-7F40-AE87-E1D3DA5E028F}"/>
                </a:ext>
              </a:extLst>
            </p:cNvPr>
            <p:cNvSpPr/>
            <p:nvPr/>
          </p:nvSpPr>
          <p:spPr>
            <a:xfrm>
              <a:off x="1444784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399958"/>
                <a:satOff val="-19468"/>
                <a:lumOff val="-3269"/>
                <a:alphaOff val="0"/>
              </a:schemeClr>
            </a:fillRef>
            <a:effectRef idx="0">
              <a:schemeClr val="accent4">
                <a:hueOff val="4399958"/>
                <a:satOff val="-19468"/>
                <a:lumOff val="-32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Sampling Bias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7AC5513-3F60-B83E-4FA8-44552C2BE61A}"/>
                </a:ext>
              </a:extLst>
            </p:cNvPr>
            <p:cNvSpPr/>
            <p:nvPr/>
          </p:nvSpPr>
          <p:spPr>
            <a:xfrm>
              <a:off x="3563779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99937"/>
                <a:satOff val="-29202"/>
                <a:lumOff val="-4903"/>
                <a:alphaOff val="0"/>
              </a:schemeClr>
            </a:fillRef>
            <a:effectRef idx="0">
              <a:schemeClr val="accent4">
                <a:hueOff val="6599937"/>
                <a:satOff val="-29202"/>
                <a:lumOff val="-49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Research Quality Dataset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CC0DBE-CC98-0B39-C00C-601040EA684D}"/>
              </a:ext>
            </a:extLst>
          </p:cNvPr>
          <p:cNvGrpSpPr/>
          <p:nvPr/>
        </p:nvGrpSpPr>
        <p:grpSpPr>
          <a:xfrm>
            <a:off x="1573212" y="2259966"/>
            <a:ext cx="3419793" cy="3400822"/>
            <a:chOff x="1573212" y="2259966"/>
            <a:chExt cx="3419793" cy="34008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E36BE9-54DB-5848-2D32-E5EE57EFE32D}"/>
                </a:ext>
              </a:extLst>
            </p:cNvPr>
            <p:cNvSpPr txBox="1"/>
            <p:nvPr/>
          </p:nvSpPr>
          <p:spPr>
            <a:xfrm>
              <a:off x="1573212" y="3723878"/>
              <a:ext cx="153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Conceptual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D796B4-A3DF-AF2D-1289-4280D04D1198}"/>
                </a:ext>
              </a:extLst>
            </p:cNvPr>
            <p:cNvSpPr txBox="1"/>
            <p:nvPr/>
          </p:nvSpPr>
          <p:spPr>
            <a:xfrm>
              <a:off x="3900805" y="3736578"/>
              <a:ext cx="109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12A978-BD61-DF85-55B1-04F05C20D33B}"/>
                </a:ext>
              </a:extLst>
            </p:cNvPr>
            <p:cNvSpPr txBox="1"/>
            <p:nvPr/>
          </p:nvSpPr>
          <p:spPr>
            <a:xfrm>
              <a:off x="3192609" y="2259966"/>
              <a:ext cx="461665" cy="156051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Operational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621187-776F-89B9-9501-F3B43B6BB710}"/>
                </a:ext>
              </a:extLst>
            </p:cNvPr>
            <p:cNvSpPr txBox="1"/>
            <p:nvPr/>
          </p:nvSpPr>
          <p:spPr>
            <a:xfrm>
              <a:off x="3203246" y="4389756"/>
              <a:ext cx="461665" cy="12710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64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F3AD7E0-34E0-0A86-A0B2-2F04FBC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Scraped Data Risk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11B263-99D5-BAE2-E063-E78205CB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9236" y="1690688"/>
            <a:ext cx="5157787" cy="823912"/>
          </a:xfrm>
        </p:spPr>
        <p:txBody>
          <a:bodyPr/>
          <a:lstStyle/>
          <a:p>
            <a:r>
              <a:rPr lang="en-US" dirty="0"/>
              <a:t>Maintenance Trap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47B4FFF-5943-F78A-C0B8-A7651C41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236" y="2514600"/>
            <a:ext cx="5157787" cy="368458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 dataset description: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Daily prices for alcoholic beverages sold online by retailers with physical stores in Australia</a:t>
            </a:r>
          </a:p>
          <a:p>
            <a:r>
              <a:rPr lang="en-US" dirty="0"/>
              <a:t>Conceptually limited, but operationally open-ended</a:t>
            </a:r>
          </a:p>
          <a:p>
            <a:r>
              <a:rPr lang="en-US" dirty="0"/>
              <a:t>implies </a:t>
            </a:r>
            <a:r>
              <a:rPr lang="en-US" b="1" i="1" dirty="0"/>
              <a:t>ongoing</a:t>
            </a:r>
            <a:r>
              <a:rPr lang="en-US" dirty="0"/>
              <a:t> collection:</a:t>
            </a:r>
          </a:p>
          <a:p>
            <a:pPr lvl="1"/>
            <a:r>
              <a:rPr lang="en-US" dirty="0"/>
              <a:t>Repair “broken” scrapers</a:t>
            </a:r>
          </a:p>
          <a:p>
            <a:pPr lvl="1"/>
            <a:r>
              <a:rPr lang="en-US" dirty="0"/>
              <a:t>Upgrade data storage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D366C-3D8F-7E8E-A27B-1ACE7C06F505}"/>
              </a:ext>
            </a:extLst>
          </p:cNvPr>
          <p:cNvGrpSpPr/>
          <p:nvPr/>
        </p:nvGrpSpPr>
        <p:grpSpPr>
          <a:xfrm>
            <a:off x="1151731" y="1681163"/>
            <a:ext cx="4508500" cy="4508500"/>
            <a:chOff x="1151731" y="1681163"/>
            <a:chExt cx="4508500" cy="4508500"/>
          </a:xfrm>
        </p:grpSpPr>
        <p:sp>
          <p:nvSpPr>
            <p:cNvPr id="5" name="Quad Arrow 4">
              <a:extLst>
                <a:ext uri="{FF2B5EF4-FFF2-40B4-BE49-F238E27FC236}">
                  <a16:creationId xmlns:a16="http://schemas.microsoft.com/office/drawing/2014/main" id="{886DB7A7-E5DB-9F77-6666-C7A3E3198BBA}"/>
                </a:ext>
              </a:extLst>
            </p:cNvPr>
            <p:cNvSpPr/>
            <p:nvPr/>
          </p:nvSpPr>
          <p:spPr>
            <a:xfrm>
              <a:off x="1151731" y="1681163"/>
              <a:ext cx="4508500" cy="4508500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C4C12C3-CECB-50F6-DFFC-74B0E7CE227F}"/>
                </a:ext>
              </a:extLst>
            </p:cNvPr>
            <p:cNvSpPr/>
            <p:nvPr/>
          </p:nvSpPr>
          <p:spPr>
            <a:xfrm>
              <a:off x="1444784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Resource Sink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B7D9D66-2326-B353-624E-EF1B841C0DFF}"/>
                </a:ext>
              </a:extLst>
            </p:cNvPr>
            <p:cNvSpPr/>
            <p:nvPr/>
          </p:nvSpPr>
          <p:spPr>
            <a:xfrm>
              <a:off x="3563779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199979"/>
                <a:satOff val="-9734"/>
                <a:lumOff val="-1634"/>
                <a:alphaOff val="0"/>
              </a:schemeClr>
            </a:fillRef>
            <a:effectRef idx="0">
              <a:schemeClr val="accent4">
                <a:hueOff val="2199979"/>
                <a:satOff val="-9734"/>
                <a:lumOff val="-163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Maintenance Trap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151A11B-2E80-3B11-2ED5-643D4C7A9BBC}"/>
                </a:ext>
              </a:extLst>
            </p:cNvPr>
            <p:cNvSpPr/>
            <p:nvPr/>
          </p:nvSpPr>
          <p:spPr>
            <a:xfrm>
              <a:off x="1444784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399958"/>
                <a:satOff val="-19468"/>
                <a:lumOff val="-3269"/>
                <a:alphaOff val="0"/>
              </a:schemeClr>
            </a:fillRef>
            <a:effectRef idx="0">
              <a:schemeClr val="accent4">
                <a:hueOff val="4399958"/>
                <a:satOff val="-19468"/>
                <a:lumOff val="-32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Sampling Bias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3372AD4-8CB1-B67F-7C59-81B5E914C8DB}"/>
                </a:ext>
              </a:extLst>
            </p:cNvPr>
            <p:cNvSpPr/>
            <p:nvPr/>
          </p:nvSpPr>
          <p:spPr>
            <a:xfrm>
              <a:off x="3563779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99937"/>
                <a:satOff val="-29202"/>
                <a:lumOff val="-4903"/>
                <a:alphaOff val="0"/>
              </a:schemeClr>
            </a:fillRef>
            <a:effectRef idx="0">
              <a:schemeClr val="accent4">
                <a:hueOff val="6599937"/>
                <a:satOff val="-29202"/>
                <a:lumOff val="-49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Research Quality Dataset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5B1F19-34FE-7E5F-DFDA-54BB8885BDDD}"/>
              </a:ext>
            </a:extLst>
          </p:cNvPr>
          <p:cNvGrpSpPr/>
          <p:nvPr/>
        </p:nvGrpSpPr>
        <p:grpSpPr>
          <a:xfrm>
            <a:off x="1573212" y="2259966"/>
            <a:ext cx="3419793" cy="3400822"/>
            <a:chOff x="1573212" y="2259966"/>
            <a:chExt cx="3419793" cy="34008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9A9335-C082-03E2-D22D-9B28F9F4A646}"/>
                </a:ext>
              </a:extLst>
            </p:cNvPr>
            <p:cNvSpPr txBox="1"/>
            <p:nvPr/>
          </p:nvSpPr>
          <p:spPr>
            <a:xfrm>
              <a:off x="1573212" y="3723878"/>
              <a:ext cx="153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Conceptual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A533A3-041D-F9C8-C14C-D9CA7F968CCD}"/>
                </a:ext>
              </a:extLst>
            </p:cNvPr>
            <p:cNvSpPr txBox="1"/>
            <p:nvPr/>
          </p:nvSpPr>
          <p:spPr>
            <a:xfrm>
              <a:off x="3900805" y="3736578"/>
              <a:ext cx="109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B302F5-5934-EF1E-D3DE-5B988AF14AAA}"/>
                </a:ext>
              </a:extLst>
            </p:cNvPr>
            <p:cNvSpPr txBox="1"/>
            <p:nvPr/>
          </p:nvSpPr>
          <p:spPr>
            <a:xfrm>
              <a:off x="3192609" y="2259966"/>
              <a:ext cx="461665" cy="156051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Operational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0F57D0-07B5-2BB7-9EF5-C2BCA0157413}"/>
                </a:ext>
              </a:extLst>
            </p:cNvPr>
            <p:cNvSpPr txBox="1"/>
            <p:nvPr/>
          </p:nvSpPr>
          <p:spPr>
            <a:xfrm>
              <a:off x="3203246" y="4389756"/>
              <a:ext cx="461665" cy="12710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D1BC9E4-E8CA-C11D-1F65-65AC8EAC3C00}"/>
              </a:ext>
            </a:extLst>
          </p:cNvPr>
          <p:cNvSpPr txBox="1"/>
          <p:nvPr/>
        </p:nvSpPr>
        <p:spPr>
          <a:xfrm>
            <a:off x="504704" y="6143744"/>
            <a:ext cx="11182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Cavallo, A., &amp; </a:t>
            </a:r>
            <a:r>
              <a:rPr lang="en-US" dirty="0" err="1"/>
              <a:t>Rigobon</a:t>
            </a:r>
            <a:r>
              <a:rPr lang="en-US" dirty="0"/>
              <a:t>, R. (2016). The Billion Prices Project: Using Online Prices for Measurement and Research. Journal of Economic Perspectives, 30(2), 151–178. </a:t>
            </a:r>
            <a:r>
              <a:rPr lang="en-US" dirty="0">
                <a:hlinkClick r:id="rId3"/>
              </a:rPr>
              <a:t>https://doi.org/10.1257/jep.30.2.151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0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F3AD7E0-34E0-0A86-A0B2-2F04FBC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Scraped Data Risk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11B263-99D5-BAE2-E063-E78205CB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4425" y="1562259"/>
            <a:ext cx="5157787" cy="823912"/>
          </a:xfrm>
        </p:spPr>
        <p:txBody>
          <a:bodyPr/>
          <a:lstStyle/>
          <a:p>
            <a:r>
              <a:rPr lang="en-US" dirty="0"/>
              <a:t>Sampling bias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47B4FFF-5943-F78A-C0B8-A7651C41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5" y="2386171"/>
            <a:ext cx="5157787" cy="368458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 dataset description: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Daily prices for alcoholic beverages available online between Jan-Dec 2023</a:t>
            </a:r>
          </a:p>
          <a:p>
            <a:pPr>
              <a:defRPr/>
            </a:pPr>
            <a:r>
              <a:rPr lang="en-US" dirty="0"/>
              <a:t>Operationally limited, but conceptually open-ended</a:t>
            </a:r>
          </a:p>
          <a:p>
            <a:pPr>
              <a:defRPr/>
            </a:pPr>
            <a:r>
              <a:rPr lang="en-US" dirty="0"/>
              <a:t>What population is being sampled from?</a:t>
            </a:r>
          </a:p>
          <a:p>
            <a:pPr lvl="1">
              <a:defRPr/>
            </a:pPr>
            <a:r>
              <a:rPr lang="en-US" dirty="0"/>
              <a:t>Index coverage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DA0E7-A0EA-E7D4-A984-667EE2063816}"/>
              </a:ext>
            </a:extLst>
          </p:cNvPr>
          <p:cNvGrpSpPr/>
          <p:nvPr/>
        </p:nvGrpSpPr>
        <p:grpSpPr>
          <a:xfrm>
            <a:off x="1151731" y="1681163"/>
            <a:ext cx="4508500" cy="4508500"/>
            <a:chOff x="1151731" y="1681163"/>
            <a:chExt cx="4508500" cy="4508500"/>
          </a:xfrm>
        </p:grpSpPr>
        <p:sp>
          <p:nvSpPr>
            <p:cNvPr id="5" name="Quad Arrow 4">
              <a:extLst>
                <a:ext uri="{FF2B5EF4-FFF2-40B4-BE49-F238E27FC236}">
                  <a16:creationId xmlns:a16="http://schemas.microsoft.com/office/drawing/2014/main" id="{3F45468C-BE03-67D2-142F-F360A3F85F90}"/>
                </a:ext>
              </a:extLst>
            </p:cNvPr>
            <p:cNvSpPr/>
            <p:nvPr/>
          </p:nvSpPr>
          <p:spPr>
            <a:xfrm>
              <a:off x="1151731" y="1681163"/>
              <a:ext cx="4508500" cy="4508500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3AC575-2515-D615-E044-BC67DCB0AFA0}"/>
                </a:ext>
              </a:extLst>
            </p:cNvPr>
            <p:cNvSpPr/>
            <p:nvPr/>
          </p:nvSpPr>
          <p:spPr>
            <a:xfrm>
              <a:off x="1444784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Resource Sink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4D9276B-9888-DF71-7F8A-78697C199A12}"/>
                </a:ext>
              </a:extLst>
            </p:cNvPr>
            <p:cNvSpPr/>
            <p:nvPr/>
          </p:nvSpPr>
          <p:spPr>
            <a:xfrm>
              <a:off x="3563779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199979"/>
                <a:satOff val="-9734"/>
                <a:lumOff val="-1634"/>
                <a:alphaOff val="0"/>
              </a:schemeClr>
            </a:fillRef>
            <a:effectRef idx="0">
              <a:schemeClr val="accent4">
                <a:hueOff val="2199979"/>
                <a:satOff val="-9734"/>
                <a:lumOff val="-163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Maintenance Trap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D9B7D9E-559B-23D8-19E5-E2B564A2DCA8}"/>
                </a:ext>
              </a:extLst>
            </p:cNvPr>
            <p:cNvSpPr/>
            <p:nvPr/>
          </p:nvSpPr>
          <p:spPr>
            <a:xfrm>
              <a:off x="1444784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399958"/>
                <a:satOff val="-19468"/>
                <a:lumOff val="-3269"/>
                <a:alphaOff val="0"/>
              </a:schemeClr>
            </a:fillRef>
            <a:effectRef idx="0">
              <a:schemeClr val="accent4">
                <a:hueOff val="4399958"/>
                <a:satOff val="-19468"/>
                <a:lumOff val="-32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Sampling Bias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B5DD41D-819C-3B53-F5EE-F1816EDB94FF}"/>
                </a:ext>
              </a:extLst>
            </p:cNvPr>
            <p:cNvSpPr/>
            <p:nvPr/>
          </p:nvSpPr>
          <p:spPr>
            <a:xfrm>
              <a:off x="3563779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99937"/>
                <a:satOff val="-29202"/>
                <a:lumOff val="-4903"/>
                <a:alphaOff val="0"/>
              </a:schemeClr>
            </a:fillRef>
            <a:effectRef idx="0">
              <a:schemeClr val="accent4">
                <a:hueOff val="6599937"/>
                <a:satOff val="-29202"/>
                <a:lumOff val="-49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Research Quality Dataset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3DE315-7794-9099-F8D0-582E3830F71B}"/>
              </a:ext>
            </a:extLst>
          </p:cNvPr>
          <p:cNvGrpSpPr/>
          <p:nvPr/>
        </p:nvGrpSpPr>
        <p:grpSpPr>
          <a:xfrm>
            <a:off x="1573212" y="2259966"/>
            <a:ext cx="3419793" cy="3400822"/>
            <a:chOff x="1573212" y="2259966"/>
            <a:chExt cx="3419793" cy="34008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8E2DD5-A15F-CE7F-FF72-D5900B30DBB0}"/>
                </a:ext>
              </a:extLst>
            </p:cNvPr>
            <p:cNvSpPr txBox="1"/>
            <p:nvPr/>
          </p:nvSpPr>
          <p:spPr>
            <a:xfrm>
              <a:off x="1573212" y="3723878"/>
              <a:ext cx="153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Conceptual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CC1172-6EE0-617B-4A30-A7C61703B496}"/>
                </a:ext>
              </a:extLst>
            </p:cNvPr>
            <p:cNvSpPr txBox="1"/>
            <p:nvPr/>
          </p:nvSpPr>
          <p:spPr>
            <a:xfrm>
              <a:off x="3900805" y="3736578"/>
              <a:ext cx="109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18C76-9893-A1E8-F1A2-EA4F6A1D367B}"/>
                </a:ext>
              </a:extLst>
            </p:cNvPr>
            <p:cNvSpPr txBox="1"/>
            <p:nvPr/>
          </p:nvSpPr>
          <p:spPr>
            <a:xfrm>
              <a:off x="3192609" y="2259966"/>
              <a:ext cx="461665" cy="156051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Operational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5F291B-E43D-E8A7-3825-0D9235F5592B}"/>
                </a:ext>
              </a:extLst>
            </p:cNvPr>
            <p:cNvSpPr txBox="1"/>
            <p:nvPr/>
          </p:nvSpPr>
          <p:spPr>
            <a:xfrm>
              <a:off x="3203246" y="4389756"/>
              <a:ext cx="461665" cy="12710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21D89D-6DDE-4624-EC94-A1577195A6FD}"/>
              </a:ext>
            </a:extLst>
          </p:cNvPr>
          <p:cNvSpPr txBox="1"/>
          <p:nvPr/>
        </p:nvSpPr>
        <p:spPr>
          <a:xfrm>
            <a:off x="313182" y="6308209"/>
            <a:ext cx="1156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 err="1">
                <a:effectLst/>
              </a:rPr>
              <a:t>Foerderer</a:t>
            </a:r>
            <a:r>
              <a:rPr lang="en-AU" dirty="0">
                <a:effectLst/>
              </a:rPr>
              <a:t>, J. (2023). </a:t>
            </a:r>
            <a:r>
              <a:rPr lang="en-AU" i="1" dirty="0">
                <a:effectLst/>
              </a:rPr>
              <a:t>Should we trust web-scraped data?</a:t>
            </a:r>
            <a:r>
              <a:rPr lang="en-AU" dirty="0">
                <a:effectLst/>
              </a:rPr>
              <a:t> (arXiv:2308.02231). </a:t>
            </a:r>
            <a:r>
              <a:rPr lang="en-AU" dirty="0" err="1">
                <a:effectLst/>
              </a:rPr>
              <a:t>arXiv</a:t>
            </a:r>
            <a:r>
              <a:rPr lang="en-AU" dirty="0">
                <a:effectLst/>
              </a:rPr>
              <a:t>. </a:t>
            </a:r>
            <a:r>
              <a:rPr lang="en-AU" dirty="0">
                <a:effectLst/>
                <a:hlinkClick r:id="rId3"/>
              </a:rPr>
              <a:t>http://arxiv.org/abs/2308.02231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098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F3AD7E0-34E0-0A86-A0B2-2F04FBC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Scraped Data Risk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711B263-99D5-BAE2-E063-E78205CB2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4425" y="1690688"/>
            <a:ext cx="5157787" cy="823912"/>
          </a:xfrm>
        </p:spPr>
        <p:txBody>
          <a:bodyPr/>
          <a:lstStyle/>
          <a:p>
            <a:r>
              <a:rPr lang="en-US" dirty="0"/>
              <a:t>Research Quality Dataset(s)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47B4FFF-5943-F78A-C0B8-A7651C414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5" y="2514600"/>
            <a:ext cx="5157787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Conceptually and operationally limited</a:t>
            </a:r>
          </a:p>
          <a:p>
            <a:r>
              <a:rPr lang="en-US" dirty="0"/>
              <a:t>Quality is </a:t>
            </a:r>
            <a:r>
              <a:rPr lang="en-US" b="1" i="1" dirty="0"/>
              <a:t>context</a:t>
            </a:r>
            <a:r>
              <a:rPr lang="en-US" dirty="0"/>
              <a:t> dependent!</a:t>
            </a:r>
          </a:p>
          <a:p>
            <a:r>
              <a:rPr lang="en-US" dirty="0"/>
              <a:t>Requires deliberate design decisions</a:t>
            </a:r>
          </a:p>
          <a:p>
            <a:pPr lvl="1"/>
            <a:r>
              <a:rPr lang="en-US" dirty="0"/>
              <a:t>Filtering criteria (e.g. top products, largest retailers)</a:t>
            </a:r>
          </a:p>
          <a:p>
            <a:pPr lvl="1"/>
            <a:r>
              <a:rPr lang="en-US" dirty="0"/>
              <a:t>Conversion between observation and analysis resolution (e.g. from retailer to brand)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A7BA4D-47C7-47BD-8CF2-E4252E3CDAC4}"/>
              </a:ext>
            </a:extLst>
          </p:cNvPr>
          <p:cNvGrpSpPr/>
          <p:nvPr/>
        </p:nvGrpSpPr>
        <p:grpSpPr>
          <a:xfrm>
            <a:off x="1151731" y="1681163"/>
            <a:ext cx="4508500" cy="4508500"/>
            <a:chOff x="1151731" y="1681163"/>
            <a:chExt cx="4508500" cy="4508500"/>
          </a:xfrm>
        </p:grpSpPr>
        <p:sp>
          <p:nvSpPr>
            <p:cNvPr id="5" name="Quad Arrow 4">
              <a:extLst>
                <a:ext uri="{FF2B5EF4-FFF2-40B4-BE49-F238E27FC236}">
                  <a16:creationId xmlns:a16="http://schemas.microsoft.com/office/drawing/2014/main" id="{0D9E3FC8-B5D5-00E2-0A58-3F30165DDEFE}"/>
                </a:ext>
              </a:extLst>
            </p:cNvPr>
            <p:cNvSpPr/>
            <p:nvPr/>
          </p:nvSpPr>
          <p:spPr>
            <a:xfrm>
              <a:off x="1151731" y="1681163"/>
              <a:ext cx="4508500" cy="4508500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0DAF866-248B-58A5-CBD2-DB9C9543F0A3}"/>
                </a:ext>
              </a:extLst>
            </p:cNvPr>
            <p:cNvSpPr/>
            <p:nvPr/>
          </p:nvSpPr>
          <p:spPr>
            <a:xfrm>
              <a:off x="1444784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Resource Sink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B2458ED-2701-DFDD-EBDC-5EAA3954E2A2}"/>
                </a:ext>
              </a:extLst>
            </p:cNvPr>
            <p:cNvSpPr/>
            <p:nvPr/>
          </p:nvSpPr>
          <p:spPr>
            <a:xfrm>
              <a:off x="3563779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199979"/>
                <a:satOff val="-9734"/>
                <a:lumOff val="-1634"/>
                <a:alphaOff val="0"/>
              </a:schemeClr>
            </a:fillRef>
            <a:effectRef idx="0">
              <a:schemeClr val="accent4">
                <a:hueOff val="2199979"/>
                <a:satOff val="-9734"/>
                <a:lumOff val="-163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Maintenance Trap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FF27DB6-0F10-7F4D-8E99-D7C8E98FD383}"/>
                </a:ext>
              </a:extLst>
            </p:cNvPr>
            <p:cNvSpPr/>
            <p:nvPr/>
          </p:nvSpPr>
          <p:spPr>
            <a:xfrm>
              <a:off x="1444784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399958"/>
                <a:satOff val="-19468"/>
                <a:lumOff val="-3269"/>
                <a:alphaOff val="0"/>
              </a:schemeClr>
            </a:fillRef>
            <a:effectRef idx="0">
              <a:schemeClr val="accent4">
                <a:hueOff val="4399958"/>
                <a:satOff val="-19468"/>
                <a:lumOff val="-32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Sampling Bias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CCA750-2607-2DED-6CA3-F616F033013D}"/>
                </a:ext>
              </a:extLst>
            </p:cNvPr>
            <p:cNvSpPr/>
            <p:nvPr/>
          </p:nvSpPr>
          <p:spPr>
            <a:xfrm>
              <a:off x="3563779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99937"/>
                <a:satOff val="-29202"/>
                <a:lumOff val="-4903"/>
                <a:alphaOff val="0"/>
              </a:schemeClr>
            </a:fillRef>
            <a:effectRef idx="0">
              <a:schemeClr val="accent4">
                <a:hueOff val="6599937"/>
                <a:satOff val="-29202"/>
                <a:lumOff val="-49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Research Quality Dataset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543059-1EC7-34E5-2875-C8A3B2684A97}"/>
              </a:ext>
            </a:extLst>
          </p:cNvPr>
          <p:cNvGrpSpPr/>
          <p:nvPr/>
        </p:nvGrpSpPr>
        <p:grpSpPr>
          <a:xfrm>
            <a:off x="1573212" y="2259966"/>
            <a:ext cx="3419793" cy="3400822"/>
            <a:chOff x="1573212" y="2259966"/>
            <a:chExt cx="3419793" cy="34008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BEEA4B-73BB-9619-BCE3-FE62FE6EFD25}"/>
                </a:ext>
              </a:extLst>
            </p:cNvPr>
            <p:cNvSpPr txBox="1"/>
            <p:nvPr/>
          </p:nvSpPr>
          <p:spPr>
            <a:xfrm>
              <a:off x="1573212" y="3723878"/>
              <a:ext cx="153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Conceptual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D5CA5-1F19-9023-5B26-E1A7B948994C}"/>
                </a:ext>
              </a:extLst>
            </p:cNvPr>
            <p:cNvSpPr txBox="1"/>
            <p:nvPr/>
          </p:nvSpPr>
          <p:spPr>
            <a:xfrm>
              <a:off x="3900805" y="3736578"/>
              <a:ext cx="109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7B06F9-CAE4-A63B-19C8-97E97553374D}"/>
                </a:ext>
              </a:extLst>
            </p:cNvPr>
            <p:cNvSpPr txBox="1"/>
            <p:nvPr/>
          </p:nvSpPr>
          <p:spPr>
            <a:xfrm>
              <a:off x="3192609" y="2259966"/>
              <a:ext cx="461665" cy="156051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Operational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C21FBB-1A7B-DECA-4DC9-982AA976A323}"/>
                </a:ext>
              </a:extLst>
            </p:cNvPr>
            <p:cNvSpPr txBox="1"/>
            <p:nvPr/>
          </p:nvSpPr>
          <p:spPr>
            <a:xfrm>
              <a:off x="3203246" y="4389756"/>
              <a:ext cx="461665" cy="12710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06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F3AD7E0-34E0-0A86-A0B2-2F04FBC0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vs. Research Needs</a:t>
            </a:r>
          </a:p>
        </p:txBody>
      </p:sp>
      <p:graphicFrame>
        <p:nvGraphicFramePr>
          <p:cNvPr id="38" name="Content Placeholder 14">
            <a:extLst>
              <a:ext uri="{FF2B5EF4-FFF2-40B4-BE49-F238E27FC236}">
                <a16:creationId xmlns:a16="http://schemas.microsoft.com/office/drawing/2014/main" id="{E5859EDE-53C5-E25D-5EFE-504C4B3D75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312852" y="1711493"/>
          <a:ext cx="5183187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5A7BA4D-47C7-47BD-8CF2-E4252E3CDAC4}"/>
              </a:ext>
            </a:extLst>
          </p:cNvPr>
          <p:cNvGrpSpPr/>
          <p:nvPr/>
        </p:nvGrpSpPr>
        <p:grpSpPr>
          <a:xfrm>
            <a:off x="1151731" y="1681163"/>
            <a:ext cx="4508500" cy="4508500"/>
            <a:chOff x="1151731" y="1681163"/>
            <a:chExt cx="4508500" cy="4508500"/>
          </a:xfrm>
        </p:grpSpPr>
        <p:sp>
          <p:nvSpPr>
            <p:cNvPr id="5" name="Quad Arrow 4">
              <a:extLst>
                <a:ext uri="{FF2B5EF4-FFF2-40B4-BE49-F238E27FC236}">
                  <a16:creationId xmlns:a16="http://schemas.microsoft.com/office/drawing/2014/main" id="{0D9E3FC8-B5D5-00E2-0A58-3F30165DDEFE}"/>
                </a:ext>
              </a:extLst>
            </p:cNvPr>
            <p:cNvSpPr/>
            <p:nvPr/>
          </p:nvSpPr>
          <p:spPr>
            <a:xfrm>
              <a:off x="1151731" y="1681163"/>
              <a:ext cx="4508500" cy="4508500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0DAF866-248B-58A5-CBD2-DB9C9543F0A3}"/>
                </a:ext>
              </a:extLst>
            </p:cNvPr>
            <p:cNvSpPr/>
            <p:nvPr/>
          </p:nvSpPr>
          <p:spPr>
            <a:xfrm>
              <a:off x="1444784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Resource Sink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B2458ED-2701-DFDD-EBDC-5EAA3954E2A2}"/>
                </a:ext>
              </a:extLst>
            </p:cNvPr>
            <p:cNvSpPr/>
            <p:nvPr/>
          </p:nvSpPr>
          <p:spPr>
            <a:xfrm>
              <a:off x="3563779" y="1974215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2199979"/>
                <a:satOff val="-9734"/>
                <a:lumOff val="-1634"/>
                <a:alphaOff val="0"/>
              </a:schemeClr>
            </a:fillRef>
            <a:effectRef idx="0">
              <a:schemeClr val="accent4">
                <a:hueOff val="2199979"/>
                <a:satOff val="-9734"/>
                <a:lumOff val="-163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Maintenance Trap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FF27DB6-0F10-7F4D-8E99-D7C8E98FD383}"/>
                </a:ext>
              </a:extLst>
            </p:cNvPr>
            <p:cNvSpPr/>
            <p:nvPr/>
          </p:nvSpPr>
          <p:spPr>
            <a:xfrm>
              <a:off x="1444784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4399958"/>
                <a:satOff val="-19468"/>
                <a:lumOff val="-3269"/>
                <a:alphaOff val="0"/>
              </a:schemeClr>
            </a:fillRef>
            <a:effectRef idx="0">
              <a:schemeClr val="accent4">
                <a:hueOff val="4399958"/>
                <a:satOff val="-19468"/>
                <a:lumOff val="-32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Sampling Bias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CCA750-2607-2DED-6CA3-F616F033013D}"/>
                </a:ext>
              </a:extLst>
            </p:cNvPr>
            <p:cNvSpPr/>
            <p:nvPr/>
          </p:nvSpPr>
          <p:spPr>
            <a:xfrm>
              <a:off x="3563779" y="4093210"/>
              <a:ext cx="1803400" cy="1803400"/>
            </a:xfrm>
            <a:custGeom>
              <a:avLst/>
              <a:gdLst>
                <a:gd name="connsiteX0" fmla="*/ 0 w 1803400"/>
                <a:gd name="connsiteY0" fmla="*/ 300573 h 1803400"/>
                <a:gd name="connsiteX1" fmla="*/ 300573 w 1803400"/>
                <a:gd name="connsiteY1" fmla="*/ 0 h 1803400"/>
                <a:gd name="connsiteX2" fmla="*/ 1502827 w 1803400"/>
                <a:gd name="connsiteY2" fmla="*/ 0 h 1803400"/>
                <a:gd name="connsiteX3" fmla="*/ 1803400 w 1803400"/>
                <a:gd name="connsiteY3" fmla="*/ 300573 h 1803400"/>
                <a:gd name="connsiteX4" fmla="*/ 1803400 w 1803400"/>
                <a:gd name="connsiteY4" fmla="*/ 1502827 h 1803400"/>
                <a:gd name="connsiteX5" fmla="*/ 1502827 w 1803400"/>
                <a:gd name="connsiteY5" fmla="*/ 1803400 h 1803400"/>
                <a:gd name="connsiteX6" fmla="*/ 300573 w 1803400"/>
                <a:gd name="connsiteY6" fmla="*/ 1803400 h 1803400"/>
                <a:gd name="connsiteX7" fmla="*/ 0 w 1803400"/>
                <a:gd name="connsiteY7" fmla="*/ 1502827 h 1803400"/>
                <a:gd name="connsiteX8" fmla="*/ 0 w 1803400"/>
                <a:gd name="connsiteY8" fmla="*/ 300573 h 180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3400" h="1803400">
                  <a:moveTo>
                    <a:pt x="0" y="300573"/>
                  </a:moveTo>
                  <a:cubicBezTo>
                    <a:pt x="0" y="134571"/>
                    <a:pt x="134571" y="0"/>
                    <a:pt x="300573" y="0"/>
                  </a:cubicBezTo>
                  <a:lnTo>
                    <a:pt x="1502827" y="0"/>
                  </a:lnTo>
                  <a:cubicBezTo>
                    <a:pt x="1668829" y="0"/>
                    <a:pt x="1803400" y="134571"/>
                    <a:pt x="1803400" y="300573"/>
                  </a:cubicBezTo>
                  <a:lnTo>
                    <a:pt x="1803400" y="1502827"/>
                  </a:lnTo>
                  <a:cubicBezTo>
                    <a:pt x="1803400" y="1668829"/>
                    <a:pt x="1668829" y="1803400"/>
                    <a:pt x="1502827" y="1803400"/>
                  </a:cubicBezTo>
                  <a:lnTo>
                    <a:pt x="300573" y="1803400"/>
                  </a:lnTo>
                  <a:cubicBezTo>
                    <a:pt x="134571" y="1803400"/>
                    <a:pt x="0" y="1668829"/>
                    <a:pt x="0" y="1502827"/>
                  </a:cubicBezTo>
                  <a:lnTo>
                    <a:pt x="0" y="300573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99937"/>
                <a:satOff val="-29202"/>
                <a:lumOff val="-4903"/>
                <a:alphaOff val="0"/>
              </a:schemeClr>
            </a:fillRef>
            <a:effectRef idx="0">
              <a:schemeClr val="accent4">
                <a:hueOff val="6599937"/>
                <a:satOff val="-29202"/>
                <a:lumOff val="-49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4235" tIns="164235" rIns="164235" bIns="1642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Research Quality Dataset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A1D166-9113-B0F1-2810-E501FD84AD0D}"/>
              </a:ext>
            </a:extLst>
          </p:cNvPr>
          <p:cNvGrpSpPr/>
          <p:nvPr/>
        </p:nvGrpSpPr>
        <p:grpSpPr>
          <a:xfrm>
            <a:off x="7080510" y="2284029"/>
            <a:ext cx="3419793" cy="3400822"/>
            <a:chOff x="7080510" y="2284029"/>
            <a:chExt cx="3419793" cy="340082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6F178B-4229-8509-A715-AE6D6A13DE67}"/>
                </a:ext>
              </a:extLst>
            </p:cNvPr>
            <p:cNvSpPr txBox="1"/>
            <p:nvPr/>
          </p:nvSpPr>
          <p:spPr>
            <a:xfrm>
              <a:off x="7080510" y="3747941"/>
              <a:ext cx="1538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Conceptual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ACB446-B2A3-FE2E-E11B-90ED547A5C0D}"/>
                </a:ext>
              </a:extLst>
            </p:cNvPr>
            <p:cNvSpPr txBox="1"/>
            <p:nvPr/>
          </p:nvSpPr>
          <p:spPr>
            <a:xfrm>
              <a:off x="9408103" y="3760641"/>
              <a:ext cx="1092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C5DA12-DDF4-0EBC-1AC8-41E785EC4CEC}"/>
                </a:ext>
              </a:extLst>
            </p:cNvPr>
            <p:cNvSpPr txBox="1"/>
            <p:nvPr/>
          </p:nvSpPr>
          <p:spPr>
            <a:xfrm>
              <a:off x="8699907" y="2284029"/>
              <a:ext cx="461665" cy="156051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/>
                <a:t>Operational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6A5DDD-0B4C-76BD-1B3F-DA01504630EF}"/>
                </a:ext>
              </a:extLst>
            </p:cNvPr>
            <p:cNvSpPr txBox="1"/>
            <p:nvPr/>
          </p:nvSpPr>
          <p:spPr>
            <a:xfrm>
              <a:off x="8710544" y="4413819"/>
              <a:ext cx="461665" cy="1271032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pPr algn="ctr"/>
              <a:r>
                <a:rPr lang="en-US" dirty="0"/>
                <a:t>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89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355</Words>
  <Application>Microsoft Macintosh PowerPoint</Application>
  <PresentationFormat>Widescreen</PresentationFormat>
  <Paragraphs>106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Business vs. Research Needs</vt:lpstr>
      <vt:lpstr>Business vs. Research Needs</vt:lpstr>
      <vt:lpstr>Web Scraped Data Risk</vt:lpstr>
      <vt:lpstr>Web Scraped Data Risk</vt:lpstr>
      <vt:lpstr>Web Scraped Data Risk</vt:lpstr>
      <vt:lpstr>Web Scraped Data Risk</vt:lpstr>
      <vt:lpstr>Business vs. Research Needs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Huang</dc:creator>
  <cp:lastModifiedBy>Cynthia Huang</cp:lastModifiedBy>
  <cp:revision>4</cp:revision>
  <dcterms:created xsi:type="dcterms:W3CDTF">2024-04-15T14:28:22Z</dcterms:created>
  <dcterms:modified xsi:type="dcterms:W3CDTF">2025-01-25T04:05:40Z</dcterms:modified>
</cp:coreProperties>
</file>