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8"/>
    <a:srgbClr val="C33603"/>
    <a:srgbClr val="9ECBE2"/>
    <a:srgbClr val="F68B1F"/>
    <a:srgbClr val="262626"/>
    <a:srgbClr val="662D91"/>
    <a:srgbClr val="EFEFEF"/>
    <a:srgbClr val="4A148C"/>
    <a:srgbClr val="263238"/>
    <a:srgbClr val="006A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6" autoAdjust="0"/>
    <p:restoredTop sz="94660"/>
  </p:normalViewPr>
  <p:slideViewPr>
    <p:cSldViewPr snapToGrid="0">
      <p:cViewPr>
        <p:scale>
          <a:sx n="36" d="100"/>
          <a:sy n="36" d="100"/>
        </p:scale>
        <p:origin x="1488" y="-4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dirty="0"/>
          </a:p>
        </p:txBody>
      </p:sp>
    </p:spTree>
    <p:extLst>
      <p:ext uri="{BB962C8B-B14F-4D97-AF65-F5344CB8AC3E}">
        <p14:creationId xmlns:p14="http://schemas.microsoft.com/office/powerpoint/2010/main" val="90497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dirty="0"/>
          </a:p>
        </p:txBody>
      </p:sp>
    </p:spTree>
    <p:extLst>
      <p:ext uri="{BB962C8B-B14F-4D97-AF65-F5344CB8AC3E}">
        <p14:creationId xmlns:p14="http://schemas.microsoft.com/office/powerpoint/2010/main" val="267212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dirty="0"/>
          </a:p>
        </p:txBody>
      </p:sp>
    </p:spTree>
    <p:extLst>
      <p:ext uri="{BB962C8B-B14F-4D97-AF65-F5344CB8AC3E}">
        <p14:creationId xmlns:p14="http://schemas.microsoft.com/office/powerpoint/2010/main" val="398941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dirty="0"/>
          </a:p>
        </p:txBody>
      </p:sp>
    </p:spTree>
    <p:extLst>
      <p:ext uri="{BB962C8B-B14F-4D97-AF65-F5344CB8AC3E}">
        <p14:creationId xmlns:p14="http://schemas.microsoft.com/office/powerpoint/2010/main" val="78010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0B498-9D4D-4FAD-891F-E57FF8B5A028}"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dirty="0"/>
          </a:p>
        </p:txBody>
      </p:sp>
    </p:spTree>
    <p:extLst>
      <p:ext uri="{BB962C8B-B14F-4D97-AF65-F5344CB8AC3E}">
        <p14:creationId xmlns:p14="http://schemas.microsoft.com/office/powerpoint/2010/main" val="19435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10B498-9D4D-4FAD-891F-E57FF8B5A028}"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B513E7-4515-4082-A960-D4704025B30C}" type="slidenum">
              <a:rPr lang="en-US" smtClean="0"/>
              <a:t>‹#›</a:t>
            </a:fld>
            <a:endParaRPr lang="en-US" dirty="0"/>
          </a:p>
        </p:txBody>
      </p:sp>
    </p:spTree>
    <p:extLst>
      <p:ext uri="{BB962C8B-B14F-4D97-AF65-F5344CB8AC3E}">
        <p14:creationId xmlns:p14="http://schemas.microsoft.com/office/powerpoint/2010/main" val="264286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10B498-9D4D-4FAD-891F-E57FF8B5A028}" type="datetimeFigureOut">
              <a:rPr lang="en-US" smtClean="0"/>
              <a:t>12/11/23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B513E7-4515-4082-A960-D4704025B30C}" type="slidenum">
              <a:rPr lang="en-US" smtClean="0"/>
              <a:t>‹#›</a:t>
            </a:fld>
            <a:endParaRPr lang="en-US" dirty="0"/>
          </a:p>
        </p:txBody>
      </p:sp>
    </p:spTree>
    <p:extLst>
      <p:ext uri="{BB962C8B-B14F-4D97-AF65-F5344CB8AC3E}">
        <p14:creationId xmlns:p14="http://schemas.microsoft.com/office/powerpoint/2010/main" val="13708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10B498-9D4D-4FAD-891F-E57FF8B5A028}" type="datetimeFigureOut">
              <a:rPr lang="en-US" smtClean="0"/>
              <a:t>12/11/23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B513E7-4515-4082-A960-D4704025B30C}" type="slidenum">
              <a:rPr lang="en-US" smtClean="0"/>
              <a:t>‹#›</a:t>
            </a:fld>
            <a:endParaRPr lang="en-US" dirty="0"/>
          </a:p>
        </p:txBody>
      </p:sp>
    </p:spTree>
    <p:extLst>
      <p:ext uri="{BB962C8B-B14F-4D97-AF65-F5344CB8AC3E}">
        <p14:creationId xmlns:p14="http://schemas.microsoft.com/office/powerpoint/2010/main" val="307992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0B498-9D4D-4FAD-891F-E57FF8B5A028}" type="datetimeFigureOut">
              <a:rPr lang="en-US" smtClean="0"/>
              <a:t>12/11/23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B513E7-4515-4082-A960-D4704025B30C}" type="slidenum">
              <a:rPr lang="en-US" smtClean="0"/>
              <a:t>‹#›</a:t>
            </a:fld>
            <a:endParaRPr lang="en-US" dirty="0"/>
          </a:p>
        </p:txBody>
      </p:sp>
    </p:spTree>
    <p:extLst>
      <p:ext uri="{BB962C8B-B14F-4D97-AF65-F5344CB8AC3E}">
        <p14:creationId xmlns:p14="http://schemas.microsoft.com/office/powerpoint/2010/main" val="206241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3510B498-9D4D-4FAD-891F-E57FF8B5A028}"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B513E7-4515-4082-A960-D4704025B30C}" type="slidenum">
              <a:rPr lang="en-US" smtClean="0"/>
              <a:t>‹#›</a:t>
            </a:fld>
            <a:endParaRPr lang="en-US" dirty="0"/>
          </a:p>
        </p:txBody>
      </p:sp>
    </p:spTree>
    <p:extLst>
      <p:ext uri="{BB962C8B-B14F-4D97-AF65-F5344CB8AC3E}">
        <p14:creationId xmlns:p14="http://schemas.microsoft.com/office/powerpoint/2010/main" val="161523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dirty="0"/>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3510B498-9D4D-4FAD-891F-E57FF8B5A028}"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B513E7-4515-4082-A960-D4704025B30C}" type="slidenum">
              <a:rPr lang="en-US" smtClean="0"/>
              <a:t>‹#›</a:t>
            </a:fld>
            <a:endParaRPr lang="en-US" dirty="0"/>
          </a:p>
        </p:txBody>
      </p:sp>
    </p:spTree>
    <p:extLst>
      <p:ext uri="{BB962C8B-B14F-4D97-AF65-F5344CB8AC3E}">
        <p14:creationId xmlns:p14="http://schemas.microsoft.com/office/powerpoint/2010/main" val="203361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510B498-9D4D-4FAD-891F-E57FF8B5A028}" type="datetimeFigureOut">
              <a:rPr lang="en-US" smtClean="0"/>
              <a:t>12/11/23</a:t>
            </a:fld>
            <a:endParaRPr lang="en-US"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87B513E7-4515-4082-A960-D4704025B30C}" type="slidenum">
              <a:rPr lang="en-US" smtClean="0"/>
              <a:t>‹#›</a:t>
            </a:fld>
            <a:endParaRPr lang="en-US" dirty="0"/>
          </a:p>
        </p:txBody>
      </p:sp>
    </p:spTree>
    <p:extLst>
      <p:ext uri="{BB962C8B-B14F-4D97-AF65-F5344CB8AC3E}">
        <p14:creationId xmlns:p14="http://schemas.microsoft.com/office/powerpoint/2010/main" val="39604824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doi.org/10.1109/BigData50022.2020.9378275" TargetMode="External"/><Relationship Id="rId3" Type="http://schemas.openxmlformats.org/officeDocument/2006/relationships/image" Target="../media/image2.png"/><Relationship Id="rId7" Type="http://schemas.microsoft.com/office/2007/relationships/hdphoto" Target="../media/hdphoto2.wdp"/><Relationship Id="rId12" Type="http://schemas.openxmlformats.org/officeDocument/2006/relationships/image" Target="../media/image9.png"/><Relationship Id="rId17" Type="http://schemas.openxmlformats.org/officeDocument/2006/relationships/image" Target="../media/image12.sv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hyperlink" Target="http://arxiv.org/abs/2308.0653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074D9C-0647-4697-8C43-9C38EB7E0278}"/>
              </a:ext>
            </a:extLst>
          </p:cNvPr>
          <p:cNvSpPr/>
          <p:nvPr/>
        </p:nvSpPr>
        <p:spPr>
          <a:xfrm>
            <a:off x="-794" y="39474806"/>
            <a:ext cx="30275213" cy="33289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703" dirty="0"/>
          </a:p>
        </p:txBody>
      </p:sp>
      <p:sp>
        <p:nvSpPr>
          <p:cNvPr id="10" name="Rectangle 9">
            <a:extLst>
              <a:ext uri="{FF2B5EF4-FFF2-40B4-BE49-F238E27FC236}">
                <a16:creationId xmlns:a16="http://schemas.microsoft.com/office/drawing/2014/main" id="{030386EC-D1AC-48D0-B2EC-0AD1DA88A8AB}"/>
              </a:ext>
            </a:extLst>
          </p:cNvPr>
          <p:cNvSpPr/>
          <p:nvPr/>
        </p:nvSpPr>
        <p:spPr>
          <a:xfrm>
            <a:off x="-1" y="-64708"/>
            <a:ext cx="30275214" cy="69682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703" dirty="0"/>
          </a:p>
        </p:txBody>
      </p:sp>
      <p:sp>
        <p:nvSpPr>
          <p:cNvPr id="2" name="Rectangle 1">
            <a:extLst>
              <a:ext uri="{FF2B5EF4-FFF2-40B4-BE49-F238E27FC236}">
                <a16:creationId xmlns:a16="http://schemas.microsoft.com/office/drawing/2014/main" id="{699EE2F9-E368-471F-966F-6846CB3D7866}"/>
              </a:ext>
            </a:extLst>
          </p:cNvPr>
          <p:cNvSpPr/>
          <p:nvPr/>
        </p:nvSpPr>
        <p:spPr>
          <a:xfrm>
            <a:off x="1733841" y="817704"/>
            <a:ext cx="26880674" cy="5070940"/>
          </a:xfrm>
          <a:prstGeom prst="rect">
            <a:avLst/>
          </a:prstGeom>
        </p:spPr>
        <p:txBody>
          <a:bodyPr wrap="square">
            <a:spAutoFit/>
          </a:bodyPr>
          <a:lstStyle/>
          <a:p>
            <a:pPr algn="ctr"/>
            <a:r>
              <a:rPr lang="en-AU" sz="11400" dirty="0">
                <a:solidFill>
                  <a:schemeClr val="bg1"/>
                </a:solidFill>
                <a:latin typeface="Segoe UI" panose="020B0502040204020203" pitchFamily="34" charset="0"/>
                <a:ea typeface="Segoe UI Black" panose="020B0A02040204020203" pitchFamily="34" charset="0"/>
                <a:cs typeface="Segoe UI" panose="020B0502040204020203" pitchFamily="34" charset="0"/>
              </a:rPr>
              <a:t>Using </a:t>
            </a:r>
            <a:r>
              <a:rPr lang="en-AU" sz="11352" b="1" i="1" dirty="0">
                <a:solidFill>
                  <a:schemeClr val="bg1"/>
                </a:solidFill>
                <a:latin typeface="Segoe UI" panose="020B0502040204020203" pitchFamily="34" charset="0"/>
                <a:ea typeface="Segoe UI Black" panose="020B0A02040204020203" pitchFamily="34" charset="0"/>
                <a:cs typeface="Segoe UI" panose="020B0502040204020203" pitchFamily="34" charset="0"/>
              </a:rPr>
              <a:t>Graphs, Matrices and Edge Lists </a:t>
            </a:r>
            <a:r>
              <a:rPr lang="en-AU" sz="9600" dirty="0">
                <a:solidFill>
                  <a:schemeClr val="bg1"/>
                </a:solidFill>
                <a:latin typeface="Segoe UI" panose="020B0502040204020203" pitchFamily="34" charset="0"/>
                <a:cs typeface="Segoe UI" panose="020B0502040204020203" pitchFamily="34" charset="0"/>
              </a:rPr>
              <a:t>to investigate, </a:t>
            </a:r>
            <a:r>
              <a:rPr lang="en-AU" sz="9600" dirty="0">
                <a:solidFill>
                  <a:schemeClr val="bg1"/>
                </a:solidFill>
                <a:latin typeface="Segoe UI" panose="020B0502040204020203" pitchFamily="34" charset="0"/>
                <a:ea typeface="Segoe UI Black" panose="020B0A02040204020203" pitchFamily="34" charset="0"/>
                <a:cs typeface="Segoe UI" panose="020B0502040204020203" pitchFamily="34" charset="0"/>
              </a:rPr>
              <a:t>illuminate and improve</a:t>
            </a:r>
          </a:p>
          <a:p>
            <a:pPr algn="ctr"/>
            <a:r>
              <a:rPr lang="en-AU" sz="11352" b="1" i="1" dirty="0">
                <a:solidFill>
                  <a:schemeClr val="bg1"/>
                </a:solidFill>
                <a:latin typeface="Segoe UI" panose="020B0502040204020203" pitchFamily="34" charset="0"/>
                <a:ea typeface="Segoe UI Black" panose="020B0A02040204020203" pitchFamily="34" charset="0"/>
                <a:cs typeface="Segoe UI" panose="020B0502040204020203" pitchFamily="34" charset="0"/>
              </a:rPr>
              <a:t>Ex-Post Data Harmonisation</a:t>
            </a:r>
            <a:endParaRPr lang="en-AU" sz="11352" dirty="0">
              <a:latin typeface="Segoe UI" panose="020B0502040204020203" pitchFamily="34" charset="0"/>
              <a:ea typeface="Segoe UI Black" panose="020B0A0204020402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5BAD9AF1-DB1F-458B-8FD1-3E2EA4A57D8C}"/>
              </a:ext>
            </a:extLst>
          </p:cNvPr>
          <p:cNvSpPr txBox="1"/>
          <p:nvPr/>
        </p:nvSpPr>
        <p:spPr>
          <a:xfrm>
            <a:off x="5462217" y="40061200"/>
            <a:ext cx="17192032" cy="2038122"/>
          </a:xfrm>
          <a:prstGeom prst="rect">
            <a:avLst/>
          </a:prstGeom>
          <a:noFill/>
        </p:spPr>
        <p:txBody>
          <a:bodyPr wrap="square" rtlCol="0">
            <a:spAutoFit/>
          </a:bodyPr>
          <a:lstStyle/>
          <a:p>
            <a:r>
              <a:rPr lang="en-AU" sz="6244" b="1" dirty="0">
                <a:solidFill>
                  <a:schemeClr val="bg1"/>
                </a:solidFill>
                <a:latin typeface="Segoe UI Light" panose="020B0502040204020203" pitchFamily="34" charset="0"/>
                <a:cs typeface="Segoe UI Light" panose="020B0502040204020203" pitchFamily="34" charset="0"/>
              </a:rPr>
              <a:t>Cynthia A. Huang</a:t>
            </a:r>
          </a:p>
          <a:p>
            <a:r>
              <a:rPr lang="en-AU" sz="3200" b="1" dirty="0">
                <a:solidFill>
                  <a:schemeClr val="bg1"/>
                </a:solidFill>
                <a:latin typeface="Segoe UI Light" panose="020B0502040204020203" pitchFamily="34" charset="0"/>
                <a:cs typeface="Segoe UI Light" panose="020B0502040204020203" pitchFamily="34" charset="0"/>
              </a:rPr>
              <a:t>Department of Econometrics and Business Statistics, Monash University</a:t>
            </a:r>
          </a:p>
          <a:p>
            <a:r>
              <a:rPr lang="en-AU" sz="3200" b="1" dirty="0">
                <a:solidFill>
                  <a:schemeClr val="bg1"/>
                </a:solidFill>
                <a:latin typeface="Segoe UI Light" panose="020B0502040204020203" pitchFamily="34" charset="0"/>
                <a:cs typeface="Segoe UI Light" panose="020B0502040204020203" pitchFamily="34" charset="0"/>
              </a:rPr>
              <a:t>Supervised by Prof. Rob J Hyndman, Dr. Sarah Goodwin and Assoc. Prof. Simon Angus</a:t>
            </a:r>
          </a:p>
        </p:txBody>
      </p:sp>
      <p:sp>
        <p:nvSpPr>
          <p:cNvPr id="3" name="TextBox 2">
            <a:extLst>
              <a:ext uri="{FF2B5EF4-FFF2-40B4-BE49-F238E27FC236}">
                <a16:creationId xmlns:a16="http://schemas.microsoft.com/office/drawing/2014/main" id="{90DCD9CC-0316-26D8-3153-0E55BAB1E237}"/>
              </a:ext>
            </a:extLst>
          </p:cNvPr>
          <p:cNvSpPr txBox="1"/>
          <p:nvPr/>
        </p:nvSpPr>
        <p:spPr>
          <a:xfrm>
            <a:off x="1706254" y="8532965"/>
            <a:ext cx="26908261" cy="5455092"/>
          </a:xfrm>
          <a:prstGeom prst="rect">
            <a:avLst/>
          </a:prstGeom>
          <a:solidFill>
            <a:schemeClr val="bg1">
              <a:lumMod val="95000"/>
            </a:schemeClr>
          </a:solidFill>
        </p:spPr>
        <p:txBody>
          <a:bodyPr wrap="square" lIns="432503" tIns="432503" rIns="432503" bIns="432503" rtlCol="0">
            <a:spAutoFit/>
          </a:bodyPr>
          <a:lstStyle/>
          <a:p>
            <a:pPr>
              <a:lnSpc>
                <a:spcPct val="120000"/>
              </a:lnSpc>
            </a:pPr>
            <a:r>
              <a:rPr lang="en-AU" sz="4200" dirty="0">
                <a:latin typeface="Segoe UI" panose="020B0502040204020203" pitchFamily="34" charset="0"/>
                <a:ea typeface="Segoe UI Black" panose="020B0A02040204020203" pitchFamily="34" charset="0"/>
                <a:cs typeface="Segoe UI" panose="020B0502040204020203" pitchFamily="34" charset="0"/>
              </a:rPr>
              <a:t>Harmonising and merging data collected under different statistical classifications, taxonomies or nomenclatures is often required to analyse and compare social, political and economic phenomena across time or countries. Procedures used to achieve comparability are broadly known as </a:t>
            </a:r>
            <a:r>
              <a:rPr lang="en-AU" sz="4200" b="1" dirty="0">
                <a:latin typeface="Segoe UI" panose="020B0502040204020203" pitchFamily="34" charset="0"/>
                <a:ea typeface="Segoe UI Black" panose="020B0A02040204020203" pitchFamily="34" charset="0"/>
                <a:cs typeface="Segoe UI" panose="020B0502040204020203" pitchFamily="34" charset="0"/>
              </a:rPr>
              <a:t>Ex-Post Harmonisation, </a:t>
            </a:r>
            <a:r>
              <a:rPr lang="en-AU" sz="4200" dirty="0">
                <a:latin typeface="Segoe UI" panose="020B0502040204020203" pitchFamily="34" charset="0"/>
                <a:ea typeface="Segoe UI Black" panose="020B0A02040204020203" pitchFamily="34" charset="0"/>
                <a:cs typeface="Segoe UI" panose="020B0502040204020203" pitchFamily="34" charset="0"/>
              </a:rPr>
              <a:t>and include the transformation of data collected under a </a:t>
            </a:r>
            <a:r>
              <a:rPr lang="en-AU" sz="4200" b="1" dirty="0">
                <a:latin typeface="Segoe UI" panose="020B0502040204020203" pitchFamily="34" charset="0"/>
                <a:ea typeface="Segoe UI Black" panose="020B0A02040204020203" pitchFamily="34" charset="0"/>
                <a:cs typeface="Segoe UI" panose="020B0502040204020203" pitchFamily="34" charset="0"/>
              </a:rPr>
              <a:t>source </a:t>
            </a:r>
            <a:r>
              <a:rPr lang="en-AU" sz="4200" dirty="0">
                <a:latin typeface="Segoe UI" panose="020B0502040204020203" pitchFamily="34" charset="0"/>
                <a:ea typeface="Segoe UI Black" panose="020B0A02040204020203" pitchFamily="34" charset="0"/>
                <a:cs typeface="Segoe UI" panose="020B0502040204020203" pitchFamily="34" charset="0"/>
              </a:rPr>
              <a:t>taxonomy into harmonised data classified according to a </a:t>
            </a:r>
            <a:r>
              <a:rPr lang="en-AU" sz="4200" b="1" dirty="0">
                <a:latin typeface="Segoe UI" panose="020B0502040204020203" pitchFamily="34" charset="0"/>
                <a:ea typeface="Segoe UI Black" panose="020B0A02040204020203" pitchFamily="34" charset="0"/>
                <a:cs typeface="Segoe UI" panose="020B0502040204020203" pitchFamily="34" charset="0"/>
              </a:rPr>
              <a:t>target </a:t>
            </a:r>
            <a:r>
              <a:rPr lang="en-AU" sz="4200" dirty="0">
                <a:latin typeface="Segoe UI" panose="020B0502040204020203" pitchFamily="34" charset="0"/>
                <a:ea typeface="Segoe UI Black" panose="020B0A02040204020203" pitchFamily="34" charset="0"/>
                <a:cs typeface="Segoe UI" panose="020B0502040204020203" pitchFamily="34" charset="0"/>
              </a:rPr>
              <a:t>taxonomy. We refer to this sub-task as a </a:t>
            </a:r>
            <a:r>
              <a:rPr lang="en-AU" sz="4200" b="1" dirty="0">
                <a:latin typeface="Segoe UI" panose="020B0502040204020203" pitchFamily="34" charset="0"/>
                <a:ea typeface="Segoe UI Black" panose="020B0A02040204020203" pitchFamily="34" charset="0"/>
                <a:cs typeface="Segoe UI" panose="020B0502040204020203" pitchFamily="34" charset="0"/>
              </a:rPr>
              <a:t>Cross-Taxonomy Transformation, </a:t>
            </a:r>
            <a:r>
              <a:rPr lang="en-AU" sz="4200" dirty="0">
                <a:latin typeface="Segoe UI" panose="020B0502040204020203" pitchFamily="34" charset="0"/>
                <a:ea typeface="Segoe UI Black" panose="020B0A02040204020203" pitchFamily="34" charset="0"/>
                <a:cs typeface="Segoe UI" panose="020B0502040204020203" pitchFamily="34" charset="0"/>
              </a:rPr>
              <a:t>and encapsulate the transformation logic in a new information structure: the </a:t>
            </a:r>
            <a:r>
              <a:rPr lang="en-AU" sz="4200" b="1" dirty="0">
                <a:latin typeface="Segoe UI" panose="020B0502040204020203" pitchFamily="34" charset="0"/>
                <a:ea typeface="Segoe UI Black" panose="020B0A02040204020203" pitchFamily="34" charset="0"/>
                <a:cs typeface="Segoe UI" panose="020B0502040204020203" pitchFamily="34" charset="0"/>
              </a:rPr>
              <a:t>Crossmap.</a:t>
            </a:r>
            <a:endParaRPr lang="en-AU" sz="4200" dirty="0">
              <a:latin typeface="Segoe UI Black" panose="020B0A02040204020203" pitchFamily="34" charset="0"/>
              <a:ea typeface="Segoe UI Black" panose="020B0A02040204020203" pitchFamily="34" charset="0"/>
              <a:cs typeface="Segoe UI" panose="020B0502040204020203" pitchFamily="34" charset="0"/>
            </a:endParaRPr>
          </a:p>
        </p:txBody>
      </p:sp>
      <p:sp>
        <p:nvSpPr>
          <p:cNvPr id="41" name="TextBox 40">
            <a:extLst>
              <a:ext uri="{FF2B5EF4-FFF2-40B4-BE49-F238E27FC236}">
                <a16:creationId xmlns:a16="http://schemas.microsoft.com/office/drawing/2014/main" id="{CCDF1688-4DF4-E78B-4843-962D6FA7479F}"/>
              </a:ext>
            </a:extLst>
          </p:cNvPr>
          <p:cNvSpPr txBox="1"/>
          <p:nvPr/>
        </p:nvSpPr>
        <p:spPr>
          <a:xfrm>
            <a:off x="1706254" y="7379644"/>
            <a:ext cx="26926575" cy="830997"/>
          </a:xfrm>
          <a:prstGeom prst="rect">
            <a:avLst/>
          </a:prstGeom>
          <a:noFill/>
        </p:spPr>
        <p:txBody>
          <a:bodyPr wrap="square" rtlCol="0">
            <a:spAutoFit/>
          </a:bodyPr>
          <a:lstStyle/>
          <a:p>
            <a:pPr algn="ctr"/>
            <a:r>
              <a:rPr lang="en-AU" sz="4800" dirty="0">
                <a:solidFill>
                  <a:srgbClr val="262626"/>
                </a:solidFill>
                <a:latin typeface="Segoe UI Black" panose="020F0502020204030204" pitchFamily="34" charset="0"/>
                <a:ea typeface="HeadLineA" pitchFamily="2" charset="-127"/>
                <a:cs typeface="Segoe UI Black" panose="020F0502020204030204" pitchFamily="34" charset="0"/>
              </a:rPr>
              <a:t>Crossmaps: A principled approach to ex-post data harmonisation and dataset integration</a:t>
            </a:r>
          </a:p>
        </p:txBody>
      </p:sp>
      <p:sp>
        <p:nvSpPr>
          <p:cNvPr id="44" name="TextBox 43">
            <a:extLst>
              <a:ext uri="{FF2B5EF4-FFF2-40B4-BE49-F238E27FC236}">
                <a16:creationId xmlns:a16="http://schemas.microsoft.com/office/drawing/2014/main" id="{8629B8E1-062E-811E-4095-4908765D1A4D}"/>
              </a:ext>
            </a:extLst>
          </p:cNvPr>
          <p:cNvSpPr txBox="1"/>
          <p:nvPr/>
        </p:nvSpPr>
        <p:spPr>
          <a:xfrm>
            <a:off x="17145000" y="30518327"/>
            <a:ext cx="11469515" cy="6496802"/>
          </a:xfrm>
          <a:prstGeom prst="rect">
            <a:avLst/>
          </a:prstGeom>
          <a:solidFill>
            <a:schemeClr val="bg1">
              <a:lumMod val="95000"/>
            </a:schemeClr>
          </a:solidFill>
        </p:spPr>
        <p:txBody>
          <a:bodyPr wrap="square" lIns="432503" tIns="360000" rIns="432503" bIns="432503" rtlCol="0">
            <a:spAutoFit/>
          </a:bodyPr>
          <a:lstStyle/>
          <a:p>
            <a:pPr>
              <a:lnSpc>
                <a:spcPct val="150000"/>
              </a:lnSpc>
            </a:pPr>
            <a:r>
              <a:rPr lang="en-AU" sz="4200" b="1" dirty="0">
                <a:latin typeface="Segoe UI" panose="020B0502040204020203" pitchFamily="34" charset="0"/>
                <a:cs typeface="Segoe UI" panose="020B0502040204020203" pitchFamily="34" charset="0"/>
              </a:rPr>
              <a:t>Crossmaps</a:t>
            </a:r>
            <a:r>
              <a:rPr lang="en-AU" sz="4200" dirty="0">
                <a:latin typeface="Segoe UI" panose="020B0502040204020203" pitchFamily="34" charset="0"/>
                <a:cs typeface="Segoe UI" panose="020B0502040204020203" pitchFamily="34" charset="0"/>
              </a:rPr>
              <a:t> integrates multiple complementary perspectives from</a:t>
            </a:r>
            <a:r>
              <a:rPr lang="en-AU" sz="4200" b="1" i="1" dirty="0">
                <a:latin typeface="Segoe UI Semibold" panose="020B0502040204020203" pitchFamily="34" charset="0"/>
                <a:cs typeface="Segoe UI Semibold" panose="020B0502040204020203" pitchFamily="34" charset="0"/>
              </a:rPr>
              <a:t> graph theory, matrix algebra and relational databases </a:t>
            </a:r>
            <a:r>
              <a:rPr lang="en-AU" sz="4200" dirty="0">
                <a:latin typeface="Segoe UI" panose="020B0502040204020203" pitchFamily="34" charset="0"/>
                <a:cs typeface="Segoe UI" panose="020B0502040204020203" pitchFamily="34" charset="0"/>
              </a:rPr>
              <a:t>to </a:t>
            </a:r>
            <a:r>
              <a:rPr lang="en-AU" sz="4200" b="1" dirty="0">
                <a:latin typeface="Segoe UI" panose="020B0502040204020203" pitchFamily="34" charset="0"/>
                <a:cs typeface="Segoe UI" panose="020B0502040204020203" pitchFamily="34" charset="0"/>
              </a:rPr>
              <a:t>explore properties </a:t>
            </a:r>
            <a:r>
              <a:rPr lang="en-AU" sz="4200" dirty="0">
                <a:latin typeface="Segoe UI" panose="020B0502040204020203" pitchFamily="34" charset="0"/>
                <a:cs typeface="Segoe UI" panose="020B0502040204020203" pitchFamily="34" charset="0"/>
              </a:rPr>
              <a:t>of ex-post harmonised datasets </a:t>
            </a:r>
            <a:r>
              <a:rPr lang="en-AU" sz="4200" b="1" dirty="0">
                <a:latin typeface="Segoe UI" panose="020B0502040204020203" pitchFamily="34" charset="0"/>
                <a:cs typeface="Segoe UI" panose="020B0502040204020203" pitchFamily="34" charset="0"/>
              </a:rPr>
              <a:t>and unify related </a:t>
            </a:r>
            <a:r>
              <a:rPr lang="en-AU" sz="4200" dirty="0">
                <a:latin typeface="Segoe UI" panose="020B0502040204020203" pitchFamily="34" charset="0"/>
                <a:cs typeface="Segoe UI" panose="020B0502040204020203" pitchFamily="34" charset="0"/>
              </a:rPr>
              <a:t>cross-taxonomy transformation </a:t>
            </a:r>
            <a:r>
              <a:rPr lang="en-AU" sz="4200" b="1" dirty="0">
                <a:latin typeface="Segoe UI" panose="020B0502040204020203" pitchFamily="34" charset="0"/>
                <a:cs typeface="Segoe UI" panose="020B0502040204020203" pitchFamily="34" charset="0"/>
              </a:rPr>
              <a:t>workflows.</a:t>
            </a:r>
            <a:endParaRPr lang="en-AU" sz="4200" dirty="0">
              <a:latin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D0B897D2-C495-BD92-B6A9-9EEA550DF840}"/>
              </a:ext>
            </a:extLst>
          </p:cNvPr>
          <p:cNvSpPr/>
          <p:nvPr/>
        </p:nvSpPr>
        <p:spPr>
          <a:xfrm>
            <a:off x="1779563" y="14456801"/>
            <a:ext cx="9335995" cy="6756721"/>
          </a:xfrm>
          <a:prstGeom prst="rect">
            <a:avLst/>
          </a:prstGeom>
          <a:solidFill>
            <a:schemeClr val="bg1"/>
          </a:solidFill>
          <a:ln>
            <a:noFill/>
          </a:ln>
          <a:effectLst>
            <a:outerShdw blurRad="7239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3" dirty="0"/>
              <a:t>v</a:t>
            </a:r>
          </a:p>
        </p:txBody>
      </p:sp>
      <p:sp>
        <p:nvSpPr>
          <p:cNvPr id="32" name="TextBox 31">
            <a:extLst>
              <a:ext uri="{FF2B5EF4-FFF2-40B4-BE49-F238E27FC236}">
                <a16:creationId xmlns:a16="http://schemas.microsoft.com/office/drawing/2014/main" id="{8F3D61A8-5BBF-232B-EBCB-EC446284E1EA}"/>
              </a:ext>
            </a:extLst>
          </p:cNvPr>
          <p:cNvSpPr txBox="1"/>
          <p:nvPr/>
        </p:nvSpPr>
        <p:spPr>
          <a:xfrm>
            <a:off x="2050159" y="14697204"/>
            <a:ext cx="8447937" cy="1384995"/>
          </a:xfrm>
          <a:prstGeom prst="rect">
            <a:avLst/>
          </a:prstGeom>
          <a:noFill/>
        </p:spPr>
        <p:txBody>
          <a:bodyPr wrap="square" rtlCol="0">
            <a:spAutoFit/>
          </a:bodyPr>
          <a:lstStyle/>
          <a:p>
            <a:pPr algn="r"/>
            <a:r>
              <a:rPr lang="en-AU" sz="4200" b="1" dirty="0">
                <a:latin typeface="Calibri" panose="020F0502020204030204" pitchFamily="34" charset="0"/>
                <a:ea typeface="Segoe UI Black" panose="020B0A02040204020203" pitchFamily="34" charset="0"/>
                <a:cs typeface="Calibri" panose="020F0502020204030204" pitchFamily="34" charset="0"/>
              </a:rPr>
              <a:t>Cross-Taxonomy Transformation</a:t>
            </a:r>
            <a:r>
              <a:rPr lang="en-AU" sz="4200" dirty="0">
                <a:latin typeface="+mj-lt"/>
                <a:ea typeface="Segoe UI Black" panose="020B0A02040204020203" pitchFamily="34" charset="0"/>
                <a:cs typeface="Segoe UI" panose="020B0502040204020203" pitchFamily="34" charset="0"/>
              </a:rPr>
              <a:t> is an imputation </a:t>
            </a:r>
            <a:r>
              <a:rPr lang="en-AU" sz="4200" i="1" dirty="0">
                <a:latin typeface="Calibri" panose="020F0502020204030204" pitchFamily="34" charset="0"/>
                <a:ea typeface="Segoe UI Black" panose="020B0A02040204020203" pitchFamily="34" charset="0"/>
                <a:cs typeface="Calibri" panose="020F0502020204030204" pitchFamily="34" charset="0"/>
              </a:rPr>
              <a:t>from source to target </a:t>
            </a:r>
            <a:r>
              <a:rPr lang="en-AU" sz="4200" dirty="0">
                <a:latin typeface="+mj-lt"/>
                <a:ea typeface="Segoe UI Black" panose="020B0A02040204020203" pitchFamily="34" charset="0"/>
                <a:cs typeface="Segoe UI" panose="020B0502040204020203" pitchFamily="34" charset="0"/>
              </a:rPr>
              <a:t>data</a:t>
            </a:r>
          </a:p>
        </p:txBody>
      </p:sp>
      <p:pic>
        <p:nvPicPr>
          <p:cNvPr id="15" name="Picture 14" descr="A diagram of a company&#10;&#10;Description automatically generated">
            <a:extLst>
              <a:ext uri="{FF2B5EF4-FFF2-40B4-BE49-F238E27FC236}">
                <a16:creationId xmlns:a16="http://schemas.microsoft.com/office/drawing/2014/main" id="{A6EE804B-3B25-A22C-252C-C9EB85D0AF9B}"/>
              </a:ext>
            </a:extLst>
          </p:cNvPr>
          <p:cNvPicPr>
            <a:picLocks noChangeAspect="1"/>
          </p:cNvPicPr>
          <p:nvPr/>
        </p:nvPicPr>
        <p:blipFill rotWithShape="1">
          <a:blip r:embed="rId2">
            <a:extLst>
              <a:ext uri="{28A0092B-C50C-407E-A947-70E740481C1C}">
                <a14:useLocalDpi xmlns:a14="http://schemas.microsoft.com/office/drawing/2010/main" val="0"/>
              </a:ext>
            </a:extLst>
          </a:blip>
          <a:srcRect t="7564" b="6177"/>
          <a:stretch/>
        </p:blipFill>
        <p:spPr>
          <a:xfrm>
            <a:off x="2730712" y="16334587"/>
            <a:ext cx="7506547" cy="4415741"/>
          </a:xfrm>
          <a:prstGeom prst="rect">
            <a:avLst/>
          </a:prstGeom>
        </p:spPr>
      </p:pic>
      <p:sp>
        <p:nvSpPr>
          <p:cNvPr id="36" name="Rectangle 35">
            <a:extLst>
              <a:ext uri="{FF2B5EF4-FFF2-40B4-BE49-F238E27FC236}">
                <a16:creationId xmlns:a16="http://schemas.microsoft.com/office/drawing/2014/main" id="{2CA9DE5D-D514-FAEA-8688-71D43253F7ED}"/>
              </a:ext>
            </a:extLst>
          </p:cNvPr>
          <p:cNvSpPr/>
          <p:nvPr/>
        </p:nvSpPr>
        <p:spPr>
          <a:xfrm>
            <a:off x="1733843" y="21658793"/>
            <a:ext cx="6891069" cy="8440127"/>
          </a:xfrm>
          <a:prstGeom prst="rect">
            <a:avLst/>
          </a:prstGeom>
          <a:solidFill>
            <a:schemeClr val="bg1"/>
          </a:solidFill>
          <a:ln>
            <a:noFill/>
          </a:ln>
          <a:effectLst>
            <a:outerShdw blurRad="7239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3" dirty="0"/>
              <a:t>v</a:t>
            </a:r>
          </a:p>
        </p:txBody>
      </p:sp>
      <p:sp>
        <p:nvSpPr>
          <p:cNvPr id="34" name="TextBox 33">
            <a:extLst>
              <a:ext uri="{FF2B5EF4-FFF2-40B4-BE49-F238E27FC236}">
                <a16:creationId xmlns:a16="http://schemas.microsoft.com/office/drawing/2014/main" id="{929052BB-FE26-5764-CAD4-A321B094D9BB}"/>
              </a:ext>
            </a:extLst>
          </p:cNvPr>
          <p:cNvSpPr txBox="1"/>
          <p:nvPr/>
        </p:nvSpPr>
        <p:spPr>
          <a:xfrm>
            <a:off x="2091358" y="21870802"/>
            <a:ext cx="6176038" cy="2431435"/>
          </a:xfrm>
          <a:prstGeom prst="rect">
            <a:avLst/>
          </a:prstGeom>
          <a:noFill/>
        </p:spPr>
        <p:txBody>
          <a:bodyPr wrap="square" rtlCol="0">
            <a:spAutoFit/>
          </a:bodyPr>
          <a:lstStyle/>
          <a:p>
            <a:r>
              <a:rPr lang="en-AU" sz="3800" b="1" i="1" dirty="0">
                <a:latin typeface="Calibri" panose="020F0502020204030204" pitchFamily="34" charset="0"/>
                <a:ea typeface="Segoe UI Black" panose="020B0A02040204020203" pitchFamily="34" charset="0"/>
                <a:cs typeface="Calibri" panose="020F0502020204030204" pitchFamily="34" charset="0"/>
              </a:rPr>
              <a:t>Transformation logic</a:t>
            </a:r>
            <a:r>
              <a:rPr lang="en-AU" sz="3800" dirty="0">
                <a:latin typeface="+mj-lt"/>
                <a:ea typeface="Segoe UI Black" panose="020B0A02040204020203" pitchFamily="34" charset="0"/>
                <a:cs typeface="Segoe UI" panose="020B0502040204020203" pitchFamily="34" charset="0"/>
              </a:rPr>
              <a:t> can be </a:t>
            </a:r>
            <a:r>
              <a:rPr lang="en-AU" sz="3800" b="1" i="1" dirty="0">
                <a:latin typeface="Calibri Light" panose="020F0302020204030204" pitchFamily="34" charset="0"/>
                <a:ea typeface="Segoe UI Black" panose="020B0A02040204020203" pitchFamily="34" charset="0"/>
                <a:cs typeface="Calibri Light" panose="020F0302020204030204" pitchFamily="34" charset="0"/>
              </a:rPr>
              <a:t>validated via graph properties</a:t>
            </a:r>
            <a:r>
              <a:rPr lang="en-AU" sz="3800" dirty="0">
                <a:latin typeface="+mj-lt"/>
                <a:ea typeface="Segoe UI Black" panose="020B0A02040204020203" pitchFamily="34" charset="0"/>
                <a:cs typeface="Segoe UI" panose="020B0502040204020203" pitchFamily="34" charset="0"/>
              </a:rPr>
              <a:t> instead of ad-hoc assertions or</a:t>
            </a:r>
          </a:p>
          <a:p>
            <a:r>
              <a:rPr lang="en-AU" sz="3800" dirty="0">
                <a:latin typeface="+mj-lt"/>
                <a:ea typeface="Segoe UI Black" panose="020B0A02040204020203" pitchFamily="34" charset="0"/>
                <a:cs typeface="Segoe UI" panose="020B0502040204020203" pitchFamily="34" charset="0"/>
              </a:rPr>
              <a:t>line-by-line code review</a:t>
            </a:r>
          </a:p>
        </p:txBody>
      </p:sp>
      <p:grpSp>
        <p:nvGrpSpPr>
          <p:cNvPr id="51" name="Group 50">
            <a:extLst>
              <a:ext uri="{FF2B5EF4-FFF2-40B4-BE49-F238E27FC236}">
                <a16:creationId xmlns:a16="http://schemas.microsoft.com/office/drawing/2014/main" id="{95571473-09C8-07FE-0983-A2B49DB42C27}"/>
              </a:ext>
            </a:extLst>
          </p:cNvPr>
          <p:cNvGrpSpPr/>
          <p:nvPr/>
        </p:nvGrpSpPr>
        <p:grpSpPr>
          <a:xfrm>
            <a:off x="9018209" y="21658793"/>
            <a:ext cx="11915224" cy="8440127"/>
            <a:chOff x="10629900" y="23324180"/>
            <a:chExt cx="10198206" cy="8440127"/>
          </a:xfrm>
        </p:grpSpPr>
        <p:sp>
          <p:nvSpPr>
            <p:cNvPr id="26" name="Rectangle 25">
              <a:extLst>
                <a:ext uri="{FF2B5EF4-FFF2-40B4-BE49-F238E27FC236}">
                  <a16:creationId xmlns:a16="http://schemas.microsoft.com/office/drawing/2014/main" id="{4C73DB34-4780-F0EF-1019-2262A026D430}"/>
                </a:ext>
              </a:extLst>
            </p:cNvPr>
            <p:cNvSpPr/>
            <p:nvPr/>
          </p:nvSpPr>
          <p:spPr>
            <a:xfrm>
              <a:off x="10629900" y="23324180"/>
              <a:ext cx="10198206" cy="8440127"/>
            </a:xfrm>
            <a:prstGeom prst="rect">
              <a:avLst/>
            </a:prstGeom>
            <a:solidFill>
              <a:schemeClr val="bg1"/>
            </a:solidFill>
            <a:ln>
              <a:noFill/>
            </a:ln>
            <a:effectLst>
              <a:outerShdw blurRad="7239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3" dirty="0"/>
                <a:t>v</a:t>
              </a:r>
            </a:p>
          </p:txBody>
        </p:sp>
        <p:sp>
          <p:nvSpPr>
            <p:cNvPr id="40" name="TextBox 39">
              <a:extLst>
                <a:ext uri="{FF2B5EF4-FFF2-40B4-BE49-F238E27FC236}">
                  <a16:creationId xmlns:a16="http://schemas.microsoft.com/office/drawing/2014/main" id="{BB098B49-77F9-2C8B-048D-236DF32A6365}"/>
                </a:ext>
              </a:extLst>
            </p:cNvPr>
            <p:cNvSpPr txBox="1"/>
            <p:nvPr/>
          </p:nvSpPr>
          <p:spPr>
            <a:xfrm>
              <a:off x="10898025" y="23568914"/>
              <a:ext cx="9503658" cy="1846659"/>
            </a:xfrm>
            <a:prstGeom prst="rect">
              <a:avLst/>
            </a:prstGeom>
            <a:noFill/>
          </p:spPr>
          <p:txBody>
            <a:bodyPr wrap="square" rtlCol="0">
              <a:spAutoFit/>
            </a:bodyPr>
            <a:lstStyle/>
            <a:p>
              <a:r>
                <a:rPr lang="en-AU" sz="3800" b="1" i="1" dirty="0">
                  <a:latin typeface="Calibri" panose="020F0502020204030204" pitchFamily="34" charset="0"/>
                  <a:ea typeface="Segoe UI Black" panose="020B0A02040204020203" pitchFamily="34" charset="0"/>
                  <a:cs typeface="Calibri" panose="020F0502020204030204" pitchFamily="34" charset="0"/>
                </a:rPr>
                <a:t>Data transformation </a:t>
              </a:r>
              <a:r>
                <a:rPr lang="en-AU" sz="3800" dirty="0">
                  <a:latin typeface="+mj-lt"/>
                  <a:ea typeface="Segoe UI Black" panose="020B0A02040204020203" pitchFamily="34" charset="0"/>
                  <a:cs typeface="Segoe UI" panose="020B0502040204020203" pitchFamily="34" charset="0"/>
                </a:rPr>
                <a:t>can be </a:t>
              </a:r>
              <a:r>
                <a:rPr lang="en-AU" sz="3800" b="1" i="1" dirty="0">
                  <a:latin typeface="Calibri Light" panose="020F0302020204030204" pitchFamily="34" charset="0"/>
                  <a:ea typeface="Segoe UI Black" panose="020B0A02040204020203" pitchFamily="34" charset="0"/>
                  <a:cs typeface="Calibri Light" panose="020F0302020204030204" pitchFamily="34" charset="0"/>
                </a:rPr>
                <a:t>implemented </a:t>
              </a:r>
              <a:r>
                <a:rPr lang="en-AU" sz="3800" dirty="0">
                  <a:latin typeface="+mj-lt"/>
                  <a:ea typeface="Segoe UI Black" panose="020B0A02040204020203" pitchFamily="34" charset="0"/>
                  <a:cs typeface="Segoe UI" panose="020B0502040204020203" pitchFamily="34" charset="0"/>
                </a:rPr>
                <a:t>using validated crossmaps </a:t>
              </a:r>
              <a:r>
                <a:rPr lang="en-AU" sz="3800" b="1" i="1" dirty="0">
                  <a:latin typeface="Calibri Light" panose="020F0302020204030204" pitchFamily="34" charset="0"/>
                  <a:ea typeface="Segoe UI Black" panose="020B0A02040204020203" pitchFamily="34" charset="0"/>
                  <a:cs typeface="Calibri Light" panose="020F0302020204030204" pitchFamily="34" charset="0"/>
                </a:rPr>
                <a:t>via matrix multiplication</a:t>
              </a:r>
              <a:r>
                <a:rPr lang="en-AU" sz="3800" dirty="0">
                  <a:latin typeface="+mj-lt"/>
                  <a:ea typeface="Segoe UI Black" panose="020B0A02040204020203" pitchFamily="34" charset="0"/>
                  <a:cs typeface="Segoe UI" panose="020B0502040204020203" pitchFamily="34" charset="0"/>
                </a:rPr>
                <a:t> [1] performed </a:t>
              </a:r>
              <a:r>
                <a:rPr lang="en-AU" sz="3800" b="1" i="1" dirty="0">
                  <a:latin typeface="Calibri Light" panose="020F0302020204030204" pitchFamily="34" charset="0"/>
                  <a:ea typeface="Segoe UI Black" panose="020B0A02040204020203" pitchFamily="34" charset="0"/>
                  <a:cs typeface="Calibri Light" panose="020F0302020204030204" pitchFamily="34" charset="0"/>
                </a:rPr>
                <a:t>as database operations</a:t>
              </a:r>
              <a:r>
                <a:rPr lang="en-AU" sz="3800" dirty="0">
                  <a:latin typeface="+mj-lt"/>
                  <a:ea typeface="Segoe UI Black" panose="020B0A02040204020203" pitchFamily="34" charset="0"/>
                  <a:cs typeface="Segoe UI" panose="020B0502040204020203" pitchFamily="34" charset="0"/>
                </a:rPr>
                <a:t> on the edge list [2]</a:t>
              </a:r>
            </a:p>
          </p:txBody>
        </p:sp>
      </p:grpSp>
      <p:grpSp>
        <p:nvGrpSpPr>
          <p:cNvPr id="52" name="Group 51">
            <a:extLst>
              <a:ext uri="{FF2B5EF4-FFF2-40B4-BE49-F238E27FC236}">
                <a16:creationId xmlns:a16="http://schemas.microsoft.com/office/drawing/2014/main" id="{CBAF0684-1E6B-7B6E-EE0C-5A2D0A209D32}"/>
              </a:ext>
            </a:extLst>
          </p:cNvPr>
          <p:cNvGrpSpPr/>
          <p:nvPr/>
        </p:nvGrpSpPr>
        <p:grpSpPr>
          <a:xfrm>
            <a:off x="21342792" y="21658793"/>
            <a:ext cx="7278434" cy="8440127"/>
            <a:chOff x="21370029" y="23290445"/>
            <a:chExt cx="7278434" cy="8440127"/>
          </a:xfrm>
        </p:grpSpPr>
        <p:sp>
          <p:nvSpPr>
            <p:cNvPr id="30" name="Rectangle 29">
              <a:extLst>
                <a:ext uri="{FF2B5EF4-FFF2-40B4-BE49-F238E27FC236}">
                  <a16:creationId xmlns:a16="http://schemas.microsoft.com/office/drawing/2014/main" id="{27DB3BA6-77A0-52B2-CD37-A3A32E3FBC1F}"/>
                </a:ext>
              </a:extLst>
            </p:cNvPr>
            <p:cNvSpPr/>
            <p:nvPr/>
          </p:nvSpPr>
          <p:spPr>
            <a:xfrm>
              <a:off x="21370029" y="23290445"/>
              <a:ext cx="7278434" cy="8440127"/>
            </a:xfrm>
            <a:prstGeom prst="rect">
              <a:avLst/>
            </a:prstGeom>
            <a:solidFill>
              <a:schemeClr val="bg1"/>
            </a:solidFill>
            <a:ln>
              <a:noFill/>
            </a:ln>
            <a:effectLst>
              <a:outerShdw blurRad="7239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3" dirty="0"/>
                <a:t>v</a:t>
              </a:r>
            </a:p>
          </p:txBody>
        </p:sp>
        <p:sp>
          <p:nvSpPr>
            <p:cNvPr id="45" name="TextBox 44">
              <a:extLst>
                <a:ext uri="{FF2B5EF4-FFF2-40B4-BE49-F238E27FC236}">
                  <a16:creationId xmlns:a16="http://schemas.microsoft.com/office/drawing/2014/main" id="{ED35B25F-489A-EA43-ADE9-F064AFC6D87A}"/>
                </a:ext>
              </a:extLst>
            </p:cNvPr>
            <p:cNvSpPr txBox="1"/>
            <p:nvPr/>
          </p:nvSpPr>
          <p:spPr>
            <a:xfrm>
              <a:off x="21673792" y="23507374"/>
              <a:ext cx="6716839" cy="2431435"/>
            </a:xfrm>
            <a:prstGeom prst="rect">
              <a:avLst/>
            </a:prstGeom>
            <a:noFill/>
          </p:spPr>
          <p:txBody>
            <a:bodyPr wrap="square" rtlCol="0">
              <a:spAutoFit/>
            </a:bodyPr>
            <a:lstStyle/>
            <a:p>
              <a:r>
                <a:rPr lang="en-AU" sz="3800" b="1" i="1" dirty="0">
                  <a:latin typeface="Calibri" panose="020F0502020204030204" pitchFamily="34" charset="0"/>
                  <a:ea typeface="Segoe UI Black" panose="020B0A02040204020203" pitchFamily="34" charset="0"/>
                  <a:cs typeface="Calibri" panose="020F0502020204030204" pitchFamily="34" charset="0"/>
                </a:rPr>
                <a:t>Bi-graph visualisation and summary techniques </a:t>
              </a:r>
              <a:r>
                <a:rPr lang="en-AU" sz="3800" dirty="0">
                  <a:latin typeface="+mj-lt"/>
                  <a:ea typeface="Segoe UI Black" panose="020B0A02040204020203" pitchFamily="34" charset="0"/>
                  <a:cs typeface="Calibri" panose="020F0502020204030204" pitchFamily="34" charset="0"/>
                </a:rPr>
                <a:t>can be used to </a:t>
              </a:r>
              <a:r>
                <a:rPr lang="en-AU" sz="3800" b="1" i="1" dirty="0">
                  <a:latin typeface="+mj-lt"/>
                  <a:cs typeface="Calibri Light" panose="020F0302020204030204" pitchFamily="34" charset="0"/>
                </a:rPr>
                <a:t>design</a:t>
              </a:r>
              <a:r>
                <a:rPr lang="en-AU" sz="3800" dirty="0">
                  <a:latin typeface="+mj-lt"/>
                  <a:ea typeface="Segoe UI Black" panose="020B0A02040204020203" pitchFamily="34" charset="0"/>
                  <a:cs typeface="Calibri" panose="020F0502020204030204" pitchFamily="34" charset="0"/>
                </a:rPr>
                <a:t> data provenance </a:t>
              </a:r>
              <a:r>
                <a:rPr lang="en-AU" sz="3800" b="1" i="1" dirty="0">
                  <a:latin typeface="+mj-lt"/>
                  <a:cs typeface="Calibri Light" panose="020F0302020204030204" pitchFamily="34" charset="0"/>
                </a:rPr>
                <a:t>documentation </a:t>
              </a:r>
              <a:r>
                <a:rPr lang="en-AU" sz="3800" dirty="0">
                  <a:latin typeface="+mj-lt"/>
                  <a:cs typeface="Calibri Light" panose="020F0302020204030204" pitchFamily="34" charset="0"/>
                </a:rPr>
                <a:t>[3]</a:t>
              </a:r>
            </a:p>
          </p:txBody>
        </p:sp>
      </p:grpSp>
      <p:sp>
        <p:nvSpPr>
          <p:cNvPr id="13" name="Rectangle 12">
            <a:extLst>
              <a:ext uri="{FF2B5EF4-FFF2-40B4-BE49-F238E27FC236}">
                <a16:creationId xmlns:a16="http://schemas.microsoft.com/office/drawing/2014/main" id="{2D51A22D-6E78-9EC1-AA7A-2AE3D9D637C1}"/>
              </a:ext>
            </a:extLst>
          </p:cNvPr>
          <p:cNvSpPr/>
          <p:nvPr/>
        </p:nvSpPr>
        <p:spPr>
          <a:xfrm>
            <a:off x="11539482" y="14482664"/>
            <a:ext cx="17093347" cy="6756722"/>
          </a:xfrm>
          <a:prstGeom prst="rect">
            <a:avLst/>
          </a:prstGeom>
          <a:solidFill>
            <a:schemeClr val="bg1"/>
          </a:solidFill>
          <a:ln>
            <a:noFill/>
          </a:ln>
          <a:effectLst>
            <a:outerShdw blurRad="7239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3" dirty="0"/>
              <a:t>v</a:t>
            </a:r>
          </a:p>
        </p:txBody>
      </p:sp>
      <p:sp>
        <p:nvSpPr>
          <p:cNvPr id="24" name="TextBox 23">
            <a:extLst>
              <a:ext uri="{FF2B5EF4-FFF2-40B4-BE49-F238E27FC236}">
                <a16:creationId xmlns:a16="http://schemas.microsoft.com/office/drawing/2014/main" id="{58FD5FE4-B28A-600B-44B8-1FC867D9D6B4}"/>
              </a:ext>
            </a:extLst>
          </p:cNvPr>
          <p:cNvSpPr txBox="1"/>
          <p:nvPr/>
        </p:nvSpPr>
        <p:spPr>
          <a:xfrm>
            <a:off x="11819467" y="14688326"/>
            <a:ext cx="16405587" cy="1384995"/>
          </a:xfrm>
          <a:prstGeom prst="rect">
            <a:avLst/>
          </a:prstGeom>
          <a:noFill/>
        </p:spPr>
        <p:txBody>
          <a:bodyPr wrap="square" rtlCol="0">
            <a:spAutoFit/>
          </a:bodyPr>
          <a:lstStyle/>
          <a:p>
            <a:r>
              <a:rPr lang="en-AU" sz="4200" b="1" dirty="0">
                <a:latin typeface="Calibri" panose="020F0502020204030204" pitchFamily="34" charset="0"/>
                <a:cs typeface="Calibri" panose="020F0502020204030204" pitchFamily="34" charset="0"/>
              </a:rPr>
              <a:t>Crossmaps</a:t>
            </a:r>
            <a:r>
              <a:rPr lang="en-AU" sz="4200" dirty="0">
                <a:latin typeface="+mj-lt"/>
              </a:rPr>
              <a:t> is a unified framework for </a:t>
            </a:r>
            <a:r>
              <a:rPr lang="en-AU" sz="4200" i="1" dirty="0">
                <a:latin typeface="Calibri" panose="020F0502020204030204" pitchFamily="34" charset="0"/>
                <a:cs typeface="Calibri" panose="020F0502020204030204" pitchFamily="34" charset="0"/>
              </a:rPr>
              <a:t>specifying</a:t>
            </a:r>
            <a:r>
              <a:rPr lang="en-AU" sz="4200" dirty="0">
                <a:latin typeface="+mj-lt"/>
              </a:rPr>
              <a:t>, </a:t>
            </a:r>
            <a:r>
              <a:rPr lang="en-AU" sz="4200" i="1" dirty="0">
                <a:latin typeface="+mj-lt"/>
              </a:rPr>
              <a:t>validating, implementing, documenting and analysing</a:t>
            </a:r>
            <a:r>
              <a:rPr lang="en-AU" sz="4200" dirty="0">
                <a:latin typeface="+mj-lt"/>
              </a:rPr>
              <a:t> cross-taxonomy transformations</a:t>
            </a:r>
            <a:endParaRPr lang="en-AU" sz="4200" dirty="0">
              <a:latin typeface="+mj-lt"/>
              <a:ea typeface="Segoe UI Black" panose="020B0A02040204020203" pitchFamily="34" charset="0"/>
              <a:cs typeface="Segoe UI" panose="020B0502040204020203" pitchFamily="34" charset="0"/>
            </a:endParaRPr>
          </a:p>
        </p:txBody>
      </p:sp>
      <p:pic>
        <p:nvPicPr>
          <p:cNvPr id="25" name="Picture 24">
            <a:extLst>
              <a:ext uri="{FF2B5EF4-FFF2-40B4-BE49-F238E27FC236}">
                <a16:creationId xmlns:a16="http://schemas.microsoft.com/office/drawing/2014/main" id="{4E660A80-D588-14AE-E13C-95919F2545DA}"/>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r="70564"/>
          <a:stretch/>
        </p:blipFill>
        <p:spPr>
          <a:xfrm>
            <a:off x="12916920" y="16298287"/>
            <a:ext cx="3741621" cy="4518442"/>
          </a:xfrm>
          <a:prstGeom prst="rect">
            <a:avLst/>
          </a:prstGeom>
        </p:spPr>
      </p:pic>
      <p:pic>
        <p:nvPicPr>
          <p:cNvPr id="47" name="Picture 46">
            <a:extLst>
              <a:ext uri="{FF2B5EF4-FFF2-40B4-BE49-F238E27FC236}">
                <a16:creationId xmlns:a16="http://schemas.microsoft.com/office/drawing/2014/main" id="{5C04FCAD-2E98-EA0B-FB74-915D9687D383}"/>
              </a:ext>
            </a:extLst>
          </p:cNvPr>
          <p:cNvPicPr>
            <a:picLocks noChangeAspect="1"/>
          </p:cNvPicPr>
          <p:nvPr/>
        </p:nvPicPr>
        <p:blipFill rotWithShape="1">
          <a:blip r:embed="rId5"/>
          <a:srcRect l="65997"/>
          <a:stretch/>
        </p:blipFill>
        <p:spPr>
          <a:xfrm>
            <a:off x="23513768" y="16281281"/>
            <a:ext cx="4322070" cy="4518442"/>
          </a:xfrm>
          <a:prstGeom prst="rect">
            <a:avLst/>
          </a:prstGeom>
        </p:spPr>
      </p:pic>
      <p:pic>
        <p:nvPicPr>
          <p:cNvPr id="48" name="Picture 47">
            <a:extLst>
              <a:ext uri="{FF2B5EF4-FFF2-40B4-BE49-F238E27FC236}">
                <a16:creationId xmlns:a16="http://schemas.microsoft.com/office/drawing/2014/main" id="{10746674-6C41-DC80-7504-947935663262}"/>
              </a:ext>
            </a:extLst>
          </p:cNvPr>
          <p:cNvPicPr>
            <a:picLocks noChangeAspect="1"/>
          </p:cNvPicPr>
          <p:nvPr/>
        </p:nvPicPr>
        <p:blipFill rotWithShape="1">
          <a:blip r:embed="rId5"/>
          <a:srcRect l="33065" r="34677"/>
          <a:stretch/>
        </p:blipFill>
        <p:spPr>
          <a:xfrm>
            <a:off x="18035979" y="16281281"/>
            <a:ext cx="4100351" cy="4518442"/>
          </a:xfrm>
          <a:prstGeom prst="rect">
            <a:avLst/>
          </a:prstGeom>
        </p:spPr>
      </p:pic>
      <p:sp>
        <p:nvSpPr>
          <p:cNvPr id="54" name="Rectangle 53">
            <a:extLst>
              <a:ext uri="{FF2B5EF4-FFF2-40B4-BE49-F238E27FC236}">
                <a16:creationId xmlns:a16="http://schemas.microsoft.com/office/drawing/2014/main" id="{29DA2A95-8DF9-91DC-29C5-D29D5C378902}"/>
              </a:ext>
            </a:extLst>
          </p:cNvPr>
          <p:cNvSpPr/>
          <p:nvPr/>
        </p:nvSpPr>
        <p:spPr>
          <a:xfrm>
            <a:off x="1706254" y="30538064"/>
            <a:ext cx="14996977" cy="6427526"/>
          </a:xfrm>
          <a:prstGeom prst="rect">
            <a:avLst/>
          </a:prstGeom>
          <a:solidFill>
            <a:schemeClr val="bg1"/>
          </a:solidFill>
          <a:ln>
            <a:noFill/>
          </a:ln>
          <a:effectLst>
            <a:outerShdw blurRad="7239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3" dirty="0"/>
              <a:t>v</a:t>
            </a:r>
          </a:p>
        </p:txBody>
      </p:sp>
      <p:sp>
        <p:nvSpPr>
          <p:cNvPr id="55" name="TextBox 54">
            <a:extLst>
              <a:ext uri="{FF2B5EF4-FFF2-40B4-BE49-F238E27FC236}">
                <a16:creationId xmlns:a16="http://schemas.microsoft.com/office/drawing/2014/main" id="{AC147035-E913-D16B-2958-2FDAB4BFE400}"/>
              </a:ext>
            </a:extLst>
          </p:cNvPr>
          <p:cNvSpPr txBox="1"/>
          <p:nvPr/>
        </p:nvSpPr>
        <p:spPr>
          <a:xfrm>
            <a:off x="1991673" y="30924291"/>
            <a:ext cx="8042733" cy="5693866"/>
          </a:xfrm>
          <a:prstGeom prst="rect">
            <a:avLst/>
          </a:prstGeom>
          <a:noFill/>
        </p:spPr>
        <p:txBody>
          <a:bodyPr wrap="square" rtlCol="0">
            <a:spAutoFit/>
          </a:bodyPr>
          <a:lstStyle/>
          <a:p>
            <a:r>
              <a:rPr lang="en-AU" sz="3800" b="1" i="1" dirty="0">
                <a:latin typeface="Calibri" panose="020F0502020204030204" pitchFamily="34" charset="0"/>
                <a:ea typeface="Segoe UI Black" panose="020B0A02040204020203" pitchFamily="34" charset="0"/>
                <a:cs typeface="Calibri" panose="020F0502020204030204" pitchFamily="34" charset="0"/>
              </a:rPr>
              <a:t>Metrics</a:t>
            </a:r>
            <a:r>
              <a:rPr lang="en-AU" sz="3800" dirty="0">
                <a:latin typeface="+mj-lt"/>
                <a:ea typeface="Segoe UI Black" panose="020B0A02040204020203" pitchFamily="34" charset="0"/>
                <a:cs typeface="Segoe UI" panose="020B0502040204020203" pitchFamily="34" charset="0"/>
              </a:rPr>
              <a:t> based on </a:t>
            </a:r>
            <a:r>
              <a:rPr lang="en-AU" sz="3800" b="1" i="1" dirty="0">
                <a:latin typeface="Calibri Light" panose="020F0302020204030204" pitchFamily="34" charset="0"/>
                <a:ea typeface="Segoe UI Black" panose="020B0A02040204020203" pitchFamily="34" charset="0"/>
                <a:cs typeface="Calibri Light" panose="020F0302020204030204" pitchFamily="34" charset="0"/>
              </a:rPr>
              <a:t>crossmap properties </a:t>
            </a:r>
            <a:r>
              <a:rPr lang="en-AU" sz="3800" dirty="0">
                <a:latin typeface="Calibri Light" panose="020F0302020204030204" pitchFamily="34" charset="0"/>
                <a:ea typeface="Segoe UI Black" panose="020B0A02040204020203" pitchFamily="34" charset="0"/>
                <a:cs typeface="Calibri Light" panose="020F0302020204030204" pitchFamily="34" charset="0"/>
              </a:rPr>
              <a:t>can be used to </a:t>
            </a:r>
            <a:r>
              <a:rPr lang="en-AU" sz="3800" b="1" i="1" dirty="0">
                <a:latin typeface="Calibri Light" panose="020F0302020204030204" pitchFamily="34" charset="0"/>
                <a:ea typeface="Segoe UI Black" panose="020B0A02040204020203" pitchFamily="34" charset="0"/>
                <a:cs typeface="Calibri Light" panose="020F0302020204030204" pitchFamily="34" charset="0"/>
              </a:rPr>
              <a:t>quantify and compare:</a:t>
            </a:r>
          </a:p>
          <a:p>
            <a:pPr marL="571500" indent="-571500">
              <a:buFont typeface="Arial" panose="020B0604020202020204" pitchFamily="34" charset="0"/>
              <a:buChar char="•"/>
            </a:pPr>
            <a:r>
              <a:rPr lang="en-AU" sz="3200" dirty="0">
                <a:latin typeface="Calibri Light" panose="020F0302020204030204" pitchFamily="34" charset="0"/>
                <a:ea typeface="Segoe UI Black" panose="020B0A02040204020203" pitchFamily="34" charset="0"/>
                <a:cs typeface="Calibri Light" panose="020F0302020204030204" pitchFamily="34" charset="0"/>
              </a:rPr>
              <a:t>How does the degree and extent of imputation differ between crossmaps?</a:t>
            </a:r>
          </a:p>
          <a:p>
            <a:pPr marL="571500" indent="-571500">
              <a:buFont typeface="Arial" panose="020B0604020202020204" pitchFamily="34" charset="0"/>
              <a:buChar char="•"/>
            </a:pPr>
            <a:r>
              <a:rPr lang="en-AU" sz="3200" dirty="0">
                <a:latin typeface="Calibri Light" panose="020F0302020204030204" pitchFamily="34" charset="0"/>
                <a:ea typeface="Segoe UI Black" panose="020B0A02040204020203" pitchFamily="34" charset="0"/>
                <a:cs typeface="Calibri Light" panose="020F0302020204030204" pitchFamily="34" charset="0"/>
              </a:rPr>
              <a:t>How robust are downstream results to alternative harmonisation designs?</a:t>
            </a:r>
          </a:p>
          <a:p>
            <a:pPr marL="571500" indent="-571500">
              <a:buFont typeface="Arial" panose="020B0604020202020204" pitchFamily="34" charset="0"/>
              <a:buChar char="•"/>
            </a:pPr>
            <a:r>
              <a:rPr lang="en-AU" sz="3200" dirty="0">
                <a:latin typeface="Calibri Light" panose="020F0302020204030204" pitchFamily="34" charset="0"/>
                <a:ea typeface="Segoe UI Black" panose="020B0A02040204020203" pitchFamily="34" charset="0"/>
                <a:cs typeface="Calibri Light" panose="020F0302020204030204" pitchFamily="34" charset="0"/>
              </a:rPr>
              <a:t>How much imputation has been performed on a given dataset with a given crossmap?</a:t>
            </a:r>
          </a:p>
          <a:p>
            <a:pPr marL="571500" indent="-571500">
              <a:buFont typeface="Arial" panose="020B0604020202020204" pitchFamily="34" charset="0"/>
              <a:buChar char="•"/>
            </a:pPr>
            <a:r>
              <a:rPr lang="en-AU" sz="3200" b="1" i="1" dirty="0">
                <a:latin typeface="Calibri Light" panose="020F0302020204030204" pitchFamily="34" charset="0"/>
                <a:ea typeface="Segoe UI Black" panose="020B0A02040204020203" pitchFamily="34" charset="0"/>
                <a:cs typeface="Calibri Light" panose="020F0302020204030204" pitchFamily="34" charset="0"/>
              </a:rPr>
              <a:t>Which observations in a harmonised dataset have undergone the most (or least) transformation?</a:t>
            </a:r>
          </a:p>
        </p:txBody>
      </p:sp>
      <p:grpSp>
        <p:nvGrpSpPr>
          <p:cNvPr id="65" name="Group 64">
            <a:extLst>
              <a:ext uri="{FF2B5EF4-FFF2-40B4-BE49-F238E27FC236}">
                <a16:creationId xmlns:a16="http://schemas.microsoft.com/office/drawing/2014/main" id="{A34AEDE2-7C50-0103-9983-17F5725B2BB0}"/>
              </a:ext>
            </a:extLst>
          </p:cNvPr>
          <p:cNvGrpSpPr/>
          <p:nvPr/>
        </p:nvGrpSpPr>
        <p:grpSpPr>
          <a:xfrm>
            <a:off x="2194507" y="24685718"/>
            <a:ext cx="5626100" cy="3641152"/>
            <a:chOff x="2047708" y="26274429"/>
            <a:chExt cx="5626100" cy="3641152"/>
          </a:xfrm>
        </p:grpSpPr>
        <p:pic>
          <p:nvPicPr>
            <p:cNvPr id="58" name="Picture 57">
              <a:extLst>
                <a:ext uri="{FF2B5EF4-FFF2-40B4-BE49-F238E27FC236}">
                  <a16:creationId xmlns:a16="http://schemas.microsoft.com/office/drawing/2014/main" id="{3AE77F0F-F548-F919-DA5C-81D08A8C4DE4}"/>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Lst>
            </a:blip>
            <a:stretch>
              <a:fillRect/>
            </a:stretch>
          </p:blipFill>
          <p:spPr>
            <a:xfrm>
              <a:off x="2047708" y="26274429"/>
              <a:ext cx="5626100" cy="2933700"/>
            </a:xfrm>
            <a:prstGeom prst="rect">
              <a:avLst/>
            </a:prstGeom>
          </p:spPr>
        </p:pic>
        <p:sp>
          <p:nvSpPr>
            <p:cNvPr id="59" name="Rectangle 58">
              <a:extLst>
                <a:ext uri="{FF2B5EF4-FFF2-40B4-BE49-F238E27FC236}">
                  <a16:creationId xmlns:a16="http://schemas.microsoft.com/office/drawing/2014/main" id="{B104125A-D941-6C89-6171-1D71B13C1B28}"/>
                </a:ext>
              </a:extLst>
            </p:cNvPr>
            <p:cNvSpPr/>
            <p:nvPr/>
          </p:nvSpPr>
          <p:spPr>
            <a:xfrm>
              <a:off x="5488356" y="26486579"/>
              <a:ext cx="1301911" cy="3429002"/>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0" name="TextBox 59">
              <a:extLst>
                <a:ext uri="{FF2B5EF4-FFF2-40B4-BE49-F238E27FC236}">
                  <a16:creationId xmlns:a16="http://schemas.microsoft.com/office/drawing/2014/main" id="{DB52BF93-16F3-365C-05FD-A2C949F4C59B}"/>
                </a:ext>
              </a:extLst>
            </p:cNvPr>
            <p:cNvSpPr txBox="1"/>
            <p:nvPr/>
          </p:nvSpPr>
          <p:spPr>
            <a:xfrm>
              <a:off x="6002804" y="27140745"/>
              <a:ext cx="291903" cy="369332"/>
            </a:xfrm>
            <a:prstGeom prst="rect">
              <a:avLst/>
            </a:prstGeom>
            <a:noFill/>
          </p:spPr>
          <p:txBody>
            <a:bodyPr wrap="square" rtlCol="0">
              <a:spAutoFit/>
            </a:bodyPr>
            <a:lstStyle/>
            <a:p>
              <a:r>
                <a:rPr lang="en-AU" dirty="0">
                  <a:solidFill>
                    <a:srgbClr val="C33603"/>
                  </a:solidFill>
                </a:rPr>
                <a:t>+</a:t>
              </a:r>
            </a:p>
          </p:txBody>
        </p:sp>
        <p:sp>
          <p:nvSpPr>
            <p:cNvPr id="61" name="TextBox 60">
              <a:extLst>
                <a:ext uri="{FF2B5EF4-FFF2-40B4-BE49-F238E27FC236}">
                  <a16:creationId xmlns:a16="http://schemas.microsoft.com/office/drawing/2014/main" id="{EF656557-82C1-766E-4EE8-A7233EE04436}"/>
                </a:ext>
              </a:extLst>
            </p:cNvPr>
            <p:cNvSpPr txBox="1"/>
            <p:nvPr/>
          </p:nvSpPr>
          <p:spPr>
            <a:xfrm>
              <a:off x="6002804" y="28105708"/>
              <a:ext cx="291903" cy="369332"/>
            </a:xfrm>
            <a:prstGeom prst="rect">
              <a:avLst/>
            </a:prstGeom>
            <a:noFill/>
          </p:spPr>
          <p:txBody>
            <a:bodyPr wrap="square" rtlCol="0">
              <a:spAutoFit/>
            </a:bodyPr>
            <a:lstStyle/>
            <a:p>
              <a:r>
                <a:rPr lang="en-AU" dirty="0">
                  <a:solidFill>
                    <a:srgbClr val="C33603"/>
                  </a:solidFill>
                </a:rPr>
                <a:t>+</a:t>
              </a:r>
            </a:p>
          </p:txBody>
        </p:sp>
        <p:sp>
          <p:nvSpPr>
            <p:cNvPr id="62" name="TextBox 61">
              <a:extLst>
                <a:ext uri="{FF2B5EF4-FFF2-40B4-BE49-F238E27FC236}">
                  <a16:creationId xmlns:a16="http://schemas.microsoft.com/office/drawing/2014/main" id="{71649256-99B4-BB73-CBE1-6BE290E66FA2}"/>
                </a:ext>
              </a:extLst>
            </p:cNvPr>
            <p:cNvSpPr txBox="1"/>
            <p:nvPr/>
          </p:nvSpPr>
          <p:spPr>
            <a:xfrm>
              <a:off x="5981378" y="28898796"/>
              <a:ext cx="291903" cy="369332"/>
            </a:xfrm>
            <a:prstGeom prst="rect">
              <a:avLst/>
            </a:prstGeom>
            <a:noFill/>
          </p:spPr>
          <p:txBody>
            <a:bodyPr wrap="square" rtlCol="0">
              <a:spAutoFit/>
            </a:bodyPr>
            <a:lstStyle/>
            <a:p>
              <a:r>
                <a:rPr lang="en-AU" dirty="0">
                  <a:solidFill>
                    <a:srgbClr val="C33603"/>
                  </a:solidFill>
                </a:rPr>
                <a:t>=</a:t>
              </a:r>
            </a:p>
          </p:txBody>
        </p:sp>
        <p:sp>
          <p:nvSpPr>
            <p:cNvPr id="64" name="TextBox 63">
              <a:extLst>
                <a:ext uri="{FF2B5EF4-FFF2-40B4-BE49-F238E27FC236}">
                  <a16:creationId xmlns:a16="http://schemas.microsoft.com/office/drawing/2014/main" id="{EC157519-E98C-BA92-E50B-A796F6C4D2C1}"/>
                </a:ext>
              </a:extLst>
            </p:cNvPr>
            <p:cNvSpPr txBox="1"/>
            <p:nvPr/>
          </p:nvSpPr>
          <p:spPr>
            <a:xfrm>
              <a:off x="5776441" y="29361239"/>
              <a:ext cx="805311" cy="307777"/>
            </a:xfrm>
            <a:prstGeom prst="rect">
              <a:avLst/>
            </a:prstGeom>
            <a:noFill/>
          </p:spPr>
          <p:txBody>
            <a:bodyPr wrap="square" rtlCol="0">
              <a:spAutoFit/>
            </a:bodyPr>
            <a:lstStyle/>
            <a:p>
              <a:pPr algn="ctr"/>
              <a:r>
                <a:rPr lang="en-AU" sz="1400" dirty="0">
                  <a:solidFill>
                    <a:srgbClr val="C33603"/>
                  </a:solidFill>
                  <a:latin typeface="Monaco" pitchFamily="2" charset="77"/>
                </a:rPr>
                <a:t>100%</a:t>
              </a:r>
            </a:p>
          </p:txBody>
        </p:sp>
      </p:grpSp>
      <p:sp>
        <p:nvSpPr>
          <p:cNvPr id="69" name="TextBox 68">
            <a:extLst>
              <a:ext uri="{FF2B5EF4-FFF2-40B4-BE49-F238E27FC236}">
                <a16:creationId xmlns:a16="http://schemas.microsoft.com/office/drawing/2014/main" id="{60E4CE75-210E-6131-1489-876A37B6F0DB}"/>
              </a:ext>
            </a:extLst>
          </p:cNvPr>
          <p:cNvSpPr txBox="1"/>
          <p:nvPr/>
        </p:nvSpPr>
        <p:spPr>
          <a:xfrm>
            <a:off x="1915950" y="28843563"/>
            <a:ext cx="6183213" cy="369332"/>
          </a:xfrm>
          <a:prstGeom prst="rect">
            <a:avLst/>
          </a:prstGeom>
          <a:noFill/>
        </p:spPr>
        <p:txBody>
          <a:bodyPr wrap="square" rtlCol="0">
            <a:spAutoFit/>
          </a:bodyPr>
          <a:lstStyle/>
          <a:p>
            <a:pPr algn="ctr"/>
            <a:r>
              <a:rPr lang="en-AU" dirty="0">
                <a:solidFill>
                  <a:srgbClr val="C33603"/>
                </a:solidFill>
                <a:latin typeface="Monaco" pitchFamily="2" charset="77"/>
              </a:rPr>
              <a:t>Condition for preserving numeric totals</a:t>
            </a:r>
          </a:p>
        </p:txBody>
      </p:sp>
      <p:pic>
        <p:nvPicPr>
          <p:cNvPr id="71" name="Picture 70" descr="A screenshot of a document&#10;&#10;Description automatically generated">
            <a:extLst>
              <a:ext uri="{FF2B5EF4-FFF2-40B4-BE49-F238E27FC236}">
                <a16:creationId xmlns:a16="http://schemas.microsoft.com/office/drawing/2014/main" id="{4D18C63B-5DFF-CFAF-7458-368041AF5B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486423" y="24353277"/>
            <a:ext cx="4945637" cy="5416650"/>
          </a:xfrm>
          <a:prstGeom prst="rect">
            <a:avLst/>
          </a:prstGeom>
        </p:spPr>
      </p:pic>
      <p:pic>
        <p:nvPicPr>
          <p:cNvPr id="81" name="Picture 80">
            <a:extLst>
              <a:ext uri="{FF2B5EF4-FFF2-40B4-BE49-F238E27FC236}">
                <a16:creationId xmlns:a16="http://schemas.microsoft.com/office/drawing/2014/main" id="{7584FEFD-E2C0-2FB8-8CF3-CA7DC82B18D7}"/>
              </a:ext>
            </a:extLst>
          </p:cNvPr>
          <p:cNvPicPr>
            <a:picLocks noChangeAspect="1"/>
          </p:cNvPicPr>
          <p:nvPr/>
        </p:nvPicPr>
        <p:blipFill rotWithShape="1">
          <a:blip r:embed="rId9"/>
          <a:srcRect b="43135"/>
          <a:stretch/>
        </p:blipFill>
        <p:spPr>
          <a:xfrm>
            <a:off x="10034406" y="23887533"/>
            <a:ext cx="3126411" cy="3251792"/>
          </a:xfrm>
          <a:prstGeom prst="rect">
            <a:avLst/>
          </a:prstGeom>
        </p:spPr>
      </p:pic>
      <p:pic>
        <p:nvPicPr>
          <p:cNvPr id="82" name="Picture 81">
            <a:extLst>
              <a:ext uri="{FF2B5EF4-FFF2-40B4-BE49-F238E27FC236}">
                <a16:creationId xmlns:a16="http://schemas.microsoft.com/office/drawing/2014/main" id="{59516E49-4999-C874-A005-4B1201F7C24E}"/>
              </a:ext>
            </a:extLst>
          </p:cNvPr>
          <p:cNvPicPr>
            <a:picLocks noChangeAspect="1"/>
          </p:cNvPicPr>
          <p:nvPr/>
        </p:nvPicPr>
        <p:blipFill>
          <a:blip r:embed="rId10"/>
          <a:stretch>
            <a:fillRect/>
          </a:stretch>
        </p:blipFill>
        <p:spPr>
          <a:xfrm>
            <a:off x="13548120" y="25344084"/>
            <a:ext cx="4408392" cy="2428444"/>
          </a:xfrm>
          <a:prstGeom prst="rect">
            <a:avLst/>
          </a:prstGeom>
        </p:spPr>
      </p:pic>
      <p:pic>
        <p:nvPicPr>
          <p:cNvPr id="83" name="Picture 82">
            <a:extLst>
              <a:ext uri="{FF2B5EF4-FFF2-40B4-BE49-F238E27FC236}">
                <a16:creationId xmlns:a16="http://schemas.microsoft.com/office/drawing/2014/main" id="{0572C661-6CA3-E85E-E6A3-649D3E4ABE47}"/>
              </a:ext>
            </a:extLst>
          </p:cNvPr>
          <p:cNvPicPr>
            <a:picLocks noChangeAspect="1"/>
          </p:cNvPicPr>
          <p:nvPr/>
        </p:nvPicPr>
        <p:blipFill rotWithShape="1">
          <a:blip r:embed="rId9"/>
          <a:srcRect t="57417" r="383"/>
          <a:stretch/>
        </p:blipFill>
        <p:spPr>
          <a:xfrm>
            <a:off x="10040398" y="27310085"/>
            <a:ext cx="3114425" cy="2435060"/>
          </a:xfrm>
          <a:prstGeom prst="rect">
            <a:avLst/>
          </a:prstGeom>
        </p:spPr>
      </p:pic>
      <p:pic>
        <p:nvPicPr>
          <p:cNvPr id="84" name="Picture 83">
            <a:extLst>
              <a:ext uri="{FF2B5EF4-FFF2-40B4-BE49-F238E27FC236}">
                <a16:creationId xmlns:a16="http://schemas.microsoft.com/office/drawing/2014/main" id="{8A4A2288-5AB9-FD4B-2DEF-017CE32DAFB6}"/>
              </a:ext>
            </a:extLst>
          </p:cNvPr>
          <p:cNvPicPr>
            <a:picLocks noChangeAspect="1"/>
          </p:cNvPicPr>
          <p:nvPr/>
        </p:nvPicPr>
        <p:blipFill>
          <a:blip r:embed="rId11"/>
          <a:stretch>
            <a:fillRect/>
          </a:stretch>
        </p:blipFill>
        <p:spPr>
          <a:xfrm>
            <a:off x="15837777" y="26206911"/>
            <a:ext cx="4408392" cy="2028310"/>
          </a:xfrm>
          <a:prstGeom prst="rect">
            <a:avLst/>
          </a:prstGeom>
        </p:spPr>
      </p:pic>
      <p:pic>
        <p:nvPicPr>
          <p:cNvPr id="86" name="Picture 85" descr="A blue and white logo&#10;&#10;Description automatically generated">
            <a:extLst>
              <a:ext uri="{FF2B5EF4-FFF2-40B4-BE49-F238E27FC236}">
                <a16:creationId xmlns:a16="http://schemas.microsoft.com/office/drawing/2014/main" id="{F5C2763C-4179-FCF1-528C-B1AA9052C42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518191" y="40061200"/>
            <a:ext cx="2006600" cy="2184400"/>
          </a:xfrm>
          <a:prstGeom prst="rect">
            <a:avLst/>
          </a:prstGeom>
        </p:spPr>
      </p:pic>
      <p:sp>
        <p:nvSpPr>
          <p:cNvPr id="92" name="Bent Arrow 91">
            <a:extLst>
              <a:ext uri="{FF2B5EF4-FFF2-40B4-BE49-F238E27FC236}">
                <a16:creationId xmlns:a16="http://schemas.microsoft.com/office/drawing/2014/main" id="{3D9431F1-1D6C-A9C0-A372-3AAD45654302}"/>
              </a:ext>
            </a:extLst>
          </p:cNvPr>
          <p:cNvSpPr/>
          <p:nvPr/>
        </p:nvSpPr>
        <p:spPr>
          <a:xfrm rot="5400000">
            <a:off x="13797642" y="23813058"/>
            <a:ext cx="835674" cy="2121313"/>
          </a:xfrm>
          <a:prstGeom prst="bentArrow">
            <a:avLst/>
          </a:prstGeom>
          <a:solidFill>
            <a:srgbClr val="9ECBE2"/>
          </a:solidFill>
          <a:ln>
            <a:solidFill>
              <a:srgbClr val="DEE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3" name="Bent Arrow 92">
            <a:extLst>
              <a:ext uri="{FF2B5EF4-FFF2-40B4-BE49-F238E27FC236}">
                <a16:creationId xmlns:a16="http://schemas.microsoft.com/office/drawing/2014/main" id="{5D90FC0E-B152-1FF0-751D-EDFB6B2FBACF}"/>
              </a:ext>
            </a:extLst>
          </p:cNvPr>
          <p:cNvSpPr/>
          <p:nvPr/>
        </p:nvSpPr>
        <p:spPr>
          <a:xfrm rot="16200000" flipV="1">
            <a:off x="13797642" y="27191128"/>
            <a:ext cx="835674" cy="2121313"/>
          </a:xfrm>
          <a:prstGeom prst="bentArrow">
            <a:avLst/>
          </a:prstGeom>
          <a:solidFill>
            <a:srgbClr val="9ECBE2"/>
          </a:solidFill>
          <a:ln>
            <a:solidFill>
              <a:srgbClr val="DEE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4" name="TextBox 93">
            <a:extLst>
              <a:ext uri="{FF2B5EF4-FFF2-40B4-BE49-F238E27FC236}">
                <a16:creationId xmlns:a16="http://schemas.microsoft.com/office/drawing/2014/main" id="{460E8843-D5FE-14B0-E58A-40CC4C84F51E}"/>
              </a:ext>
            </a:extLst>
          </p:cNvPr>
          <p:cNvSpPr txBox="1"/>
          <p:nvPr/>
        </p:nvSpPr>
        <p:spPr>
          <a:xfrm>
            <a:off x="1210235" y="21434612"/>
            <a:ext cx="251992" cy="369332"/>
          </a:xfrm>
          <a:prstGeom prst="rect">
            <a:avLst/>
          </a:prstGeom>
          <a:noFill/>
        </p:spPr>
        <p:txBody>
          <a:bodyPr wrap="none" rtlCol="0">
            <a:spAutoFit/>
          </a:bodyPr>
          <a:lstStyle/>
          <a:p>
            <a:r>
              <a:rPr lang="en-AU" dirty="0"/>
              <a:t>`</a:t>
            </a:r>
          </a:p>
        </p:txBody>
      </p:sp>
      <p:sp>
        <p:nvSpPr>
          <p:cNvPr id="95" name="TextBox 94">
            <a:extLst>
              <a:ext uri="{FF2B5EF4-FFF2-40B4-BE49-F238E27FC236}">
                <a16:creationId xmlns:a16="http://schemas.microsoft.com/office/drawing/2014/main" id="{C4512B29-C2C1-8232-CF77-A0B2666DAE1A}"/>
              </a:ext>
            </a:extLst>
          </p:cNvPr>
          <p:cNvSpPr txBox="1"/>
          <p:nvPr/>
        </p:nvSpPr>
        <p:spPr>
          <a:xfrm>
            <a:off x="5002128" y="37209133"/>
            <a:ext cx="11946051" cy="2062103"/>
          </a:xfrm>
          <a:prstGeom prst="rect">
            <a:avLst/>
          </a:prstGeom>
          <a:noFill/>
        </p:spPr>
        <p:txBody>
          <a:bodyPr wrap="square" rtlCol="0">
            <a:spAutoFit/>
          </a:bodyPr>
          <a:lstStyle/>
          <a:p>
            <a:r>
              <a:rPr lang="en-AU" b="1" dirty="0">
                <a:solidFill>
                  <a:srgbClr val="000000"/>
                </a:solidFill>
                <a:effectLst/>
                <a:latin typeface="Lato" panose="020F0502020204030203" pitchFamily="34" charset="0"/>
                <a:ea typeface="Lato" panose="020F0502020204030203" pitchFamily="34" charset="0"/>
                <a:cs typeface="Lato" panose="020F0502020204030203" pitchFamily="34" charset="0"/>
              </a:rPr>
              <a:t>References</a:t>
            </a:r>
          </a:p>
          <a:p>
            <a:r>
              <a:rPr lang="en-AU" b="0" i="0" dirty="0">
                <a:solidFill>
                  <a:srgbClr val="000000"/>
                </a:solidFill>
                <a:effectLst/>
                <a:latin typeface="Calibri" panose="020F0502020204030204" pitchFamily="34" charset="0"/>
                <a:ea typeface="Lato" panose="020F0502020204030203" pitchFamily="34" charset="0"/>
                <a:cs typeface="Calibri" panose="020F0502020204030204" pitchFamily="34" charset="0"/>
              </a:rPr>
              <a:t>[1] 	Hulliger, Beat. 1998. “Linking of Classifications by Linear Mappings.” </a:t>
            </a:r>
            <a:r>
              <a:rPr lang="en-AU" b="0" i="1" dirty="0">
                <a:solidFill>
                  <a:srgbClr val="000000"/>
                </a:solidFill>
                <a:effectLst/>
                <a:latin typeface="Calibri" panose="020F0502020204030204" pitchFamily="34" charset="0"/>
                <a:ea typeface="Lato" panose="020F0502020204030203" pitchFamily="34" charset="0"/>
                <a:cs typeface="Calibri" panose="020F0502020204030204" pitchFamily="34" charset="0"/>
              </a:rPr>
              <a:t>Journal of Official Statistics</a:t>
            </a:r>
            <a:r>
              <a:rPr lang="en-AU" dirty="0">
                <a:solidFill>
                  <a:srgbClr val="000000"/>
                </a:solidFill>
                <a:latin typeface="Calibri" panose="020F0502020204030204" pitchFamily="34" charset="0"/>
                <a:ea typeface="Lato" panose="020F0502020204030203" pitchFamily="34" charset="0"/>
                <a:cs typeface="Calibri" panose="020F0502020204030204" pitchFamily="34" charset="0"/>
              </a:rPr>
              <a:t> </a:t>
            </a:r>
            <a:r>
              <a:rPr lang="en-AU" b="0" i="0" dirty="0">
                <a:solidFill>
                  <a:srgbClr val="000000"/>
                </a:solidFill>
                <a:effectLst/>
                <a:latin typeface="Calibri" panose="020F0502020204030204" pitchFamily="34" charset="0"/>
                <a:ea typeface="Lato" panose="020F0502020204030203" pitchFamily="34" charset="0"/>
                <a:cs typeface="Calibri" panose="020F0502020204030204" pitchFamily="34" charset="0"/>
              </a:rPr>
              <a:t>14 (January): </a:t>
            </a:r>
            <a:r>
              <a:rPr lang="en-AU" dirty="0">
                <a:solidFill>
                  <a:srgbClr val="000000"/>
                </a:solidFill>
                <a:latin typeface="Calibri" panose="020F0502020204030204" pitchFamily="34" charset="0"/>
                <a:ea typeface="Lato" panose="020F0502020204030203" pitchFamily="34" charset="0"/>
                <a:cs typeface="Calibri" panose="020F0502020204030204" pitchFamily="34" charset="0"/>
              </a:rPr>
              <a:t> </a:t>
            </a:r>
            <a:r>
              <a:rPr lang="en-AU" b="0" i="0" dirty="0">
                <a:solidFill>
                  <a:srgbClr val="000000"/>
                </a:solidFill>
                <a:effectLst/>
                <a:latin typeface="Calibri" panose="020F0502020204030204" pitchFamily="34" charset="0"/>
                <a:ea typeface="Lato" panose="020F0502020204030203" pitchFamily="34" charset="0"/>
                <a:cs typeface="Calibri" panose="020F0502020204030204" pitchFamily="34" charset="0"/>
              </a:rPr>
              <a:t>255–66.</a:t>
            </a:r>
          </a:p>
          <a:p>
            <a:r>
              <a:rPr lang="en-AU" b="0" i="0" dirty="0">
                <a:solidFill>
                  <a:srgbClr val="000000"/>
                </a:solidFill>
                <a:effectLst/>
                <a:latin typeface="Calibri" panose="020F0502020204030204" pitchFamily="34" charset="0"/>
                <a:ea typeface="Lato" panose="020F0502020204030203" pitchFamily="34" charset="0"/>
                <a:cs typeface="Calibri" panose="020F0502020204030204" pitchFamily="34" charset="0"/>
              </a:rPr>
              <a:t>[2] 	Zhou, Xiantian, and Carlos Ordonez. 2020. “Matrix Multiplication with SQL Queries for Graph 	Analytics.” In </a:t>
            </a:r>
            <a:r>
              <a:rPr lang="en-AU" b="0" i="1" dirty="0">
                <a:solidFill>
                  <a:srgbClr val="000000"/>
                </a:solidFill>
                <a:effectLst/>
                <a:latin typeface="Calibri" panose="020F0502020204030204" pitchFamily="34" charset="0"/>
                <a:ea typeface="Lato" panose="020F0502020204030203" pitchFamily="34" charset="0"/>
                <a:cs typeface="Calibri" panose="020F0502020204030204" pitchFamily="34" charset="0"/>
              </a:rPr>
              <a:t>2020 IEEE  	International Conference on Big Data (Big Data)</a:t>
            </a:r>
            <a:r>
              <a:rPr lang="en-AU" b="0" i="0" dirty="0">
                <a:solidFill>
                  <a:srgbClr val="000000"/>
                </a:solidFill>
                <a:effectLst/>
                <a:latin typeface="Calibri" panose="020F0502020204030204" pitchFamily="34" charset="0"/>
                <a:ea typeface="Lato" panose="020F0502020204030203" pitchFamily="34" charset="0"/>
                <a:cs typeface="Calibri" panose="020F0502020204030204" pitchFamily="34" charset="0"/>
              </a:rPr>
              <a:t>, 5872–73. Atlanta, GA, USA IEEE 	</a:t>
            </a:r>
            <a:r>
              <a:rPr lang="en-AU" b="0" i="0" u="none" strike="noStrike" dirty="0">
                <a:effectLst/>
                <a:latin typeface="Calibri" panose="020F0502020204030204" pitchFamily="34" charset="0"/>
                <a:ea typeface="Lato" panose="020F0502020204030203" pitchFamily="34" charset="0"/>
                <a:cs typeface="Calibri" panose="020F0502020204030204" pitchFamily="34" charset="0"/>
                <a:hlinkClick r:id="rId13"/>
              </a:rPr>
              <a:t>https://doi.org/10.1109/BigData50022.2020.9378275</a:t>
            </a:r>
            <a:r>
              <a:rPr lang="en-AU" b="0" i="0" dirty="0">
                <a:solidFill>
                  <a:srgbClr val="000000"/>
                </a:solidFill>
                <a:effectLst/>
                <a:latin typeface="Calibri" panose="020F0502020204030204" pitchFamily="34" charset="0"/>
                <a:ea typeface="Lato" panose="020F0502020204030203" pitchFamily="34" charset="0"/>
                <a:cs typeface="Calibri" panose="020F0502020204030204" pitchFamily="34" charset="0"/>
              </a:rPr>
              <a:t>.</a:t>
            </a:r>
          </a:p>
          <a:p>
            <a:r>
              <a:rPr lang="en-AU" b="0" i="0" dirty="0">
                <a:solidFill>
                  <a:srgbClr val="000000"/>
                </a:solidFill>
                <a:effectLst/>
                <a:latin typeface="Calibri" panose="020F0502020204030204" pitchFamily="34" charset="0"/>
                <a:ea typeface="Lato" panose="020F0502020204030203" pitchFamily="34" charset="0"/>
                <a:cs typeface="Calibri" panose="020F0502020204030204" pitchFamily="34" charset="0"/>
              </a:rPr>
              <a:t>[3] 	Huang, Cynthia A. 2023. “Visualising Category Recoding and Numeric Redistributions.” August 12, 2023 	</a:t>
            </a:r>
            <a:r>
              <a:rPr lang="en-AU" b="0" i="0" u="none" strike="noStrike" dirty="0">
                <a:effectLst/>
                <a:latin typeface="Calibri" panose="020F0502020204030204" pitchFamily="34" charset="0"/>
                <a:ea typeface="Lato" panose="020F0502020204030203" pitchFamily="34" charset="0"/>
                <a:cs typeface="Calibri" panose="020F0502020204030204" pitchFamily="34" charset="0"/>
                <a:hlinkClick r:id="rId14"/>
              </a:rPr>
              <a:t>http://arxiv.org/abs/2308.06535</a:t>
            </a:r>
            <a:r>
              <a:rPr lang="en-AU" b="0" i="0" dirty="0">
                <a:solidFill>
                  <a:srgbClr val="000000"/>
                </a:solidFill>
                <a:effectLst/>
                <a:latin typeface="Calibri" panose="020F0502020204030204" pitchFamily="34" charset="0"/>
                <a:ea typeface="Lato" panose="020F0502020204030203" pitchFamily="34" charset="0"/>
                <a:cs typeface="Calibri" panose="020F0502020204030204" pitchFamily="34" charset="0"/>
              </a:rPr>
              <a:t>.</a:t>
            </a:r>
            <a:endParaRPr lang="en-AU" b="0" i="0" u="none" strike="noStrike" dirty="0">
              <a:effectLst/>
              <a:latin typeface="Calibri" panose="020F0502020204030204" pitchFamily="34" charset="0"/>
              <a:ea typeface="Lato" panose="020F0502020204030203" pitchFamily="34" charset="0"/>
              <a:cs typeface="Calibri" panose="020F0502020204030204" pitchFamily="34" charset="0"/>
            </a:endParaRPr>
          </a:p>
        </p:txBody>
      </p:sp>
      <p:sp>
        <p:nvSpPr>
          <p:cNvPr id="96" name="AutoShape 2">
            <a:extLst>
              <a:ext uri="{FF2B5EF4-FFF2-40B4-BE49-F238E27FC236}">
                <a16:creationId xmlns:a16="http://schemas.microsoft.com/office/drawing/2014/main" id="{197DE32D-6792-EAD5-4AC5-EC3B58CFAFAF}"/>
              </a:ext>
            </a:extLst>
          </p:cNvPr>
          <p:cNvSpPr>
            <a:spLocks noChangeAspect="1" noChangeArrowheads="1"/>
          </p:cNvSpPr>
          <p:nvPr/>
        </p:nvSpPr>
        <p:spPr bwMode="auto">
          <a:xfrm>
            <a:off x="14984413" y="2124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pic>
        <p:nvPicPr>
          <p:cNvPr id="103" name="Picture 102" descr="A graph with different colored lines&#10;&#10;Description automatically generated with medium confidence">
            <a:extLst>
              <a:ext uri="{FF2B5EF4-FFF2-40B4-BE49-F238E27FC236}">
                <a16:creationId xmlns:a16="http://schemas.microsoft.com/office/drawing/2014/main" id="{FB5FECB8-8A55-AE4B-881B-5C7689BC42D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17563" y="30791461"/>
            <a:ext cx="6311343" cy="5940088"/>
          </a:xfrm>
          <a:prstGeom prst="rect">
            <a:avLst/>
          </a:prstGeom>
        </p:spPr>
      </p:pic>
      <p:pic>
        <p:nvPicPr>
          <p:cNvPr id="107" name="Graphic 106">
            <a:extLst>
              <a:ext uri="{FF2B5EF4-FFF2-40B4-BE49-F238E27FC236}">
                <a16:creationId xmlns:a16="http://schemas.microsoft.com/office/drawing/2014/main" id="{32310F5A-6EAC-5A75-051A-4BE929D3CA7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04243" y="37860187"/>
            <a:ext cx="4052937" cy="4052937"/>
          </a:xfrm>
          <a:prstGeom prst="rect">
            <a:avLst/>
          </a:prstGeom>
        </p:spPr>
      </p:pic>
      <p:sp>
        <p:nvSpPr>
          <p:cNvPr id="108" name="TextBox 107">
            <a:extLst>
              <a:ext uri="{FF2B5EF4-FFF2-40B4-BE49-F238E27FC236}">
                <a16:creationId xmlns:a16="http://schemas.microsoft.com/office/drawing/2014/main" id="{2AE76605-1964-82CD-91B3-FF9817A08892}"/>
              </a:ext>
            </a:extLst>
          </p:cNvPr>
          <p:cNvSpPr txBox="1"/>
          <p:nvPr/>
        </p:nvSpPr>
        <p:spPr>
          <a:xfrm>
            <a:off x="17144999" y="37340744"/>
            <a:ext cx="11469515" cy="1754326"/>
          </a:xfrm>
          <a:prstGeom prst="rect">
            <a:avLst/>
          </a:prstGeom>
          <a:noFill/>
        </p:spPr>
        <p:txBody>
          <a:bodyPr wrap="square">
            <a:spAutoFit/>
          </a:bodyPr>
          <a:lstStyle/>
          <a:p>
            <a:pPr algn="just"/>
            <a:r>
              <a:rPr lang="en-AU" b="1" i="0" dirty="0">
                <a:solidFill>
                  <a:srgbClr val="000000"/>
                </a:solidFill>
                <a:effectLst/>
                <a:latin typeface="Lato" panose="020F0502020204030203" pitchFamily="34" charset="0"/>
                <a:ea typeface="Lato" panose="020F0502020204030203" pitchFamily="34" charset="0"/>
                <a:cs typeface="Lato" panose="020F0502020204030203" pitchFamily="34" charset="0"/>
              </a:rPr>
              <a:t>Acknowledgements</a:t>
            </a:r>
          </a:p>
          <a:p>
            <a:pPr algn="just"/>
            <a:r>
              <a:rPr lang="en-AU" b="0" i="0" dirty="0">
                <a:solidFill>
                  <a:srgbClr val="000000"/>
                </a:solidFill>
                <a:effectLst/>
                <a:latin typeface="Lato" panose="020F0502020204030203" pitchFamily="34" charset="0"/>
                <a:ea typeface="Lato" panose="020F0502020204030203" pitchFamily="34" charset="0"/>
                <a:cs typeface="Lato" panose="020F0502020204030203" pitchFamily="34" charset="0"/>
              </a:rPr>
              <a:t>Thank you to Laura Puzzello for her ongoing support and funding of earlier iterations of this work. Many thanks also to Rob Hyndman, Sarah Goodwin, Simon Angus, Emi Tanaka, Patrick Li, Mitch O’Hara-Wild and my other colleagues at Monash EBS and Monash SoDa Labs for their helpful guidance, feedback and suggestions. The author is supported in part by top-up scholarships from Monash Data Futures Institute and the Statistical Society of Australia.</a:t>
            </a:r>
            <a:endParaRPr lang="en-AU"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6628197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1746</TotalTime>
  <Words>544</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Calibri Light</vt:lpstr>
      <vt:lpstr>Lato</vt:lpstr>
      <vt:lpstr>Monaco</vt:lpstr>
      <vt:lpstr>Segoe UI</vt:lpstr>
      <vt:lpstr>Segoe UI Black</vt:lpstr>
      <vt:lpstr>Segoe UI Light</vt:lpstr>
      <vt:lpstr>Segoe UI Semibold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Morrison</dc:creator>
  <cp:lastModifiedBy>Cynthia Huang</cp:lastModifiedBy>
  <cp:revision>41</cp:revision>
  <dcterms:created xsi:type="dcterms:W3CDTF">2019-04-03T04:48:47Z</dcterms:created>
  <dcterms:modified xsi:type="dcterms:W3CDTF">2023-12-10T22:31:05Z</dcterms:modified>
</cp:coreProperties>
</file>