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71" r:id="rId11"/>
    <p:sldId id="269" r:id="rId12"/>
    <p:sldId id="263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4CEEB-7E16-4A79-8B0B-B34556B06CB8}" v="68" dt="2024-03-10T08:56:1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1" d="100"/>
          <a:sy n="81" d="100"/>
        </p:scale>
        <p:origin x="4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04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866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5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889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20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752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66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13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482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8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240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1A02354-0BD4-4354-9395-E076A58E30EF}" type="datetimeFigureOut">
              <a:rPr lang="en-KE" smtClean="0"/>
              <a:t>10/03/2024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6D2F801-60FF-4A29-8825-38367C9096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648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0DCAB-712D-A26E-E9C1-5519E71E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r="7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F1885-2AA4-3463-2B8C-53150B7A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187528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Syriatel telecommunication</a:t>
            </a:r>
            <a:br>
              <a:rPr lang="en-KE" sz="4800" dirty="0">
                <a:solidFill>
                  <a:schemeClr val="bg1"/>
                </a:solidFill>
              </a:rPr>
            </a:br>
            <a:endParaRPr lang="en-KE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C1D15-F9F7-3AD0-6B26-7D4BB144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u="sng" dirty="0">
                <a:solidFill>
                  <a:schemeClr val="bg1"/>
                </a:solidFill>
              </a:rPr>
              <a:t>Customer churn prediction</a:t>
            </a:r>
            <a:endParaRPr lang="en-KE" sz="2000" u="sn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81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15464-792F-67F2-895E-5A5DF4B1C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r="1209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0FA05-0535-183B-4A87-EC80F30E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/>
              <a:t>Modelling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1279-7586-21AA-B70E-264CDC6B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trained using  the following machine learning models: </a:t>
            </a:r>
          </a:p>
          <a:p>
            <a: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Logistic Regression.</a:t>
            </a:r>
          </a:p>
          <a:p>
            <a: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Random Forest Classifier.</a:t>
            </a:r>
          </a:p>
          <a:p>
            <a: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Decision Tree Classifier.</a:t>
            </a:r>
          </a:p>
          <a:p>
            <a: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XGB Classifier.</a:t>
            </a:r>
          </a:p>
          <a:p>
            <a:pPr marL="0" indent="0">
              <a:buNone/>
            </a:pP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94458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B84B-D567-D892-5AD6-8433C47C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14" y="325222"/>
            <a:ext cx="3932237" cy="1600200"/>
          </a:xfrm>
        </p:spPr>
        <p:txBody>
          <a:bodyPr/>
          <a:lstStyle/>
          <a:p>
            <a:r>
              <a:rPr lang="en-GB" dirty="0"/>
              <a:t>Model evaluation 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8692B-293C-78A0-A0F4-64500CEA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012" y="781398"/>
            <a:ext cx="6463613" cy="5186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5E9D-EC07-620E-58E3-FECA5457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314" y="2057400"/>
            <a:ext cx="3932237" cy="38115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(LG): 0.83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 (RFC): 0.92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 (DTC): 0.81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Classifier (GBC): 0.91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Classifier (XGB): 0.91</a:t>
            </a:r>
          </a:p>
          <a:p>
            <a:pPr algn="l"/>
            <a:r>
              <a:rPr lang="en-GB" sz="20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 (RFC) with an AUC of 0.92 is the best model to predict customer churn among the compared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588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27AE0ECF-B9D0-967D-D033-E3A8CE26A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A8A4C-08C6-ACA0-1A26-F8E05FC3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614" y="955298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/>
              <a:t>Model Evaluation  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9B4A-6074-5062-6B20-B14A1049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2073897"/>
            <a:ext cx="5829123" cy="4166181"/>
          </a:xfrm>
        </p:spPr>
        <p:txBody>
          <a:bodyPr anchor="ctr">
            <a:normAutofit/>
          </a:bodyPr>
          <a:lstStyle/>
          <a:p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achieved a recall of 0.79 for churned customers. This means it correctly identified 79% of the actual churn cases.</a:t>
            </a:r>
          </a:p>
          <a:p>
            <a:endParaRPr lang="en-GB" sz="2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GB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Classifier ROC score of 0.91 indicates a high level of accuracy in predicting customer churn. This means that the model is able  to correctly identify 91% of the cases where customers are likely to leave the service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E1D-DDD2-55B4-58B9-14EE733A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2" y="457200"/>
            <a:ext cx="3932237" cy="1600200"/>
          </a:xfrm>
        </p:spPr>
        <p:txBody>
          <a:bodyPr/>
          <a:lstStyle/>
          <a:p>
            <a:r>
              <a:rPr lang="en-GB" dirty="0"/>
              <a:t>Top five features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BF9B2-EC10-BBF4-1FD7-AD1494DC0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709" y="763571"/>
            <a:ext cx="7186679" cy="51820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5DA2A-CCF1-3BBA-0581-BC94D9FB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472" y="2057400"/>
            <a:ext cx="3932237" cy="3811588"/>
          </a:xfrm>
        </p:spPr>
        <p:txBody>
          <a:bodyPr/>
          <a:lstStyle/>
          <a:p>
            <a:r>
              <a:rPr lang="en-GB" sz="2400" dirty="0">
                <a:solidFill>
                  <a:srgbClr val="CCCC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top 5 features that affect customer churn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Day Charge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 Mail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Code (415)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Service Calls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32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 person using a tablet&#10;&#10;Description automatically generated">
            <a:extLst>
              <a:ext uri="{FF2B5EF4-FFF2-40B4-BE49-F238E27FC236}">
                <a16:creationId xmlns:a16="http://schemas.microsoft.com/office/drawing/2014/main" id="{9954967B-3E30-ED22-43D2-029859207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r="84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596C-B7B5-A5A1-7F69-8C348EC3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451" y="534289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/>
              <a:t>Conclusion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14CF-2EEF-BFF6-D01D-4B5BFECB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-apple-system"/>
              </a:rPr>
              <a:t>By leveraging predictive analytics like customer churn prediction, we can proactively address potential issues and tailor the company’s services to meet individual customer needs, thereby enhancing customer satisfaction and loyalty.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5797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44141-D4BD-8324-281B-44B29C7C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76766-A803-CDDB-1274-03B8CDE4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700"/>
              <a:t>Recommendations</a:t>
            </a:r>
            <a:endParaRPr lang="en-K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AC7C-66AE-9B67-F01B-6274A6AE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predicting customer churn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nhance international service offerings and review pricing.</a:t>
            </a:r>
          </a:p>
          <a:p>
            <a:r>
              <a:rPr lang="en-GB" sz="20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voice mail services and offer tutorials or assistance.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ustomer care team should strengthen customer support, resolve issues effectively, and enhance service quality.</a:t>
            </a:r>
          </a:p>
          <a:p>
            <a:r>
              <a:rPr lang="en-GB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network quality</a:t>
            </a:r>
            <a:endParaRPr lang="en-K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BB7FA-DD62-4D5A-1D4C-34092FE2A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3F21D-0EF1-2B18-6BE0-538ABCC2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Table of contents </a:t>
            </a:r>
            <a:endParaRPr lang="en-K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D371-4034-292B-5F5F-4BA26299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Introduction 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Problem statement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Objectives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Patterns and findings 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Conclusions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Recommendations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28078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B0760-59E3-7504-DDFE-29B9AB23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690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7D468-CDD0-463A-45AF-8F65CBD3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Introduction </a:t>
            </a:r>
            <a:endParaRPr lang="en-K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D591-3BD3-F286-0A45-F6564F57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105"/>
            <a:ext cx="3822189" cy="445185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refers to the loss of customers or subscribers for any reason at all. </a:t>
            </a:r>
          </a:p>
          <a:p>
            <a:r>
              <a:rPr lang="en-GB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telecommunications industry is  competitive and characterized by very high churn rates.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ttracting new customers is both difficult and expensive hence avoiding churn, should be given a higher priority than trying to attract new customers. </a:t>
            </a:r>
          </a:p>
          <a:p>
            <a:endParaRPr lang="en-K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3D7A-20B0-3DC5-6B90-5CB1C55F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0614"/>
            <a:ext cx="2922308" cy="2190566"/>
          </a:xfrm>
        </p:spPr>
        <p:txBody>
          <a:bodyPr anchor="ctr">
            <a:normAutofit/>
          </a:bodyPr>
          <a:lstStyle/>
          <a:p>
            <a:r>
              <a:rPr lang="en-US" sz="3600" i="0" u="none" strike="noStrike" dirty="0">
                <a:effectLst/>
              </a:rPr>
              <a:t>Problem Statement</a:t>
            </a:r>
            <a:br>
              <a:rPr lang="en-US" sz="3600" b="1" dirty="0">
                <a:effectLst/>
              </a:rPr>
            </a:br>
            <a:endParaRPr lang="en-KE" sz="3600" dirty="0"/>
          </a:p>
        </p:txBody>
      </p:sp>
      <p:pic>
        <p:nvPicPr>
          <p:cNvPr id="2050" name="Picture 2" descr="Telecom operators and reducing customer churn – Inside Telecom - Inside  Telecom">
            <a:extLst>
              <a:ext uri="{FF2B5EF4-FFF2-40B4-BE49-F238E27FC236}">
                <a16:creationId xmlns:a16="http://schemas.microsoft.com/office/drawing/2014/main" id="{9291482A-6415-79F6-1727-770BF4EC6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4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69C3-5B79-46ED-1E77-6614B00F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152" y="3752850"/>
            <a:ext cx="8702244" cy="2452688"/>
          </a:xfrm>
        </p:spPr>
        <p:txBody>
          <a:bodyPr anchor="ctr">
            <a:normAutofit/>
          </a:bodyPr>
          <a:lstStyle/>
          <a:p>
            <a:r>
              <a:rPr lang="en-GB" sz="1700" b="0" i="0" dirty="0">
                <a:effectLst/>
                <a:latin typeface="system-ui"/>
              </a:rPr>
              <a:t>Syriatel has a significant problem with customer churn.</a:t>
            </a:r>
          </a:p>
          <a:p>
            <a:r>
              <a:rPr lang="en-GB" sz="1700" b="0" i="0" dirty="0">
                <a:effectLst/>
                <a:latin typeface="system-ui"/>
              </a:rPr>
              <a:t> To solve this problem, it needs to identify the customers who are likely to churn and try to keep them.</a:t>
            </a:r>
          </a:p>
          <a:p>
            <a:r>
              <a:rPr lang="en-GB" sz="1700" b="0" i="0" dirty="0">
                <a:effectLst/>
                <a:latin typeface="system-ui"/>
              </a:rPr>
              <a:t> Machine learning models can help telco’s in predicting the customers who are most likely to churn, based on various factors such as customer usage patterns, payment history, and demographics. </a:t>
            </a:r>
          </a:p>
          <a:p>
            <a:r>
              <a:rPr lang="en-GB" sz="1700" b="0" i="0" dirty="0">
                <a:effectLst/>
                <a:latin typeface="system-ui"/>
              </a:rPr>
              <a:t>The goal is to build a classifier to predict whether a customer will ("soon") stop doing business with Syriatel so that the company can take action to retain them.</a:t>
            </a:r>
            <a:endParaRPr lang="en-KE" sz="1700" dirty="0"/>
          </a:p>
        </p:txBody>
      </p:sp>
    </p:spTree>
    <p:extLst>
      <p:ext uri="{BB962C8B-B14F-4D97-AF65-F5344CB8AC3E}">
        <p14:creationId xmlns:p14="http://schemas.microsoft.com/office/powerpoint/2010/main" val="204273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Analytics In The Telecommunications Industry | Selerity">
            <a:extLst>
              <a:ext uri="{FF2B5EF4-FFF2-40B4-BE49-F238E27FC236}">
                <a16:creationId xmlns:a16="http://schemas.microsoft.com/office/drawing/2014/main" id="{C87FA13C-D9E8-93D8-AA08-9155AEEAF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r="659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BE64E-C2B3-7991-2EDF-4511D987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Objectives</a:t>
            </a:r>
            <a:endParaRPr lang="en-K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DBD7-C9EF-198B-A9B5-B2621831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430" y="1711842"/>
            <a:ext cx="4581521" cy="44651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Build a model that predicts customer churn with high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Identify the features that influence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Provide recommendations to reduce customer churn.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55160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8CAEC-E799-48E5-7A92-E8003CB3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1" y="9428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ECED5-CAC0-AFA4-EA49-4F79583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8" y="828515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used</a:t>
            </a:r>
            <a:endParaRPr lang="en-KE" sz="36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1C4B-4289-4D0D-C92F-86415EBC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2025064"/>
            <a:ext cx="5118755" cy="3517112"/>
          </a:xfrm>
        </p:spPr>
        <p:txBody>
          <a:bodyPr anchor="ctr">
            <a:noAutofit/>
          </a:bodyPr>
          <a:lstStyle/>
          <a:p>
            <a:r>
              <a:rPr lang="en-GB" sz="2400" b="0" i="0" dirty="0">
                <a:effectLst/>
                <a:latin typeface="system-ui"/>
              </a:rPr>
              <a:t>The data set was obtained from Kaggle. </a:t>
            </a:r>
            <a:endParaRPr lang="en-GB" sz="2400" dirty="0">
              <a:latin typeface="system-ui"/>
            </a:endParaRPr>
          </a:p>
          <a:p>
            <a:r>
              <a:rPr lang="en-GB" sz="2400" b="0" i="0" dirty="0">
                <a:effectLst/>
                <a:latin typeface="system-ui"/>
              </a:rPr>
              <a:t>I</a:t>
            </a:r>
            <a:r>
              <a:rPr lang="en-GB" sz="2400" dirty="0">
                <a:latin typeface="system-ui"/>
              </a:rPr>
              <a:t>t </a:t>
            </a:r>
            <a:r>
              <a:rPr lang="en-GB" sz="2400" b="0" i="0" dirty="0">
                <a:effectLst/>
                <a:latin typeface="system-ui"/>
              </a:rPr>
              <a:t>contained features such as customer demographics, their usage patterns and </a:t>
            </a:r>
            <a:r>
              <a:rPr lang="en-GB" sz="2400" dirty="0">
                <a:latin typeface="system-ui"/>
              </a:rPr>
              <a:t>subscriptions and payments</a:t>
            </a:r>
            <a:r>
              <a:rPr lang="en-GB" sz="2400" b="0" i="0" dirty="0">
                <a:effectLst/>
                <a:latin typeface="system-ui"/>
              </a:rPr>
              <a:t> which can be used to predict customers who are most likely to churn.</a:t>
            </a:r>
          </a:p>
          <a:p>
            <a:r>
              <a:rPr lang="en-GB" sz="2400" b="0" i="0" dirty="0">
                <a:effectLst/>
                <a:latin typeface="system-ui"/>
              </a:rPr>
              <a:t>The dataset comprises 21 columns with a total of 3333 entries.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7336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6D5A906A-5CCF-BCA8-E2D9-ED9D67D7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1" r="278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506E1-129D-CB14-0735-C600A7A7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Patterns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0063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E74D-7434-AB83-89A8-878C9599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churn distribution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5A7DD-6E8A-9955-F8A1-75AA6AE1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71612"/>
            <a:ext cx="3943350" cy="391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53C5D-212B-1F23-AE98-AFD90AC0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en-GB" b="0" i="0" dirty="0"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GB" sz="2000" b="0" i="0" dirty="0">
                <a:effectLst/>
                <a:latin typeface="var(--jp-content-font-family)"/>
              </a:rPr>
              <a:t>From the chart: 85.5% of customers did not churn (represented by the blue section), meaning they continued to use the product or service. 14.5% of customers did churn (represented by the orange section), meaning they stopped using the product or service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4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69D4-CF2D-3374-25E5-7EE160CC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19" y="457200"/>
            <a:ext cx="3932237" cy="1600200"/>
          </a:xfrm>
        </p:spPr>
        <p:txBody>
          <a:bodyPr/>
          <a:lstStyle/>
          <a:p>
            <a:r>
              <a:rPr lang="en-GB" dirty="0"/>
              <a:t>State and churn rates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AEA105-173C-6DF0-187B-A7E1BAC7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523" y="876695"/>
            <a:ext cx="7430327" cy="49773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B28D0-610D-8266-F748-79A5C521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619" y="2057400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5 states with the highest churn rate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b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NJ (New Jersey)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(California)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TX (Texas)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 (Maryland)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 (South Carolina)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7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</TotalTime>
  <Words>611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Calibri</vt:lpstr>
      <vt:lpstr>Consolas</vt:lpstr>
      <vt:lpstr>system-ui</vt:lpstr>
      <vt:lpstr>Times New Roman</vt:lpstr>
      <vt:lpstr>var(--jp-content-font-family)</vt:lpstr>
      <vt:lpstr>Office Theme</vt:lpstr>
      <vt:lpstr>Syriatel telecommunication </vt:lpstr>
      <vt:lpstr>Table of contents </vt:lpstr>
      <vt:lpstr>Introduction </vt:lpstr>
      <vt:lpstr>Problem Statement </vt:lpstr>
      <vt:lpstr>Objectives</vt:lpstr>
      <vt:lpstr>Data used</vt:lpstr>
      <vt:lpstr>Patterns and findings</vt:lpstr>
      <vt:lpstr>Customer churn distribution</vt:lpstr>
      <vt:lpstr>State and churn rates</vt:lpstr>
      <vt:lpstr>Modelling</vt:lpstr>
      <vt:lpstr>Model evaluation </vt:lpstr>
      <vt:lpstr>Model Evaluation  </vt:lpstr>
      <vt:lpstr>Top five features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Cynthia Jepkogei</dc:creator>
  <cp:lastModifiedBy>Cynthia Jepkogei</cp:lastModifiedBy>
  <cp:revision>2</cp:revision>
  <dcterms:created xsi:type="dcterms:W3CDTF">2024-03-08T11:51:40Z</dcterms:created>
  <dcterms:modified xsi:type="dcterms:W3CDTF">2024-03-10T09:01:34Z</dcterms:modified>
</cp:coreProperties>
</file>