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73" r:id="rId6"/>
    <p:sldId id="283" r:id="rId7"/>
    <p:sldId id="259" r:id="rId8"/>
    <p:sldId id="278" r:id="rId9"/>
    <p:sldId id="285" r:id="rId10"/>
    <p:sldId id="263" r:id="rId11"/>
    <p:sldId id="287" r:id="rId12"/>
    <p:sldId id="289" r:id="rId13"/>
    <p:sldId id="290" r:id="rId14"/>
    <p:sldId id="288"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2" autoAdjust="0"/>
  </p:normalViewPr>
  <p:slideViewPr>
    <p:cSldViewPr snapToGrid="0">
      <p:cViewPr varScale="1">
        <p:scale>
          <a:sx n="66" d="100"/>
          <a:sy n="66" d="100"/>
        </p:scale>
        <p:origin x="900" y="4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3606647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2791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0" y="124287"/>
            <a:ext cx="12192000" cy="3385676"/>
          </a:xfrm>
        </p:spPr>
        <p:txBody>
          <a:bodyPr/>
          <a:lstStyle/>
          <a:p>
            <a:r>
              <a:rPr lang="en-US" sz="5400" b="0" i="0" dirty="0">
                <a:solidFill>
                  <a:srgbClr val="374151"/>
                </a:solidFill>
                <a:effectLst/>
                <a:latin typeface="Söhne"/>
              </a:rPr>
              <a:t>Title: DKUT CHECK IN CHECK OUT SYSTEM</a:t>
            </a:r>
            <a:endParaRPr lang="en-US" sz="54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3045"/>
            <a:ext cx="9144000" cy="836797"/>
          </a:xfrm>
        </p:spPr>
        <p:txBody>
          <a:bodyPr/>
          <a:lstStyle/>
          <a:p>
            <a:r>
              <a:rPr lang="en-US" dirty="0"/>
              <a:t>By: Cynthia </a:t>
            </a:r>
            <a:r>
              <a:rPr lang="en-US" dirty="0" err="1"/>
              <a:t>Wangeci</a:t>
            </a:r>
            <a:r>
              <a:rPr lang="en-US" dirty="0"/>
              <a:t> </a:t>
            </a:r>
            <a:r>
              <a:rPr lang="en-US" dirty="0" err="1"/>
              <a:t>Munja</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E206-7978-96DC-20CA-5D01D12352D5}"/>
              </a:ext>
            </a:extLst>
          </p:cNvPr>
          <p:cNvSpPr>
            <a:spLocks noGrp="1"/>
          </p:cNvSpPr>
          <p:nvPr>
            <p:ph type="title"/>
          </p:nvPr>
        </p:nvSpPr>
        <p:spPr>
          <a:xfrm>
            <a:off x="0" y="121494"/>
            <a:ext cx="5084618" cy="837924"/>
          </a:xfrm>
        </p:spPr>
        <p:txBody>
          <a:bodyPr/>
          <a:lstStyle/>
          <a:p>
            <a:r>
              <a:rPr lang="en-US" dirty="0"/>
              <a:t>Case Studies</a:t>
            </a:r>
          </a:p>
        </p:txBody>
      </p:sp>
      <p:sp>
        <p:nvSpPr>
          <p:cNvPr id="4" name="Title 1">
            <a:extLst>
              <a:ext uri="{FF2B5EF4-FFF2-40B4-BE49-F238E27FC236}">
                <a16:creationId xmlns:a16="http://schemas.microsoft.com/office/drawing/2014/main" id="{641FF93F-23B5-69F8-EF03-079E8D81F315}"/>
              </a:ext>
            </a:extLst>
          </p:cNvPr>
          <p:cNvSpPr txBox="1">
            <a:spLocks/>
          </p:cNvSpPr>
          <p:nvPr/>
        </p:nvSpPr>
        <p:spPr>
          <a:xfrm>
            <a:off x="0" y="121494"/>
            <a:ext cx="12192000" cy="5735782"/>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marL="0" marR="0" algn="l">
              <a:lnSpc>
                <a:spcPct val="150000"/>
              </a:lnSpc>
              <a:spcBef>
                <a:spcPts val="1200"/>
              </a:spcBef>
              <a:spcAft>
                <a:spcPts val="0"/>
              </a:spcAft>
            </a:pPr>
            <a:r>
              <a:rPr lang="en-US" sz="1800" b="1" kern="0" dirty="0">
                <a:solidFill>
                  <a:srgbClr val="1F1F1F"/>
                </a:solidFill>
                <a:effectLst/>
                <a:latin typeface="Times New Roman" panose="02020603050405020304" pitchFamily="18" charset="0"/>
                <a:ea typeface="Arial" panose="020B0604020202020204" pitchFamily="34" charset="0"/>
              </a:rPr>
              <a:t>Envoy Visitors </a:t>
            </a:r>
            <a:endParaRPr lang="en-US" sz="1800" b="1" kern="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600"/>
              </a:spcAft>
            </a:pPr>
            <a:r>
              <a:rPr lang="en-US" sz="180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Envoy Visitors is a cloud-based visitor management system that helps organizations of all sizes to improve security, streamline visitor check-in, and manage visitor data more efficiently.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Pre-registration: Visitors can pre-register online, which saves time and improves the visitor experience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QR code check-in: Visitors can check in using a QR code, which is quick and easy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Integration with existing security systems: The system can be integrated with existing security systems, such as access control systems and video surveillance systems.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Visitor tracking: The system tracks visitors in real time, so organizations can always know who is in their building.</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Visitor reports: The system generates reports on visitor activity, which can be used to improve security and identify trends.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040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3D46-FA65-82BF-E829-5D520B2DA9C0}"/>
              </a:ext>
            </a:extLst>
          </p:cNvPr>
          <p:cNvSpPr>
            <a:spLocks noGrp="1"/>
          </p:cNvSpPr>
          <p:nvPr>
            <p:ph type="title"/>
          </p:nvPr>
        </p:nvSpPr>
        <p:spPr>
          <a:xfrm>
            <a:off x="0" y="217293"/>
            <a:ext cx="6229530" cy="953139"/>
          </a:xfrm>
        </p:spPr>
        <p:txBody>
          <a:bodyPr/>
          <a:lstStyle/>
          <a:p>
            <a:r>
              <a:rPr lang="en-US" dirty="0"/>
              <a:t>Methodology</a:t>
            </a:r>
          </a:p>
        </p:txBody>
      </p:sp>
      <p:sp>
        <p:nvSpPr>
          <p:cNvPr id="4" name="Title 1">
            <a:extLst>
              <a:ext uri="{FF2B5EF4-FFF2-40B4-BE49-F238E27FC236}">
                <a16:creationId xmlns:a16="http://schemas.microsoft.com/office/drawing/2014/main" id="{DD9383C9-8098-DBA9-FC71-454AD566FEAA}"/>
              </a:ext>
            </a:extLst>
          </p:cNvPr>
          <p:cNvSpPr txBox="1">
            <a:spLocks/>
          </p:cNvSpPr>
          <p:nvPr/>
        </p:nvSpPr>
        <p:spPr>
          <a:xfrm>
            <a:off x="133530" y="1271421"/>
            <a:ext cx="12192000" cy="4315157"/>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sz="2800" b="0" i="0" dirty="0">
                <a:solidFill>
                  <a:schemeClr val="accent6">
                    <a:lumMod val="10000"/>
                  </a:schemeClr>
                </a:solidFill>
                <a:effectLst/>
                <a:latin typeface="Söhne"/>
              </a:rPr>
              <a:t>Agile. </a:t>
            </a:r>
          </a:p>
          <a:p>
            <a:pPr algn="l"/>
            <a:r>
              <a:rPr lang="en-US" sz="2800" b="0" i="0" dirty="0">
                <a:solidFill>
                  <a:schemeClr val="accent6">
                    <a:lumMod val="10000"/>
                  </a:schemeClr>
                </a:solidFill>
                <a:effectLst/>
                <a:latin typeface="Söhne"/>
              </a:rPr>
              <a:t>This is due flexibility and iterative approach, allowing me  to adapt changing requirements and deliver working software early and consistently. This is crucial for meeting the evolving needs of the target audience.</a:t>
            </a:r>
          </a:p>
          <a:p>
            <a:pPr algn="l"/>
            <a:r>
              <a:rPr lang="en-US" sz="2800" dirty="0">
                <a:solidFill>
                  <a:schemeClr val="accent6">
                    <a:lumMod val="10000"/>
                  </a:schemeClr>
                </a:solidFill>
                <a:latin typeface="Arial Black" panose="020B0A04020102020204" pitchFamily="34" charset="0"/>
              </a:rPr>
              <a:t>Phases in Agile development</a:t>
            </a:r>
          </a:p>
          <a:p>
            <a:pPr marL="742950" indent="-742950" algn="l">
              <a:buAutoNum type="arabicPeriod"/>
            </a:pPr>
            <a:r>
              <a:rPr lang="en-US" sz="2800" dirty="0">
                <a:solidFill>
                  <a:schemeClr val="accent6">
                    <a:lumMod val="10000"/>
                  </a:schemeClr>
                </a:solidFill>
                <a:latin typeface="Söhne"/>
              </a:rPr>
              <a:t>Requirements gathering and analysis</a:t>
            </a:r>
          </a:p>
          <a:p>
            <a:pPr marL="742950" indent="-742950" algn="l">
              <a:buAutoNum type="arabicPeriod"/>
            </a:pPr>
            <a:r>
              <a:rPr lang="en-US" sz="2800" dirty="0">
                <a:solidFill>
                  <a:schemeClr val="accent6">
                    <a:lumMod val="10000"/>
                  </a:schemeClr>
                </a:solidFill>
                <a:latin typeface="Söhne"/>
              </a:rPr>
              <a:t>System design</a:t>
            </a:r>
          </a:p>
          <a:p>
            <a:pPr marL="742950" indent="-742950" algn="l">
              <a:buAutoNum type="arabicPeriod"/>
            </a:pPr>
            <a:r>
              <a:rPr lang="en-US" sz="2800" dirty="0">
                <a:solidFill>
                  <a:schemeClr val="accent6">
                    <a:lumMod val="10000"/>
                  </a:schemeClr>
                </a:solidFill>
                <a:latin typeface="Söhne"/>
              </a:rPr>
              <a:t>Implementation</a:t>
            </a:r>
          </a:p>
          <a:p>
            <a:pPr marL="742950" indent="-742950" algn="l">
              <a:buAutoNum type="arabicPeriod"/>
            </a:pPr>
            <a:r>
              <a:rPr lang="en-US" sz="2800" dirty="0">
                <a:solidFill>
                  <a:schemeClr val="accent6">
                    <a:lumMod val="10000"/>
                  </a:schemeClr>
                </a:solidFill>
                <a:latin typeface="Söhne"/>
              </a:rPr>
              <a:t>Testing </a:t>
            </a:r>
          </a:p>
          <a:p>
            <a:pPr marL="742950" indent="-742950" algn="l">
              <a:buAutoNum type="arabicPeriod"/>
            </a:pPr>
            <a:r>
              <a:rPr lang="en-US" sz="2800" dirty="0">
                <a:solidFill>
                  <a:schemeClr val="accent6">
                    <a:lumMod val="10000"/>
                  </a:schemeClr>
                </a:solidFill>
                <a:latin typeface="Söhne"/>
              </a:rPr>
              <a:t>Deployment</a:t>
            </a:r>
          </a:p>
        </p:txBody>
      </p:sp>
    </p:spTree>
    <p:extLst>
      <p:ext uri="{BB962C8B-B14F-4D97-AF65-F5344CB8AC3E}">
        <p14:creationId xmlns:p14="http://schemas.microsoft.com/office/powerpoint/2010/main" val="78924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35272"/>
            <a:ext cx="4685763" cy="1356200"/>
          </a:xfrm>
        </p:spPr>
        <p:txBody>
          <a:bodyPr/>
          <a:lstStyle/>
          <a:p>
            <a:r>
              <a:rPr lang="en-US" dirty="0"/>
              <a:t>Abstract</a:t>
            </a:r>
          </a:p>
        </p:txBody>
      </p:sp>
      <p:sp>
        <p:nvSpPr>
          <p:cNvPr id="6" name="Title 3">
            <a:extLst>
              <a:ext uri="{FF2B5EF4-FFF2-40B4-BE49-F238E27FC236}">
                <a16:creationId xmlns:a16="http://schemas.microsoft.com/office/drawing/2014/main" id="{00DAC058-122E-AE84-B71E-594AF0FD100F}"/>
              </a:ext>
            </a:extLst>
          </p:cNvPr>
          <p:cNvSpPr txBox="1">
            <a:spLocks/>
          </p:cNvSpPr>
          <p:nvPr/>
        </p:nvSpPr>
        <p:spPr>
          <a:xfrm>
            <a:off x="704384" y="1981200"/>
            <a:ext cx="10549152" cy="4605319"/>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2800" b="0" i="0" dirty="0">
                <a:solidFill>
                  <a:srgbClr val="374151"/>
                </a:solidFill>
                <a:effectLst/>
                <a:latin typeface="Times New Roman" panose="02020603050405020304" pitchFamily="18" charset="0"/>
                <a:cs typeface="Times New Roman" panose="02020603050405020304" pitchFamily="18" charset="0"/>
              </a:rPr>
              <a:t>The DKUT Check-In Check-Out System project aims to </a:t>
            </a:r>
            <a:r>
              <a:rPr lang="en-US" sz="2800" b="0" i="0" dirty="0" err="1">
                <a:solidFill>
                  <a:srgbClr val="374151"/>
                </a:solidFill>
                <a:effectLst/>
                <a:latin typeface="Times New Roman" panose="02020603050405020304" pitchFamily="18" charset="0"/>
                <a:cs typeface="Times New Roman" panose="02020603050405020304" pitchFamily="18" charset="0"/>
              </a:rPr>
              <a:t>mordernize</a:t>
            </a:r>
            <a:r>
              <a:rPr lang="en-US" sz="2800" b="0" i="0" dirty="0">
                <a:solidFill>
                  <a:srgbClr val="374151"/>
                </a:solidFill>
                <a:effectLst/>
                <a:latin typeface="Times New Roman" panose="02020603050405020304" pitchFamily="18" charset="0"/>
                <a:cs typeface="Times New Roman" panose="02020603050405020304" pitchFamily="18" charset="0"/>
              </a:rPr>
              <a:t>  security and administrative processes at </a:t>
            </a:r>
            <a:r>
              <a:rPr lang="en-US" sz="2800" b="0" i="0" dirty="0" err="1">
                <a:solidFill>
                  <a:srgbClr val="374151"/>
                </a:solidFill>
                <a:effectLst/>
                <a:latin typeface="Times New Roman" panose="02020603050405020304" pitchFamily="18" charset="0"/>
                <a:cs typeface="Times New Roman" panose="02020603050405020304" pitchFamily="18" charset="0"/>
              </a:rPr>
              <a:t>Dedan</a:t>
            </a:r>
            <a:r>
              <a:rPr lang="en-US" sz="2800" b="0" i="0" dirty="0">
                <a:solidFill>
                  <a:srgbClr val="374151"/>
                </a:solidFill>
                <a:effectLst/>
                <a:latin typeface="Times New Roman" panose="02020603050405020304" pitchFamily="18" charset="0"/>
                <a:cs typeface="Times New Roman" panose="02020603050405020304" pitchFamily="18" charset="0"/>
              </a:rPr>
              <a:t> Kimathi University of </a:t>
            </a:r>
            <a:r>
              <a:rPr lang="en-US" sz="2800" dirty="0">
                <a:solidFill>
                  <a:srgbClr val="374151"/>
                </a:solidFill>
                <a:latin typeface="Times New Roman" panose="02020603050405020304" pitchFamily="18" charset="0"/>
                <a:cs typeface="Times New Roman" panose="02020603050405020304" pitchFamily="18" charset="0"/>
              </a:rPr>
              <a:t>Science and </a:t>
            </a:r>
            <a:r>
              <a:rPr lang="en-US" sz="2800" b="0" i="0" dirty="0">
                <a:solidFill>
                  <a:srgbClr val="374151"/>
                </a:solidFill>
                <a:effectLst/>
                <a:latin typeface="Times New Roman" panose="02020603050405020304" pitchFamily="18" charset="0"/>
                <a:cs typeface="Times New Roman" panose="02020603050405020304" pitchFamily="18" charset="0"/>
              </a:rPr>
              <a:t>Technology (DKUT) by offering a comprehensive digital solution for the entire DKUT community. This </a:t>
            </a:r>
            <a:r>
              <a:rPr lang="en-US" sz="2800" dirty="0">
                <a:solidFill>
                  <a:srgbClr val="374151"/>
                </a:solidFill>
                <a:latin typeface="Times New Roman" panose="02020603050405020304" pitchFamily="18" charset="0"/>
                <a:cs typeface="Times New Roman" panose="02020603050405020304" pitchFamily="18" charset="0"/>
              </a:rPr>
              <a:t>system</a:t>
            </a:r>
            <a:r>
              <a:rPr lang="en-US" sz="2800" b="0" i="0" dirty="0">
                <a:solidFill>
                  <a:srgbClr val="374151"/>
                </a:solidFill>
                <a:effectLst/>
                <a:latin typeface="Times New Roman" panose="02020603050405020304" pitchFamily="18" charset="0"/>
                <a:cs typeface="Times New Roman" panose="02020603050405020304" pitchFamily="18" charset="0"/>
              </a:rPr>
              <a:t> will centralize the check-in and check-out process, record entry and exit activities, track valuable assets, and simplify vehicle and equipment registration while generating automated reports. The project anticipates substantial benefits, including enhanced security, reduced theft incidents, streamlined administrative tasks, and improved gate access flexibility. The primary users will be the dedicated security guards responsible for monitoring access points, ultimately promising a safer and more convenient environment for everyone at DKUT.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457200" y="276687"/>
            <a:ext cx="9144000" cy="1319502"/>
          </a:xfrm>
        </p:spPr>
        <p:txBody>
          <a:bodyPr/>
          <a:lstStyle/>
          <a:p>
            <a:r>
              <a:rPr lang="en-US" b="0" i="0" dirty="0">
                <a:solidFill>
                  <a:srgbClr val="374151"/>
                </a:solidFill>
                <a:effectLst/>
                <a:latin typeface="Söhne"/>
              </a:rPr>
              <a:t>Problem statement</a:t>
            </a:r>
            <a:endParaRPr lang="en-US" dirty="0"/>
          </a:p>
        </p:txBody>
      </p:sp>
      <p:sp>
        <p:nvSpPr>
          <p:cNvPr id="6" name="Title 3">
            <a:extLst>
              <a:ext uri="{FF2B5EF4-FFF2-40B4-BE49-F238E27FC236}">
                <a16:creationId xmlns:a16="http://schemas.microsoft.com/office/drawing/2014/main" id="{FD378B2C-7381-F3FD-7754-9CE49C6C6754}"/>
              </a:ext>
            </a:extLst>
          </p:cNvPr>
          <p:cNvSpPr txBox="1">
            <a:spLocks/>
          </p:cNvSpPr>
          <p:nvPr/>
        </p:nvSpPr>
        <p:spPr>
          <a:xfrm>
            <a:off x="1030705" y="2169994"/>
            <a:ext cx="10130589" cy="2048215"/>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2400" b="0" i="0" dirty="0">
                <a:solidFill>
                  <a:srgbClr val="374151"/>
                </a:solidFill>
                <a:effectLst/>
                <a:latin typeface="Times New Roman" panose="02020603050405020304" pitchFamily="18" charset="0"/>
                <a:cs typeface="Times New Roman" panose="02020603050405020304" pitchFamily="18" charset="0"/>
              </a:rPr>
              <a:t>Historically, the university relied on manual and disjointed systems for security and access management, involving labor-intensive record-keeping, complex asset tracking, and inefficient transportation registration. These practices introduced security vulnerabilities, operational burdens, and inconveniences. In response to these challenges.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72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b="1" dirty="0"/>
              <a:t>Proposed Solution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84917"/>
            <a:ext cx="9097317" cy="4033483"/>
          </a:xfrm>
        </p:spPr>
        <p:txBody>
          <a:bodyPr>
            <a:no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The DKUT Check-In Check-Out System project aims to leverage digital innovation by automating entry and exit recording, improving asset tracking, simplifying transportation registration, and introducing automated reporting while granting bicycle users flexibility in gate access. This transformative endeavor signifies a shift towards modern access management, promising enhanced efficiency, transparency, and safety, ultimately benefiting the entire DKUT community in an increasingly digital age.</a:t>
            </a:r>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07773" y="0"/>
            <a:ext cx="6739797" cy="1439762"/>
          </a:xfrm>
        </p:spPr>
        <p:txBody>
          <a:bodyPr/>
          <a:lstStyle/>
          <a:p>
            <a:r>
              <a:rPr lang="en-US" b="1" i="0" dirty="0">
                <a:effectLst/>
                <a:latin typeface="Söhne"/>
              </a:rPr>
              <a:t>Expected Benefits</a:t>
            </a:r>
            <a:endParaRPr lang="en-US" dirty="0"/>
          </a:p>
        </p:txBody>
      </p:sp>
      <p:sp>
        <p:nvSpPr>
          <p:cNvPr id="2" name="Text Placeholder 26">
            <a:extLst>
              <a:ext uri="{FF2B5EF4-FFF2-40B4-BE49-F238E27FC236}">
                <a16:creationId xmlns:a16="http://schemas.microsoft.com/office/drawing/2014/main" id="{D0A8DB56-C5A0-1E8F-19E1-9533B72FB47D}"/>
              </a:ext>
            </a:extLst>
          </p:cNvPr>
          <p:cNvSpPr txBox="1">
            <a:spLocks/>
          </p:cNvSpPr>
          <p:nvPr/>
        </p:nvSpPr>
        <p:spPr>
          <a:xfrm>
            <a:off x="576071" y="1984917"/>
            <a:ext cx="9097317" cy="40334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3600" b="0" i="0" dirty="0">
                <a:solidFill>
                  <a:srgbClr val="374151"/>
                </a:solidFill>
                <a:effectLst/>
                <a:latin typeface="Söhne"/>
              </a:rPr>
              <a:t>Enhanced Security</a:t>
            </a:r>
          </a:p>
          <a:p>
            <a:pPr algn="l">
              <a:buFont typeface="Arial" panose="020B0604020202020204" pitchFamily="34" charset="0"/>
              <a:buChar char="•"/>
            </a:pPr>
            <a:r>
              <a:rPr lang="en-US" sz="3600" dirty="0">
                <a:solidFill>
                  <a:srgbClr val="374151"/>
                </a:solidFill>
                <a:latin typeface="Söhne"/>
              </a:rPr>
              <a:t>Reduced Theft Incidents</a:t>
            </a:r>
          </a:p>
          <a:p>
            <a:pPr algn="l">
              <a:buFont typeface="Arial" panose="020B0604020202020204" pitchFamily="34" charset="0"/>
              <a:buChar char="•"/>
            </a:pPr>
            <a:r>
              <a:rPr lang="en-US" sz="3600" b="0" i="0" dirty="0">
                <a:solidFill>
                  <a:srgbClr val="374151"/>
                </a:solidFill>
                <a:effectLst/>
                <a:latin typeface="Söhne"/>
              </a:rPr>
              <a:t>Streamlin</a:t>
            </a:r>
            <a:r>
              <a:rPr lang="en-US" sz="3600" dirty="0">
                <a:solidFill>
                  <a:srgbClr val="374151"/>
                </a:solidFill>
                <a:latin typeface="Söhne"/>
              </a:rPr>
              <a:t>ed administrative tasks</a:t>
            </a:r>
            <a:endParaRPr lang="en-US" sz="3600" b="0" i="0" dirty="0">
              <a:solidFill>
                <a:srgbClr val="374151"/>
              </a:solidFill>
              <a:effectLst/>
              <a:latin typeface="Söhne"/>
            </a:endParaRP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35272"/>
            <a:ext cx="7212982" cy="1356200"/>
          </a:xfrm>
        </p:spPr>
        <p:txBody>
          <a:bodyPr/>
          <a:lstStyle/>
          <a:p>
            <a:r>
              <a:rPr lang="en-US" dirty="0"/>
              <a:t>Main Objective</a:t>
            </a:r>
          </a:p>
        </p:txBody>
      </p:sp>
      <p:sp>
        <p:nvSpPr>
          <p:cNvPr id="6" name="Title 3">
            <a:extLst>
              <a:ext uri="{FF2B5EF4-FFF2-40B4-BE49-F238E27FC236}">
                <a16:creationId xmlns:a16="http://schemas.microsoft.com/office/drawing/2014/main" id="{00DAC058-122E-AE84-B71E-594AF0FD100F}"/>
              </a:ext>
            </a:extLst>
          </p:cNvPr>
          <p:cNvSpPr txBox="1">
            <a:spLocks/>
          </p:cNvSpPr>
          <p:nvPr/>
        </p:nvSpPr>
        <p:spPr>
          <a:xfrm>
            <a:off x="578965" y="1491472"/>
            <a:ext cx="10549152" cy="2864602"/>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marL="0" marR="0" algn="just">
              <a:lnSpc>
                <a:spcPct val="150000"/>
              </a:lnSpc>
              <a:spcBef>
                <a:spcPts val="0"/>
              </a:spcBef>
              <a:spcAft>
                <a:spcPts val="600"/>
              </a:spcAft>
            </a:pPr>
            <a:r>
              <a:rPr lang="en-US" sz="4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 develop a Check in check out system for DKUT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845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1746" y="362237"/>
            <a:ext cx="8975644" cy="1297780"/>
          </a:xfrm>
        </p:spPr>
        <p:txBody>
          <a:bodyPr/>
          <a:lstStyle/>
          <a:p>
            <a:r>
              <a:rPr lang="en-US" sz="4000" dirty="0">
                <a:latin typeface="Arial Black" panose="020B0A04020102020204" pitchFamily="34" charset="0"/>
              </a:rPr>
              <a:t>Specific OBJECTIIVES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78037" y="2217578"/>
            <a:ext cx="10661904" cy="4804791"/>
          </a:xfrm>
        </p:spPr>
        <p:txBody>
          <a:bodyPr>
            <a:noAutofit/>
          </a:bodyPr>
          <a:lstStyle/>
          <a:p>
            <a:pPr marL="342900" marR="0" lvl="0" indent="-342900" algn="just">
              <a:lnSpc>
                <a:spcPct val="150000"/>
              </a:lnSpc>
              <a:spcBef>
                <a:spcPts val="0"/>
              </a:spcBef>
              <a:spcAft>
                <a:spcPts val="400"/>
              </a:spcAft>
              <a:buFont typeface="+mj-lt"/>
              <a:buAutoNum type="arabicPeriod"/>
            </a:pPr>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 register users</a:t>
            </a:r>
            <a:endParaRPr lang="en-US" sz="32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400"/>
              </a:spcAft>
              <a:buFont typeface="+mj-lt"/>
              <a:buAutoNum type="arabicPeriod"/>
            </a:pPr>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 check in and check out users </a:t>
            </a:r>
            <a:endParaRPr lang="en-US" sz="32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400"/>
              </a:spcAft>
              <a:buFont typeface="+mj-lt"/>
              <a:buAutoNum type="arabicPeriod"/>
            </a:pPr>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 generate daily and monthly reports on any crime issues</a:t>
            </a:r>
            <a:endParaRPr lang="en-US" sz="32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400"/>
              </a:spcAft>
              <a:buFont typeface="+mj-lt"/>
              <a:buAutoNum type="arabicPeriod"/>
            </a:pPr>
            <a:r>
              <a:rPr lang="en-US" sz="3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 print visitor badges</a:t>
            </a:r>
            <a:endParaRPr lang="en-US" sz="32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E206-7978-96DC-20CA-5D01D12352D5}"/>
              </a:ext>
            </a:extLst>
          </p:cNvPr>
          <p:cNvSpPr>
            <a:spLocks noGrp="1"/>
          </p:cNvSpPr>
          <p:nvPr>
            <p:ph type="title"/>
          </p:nvPr>
        </p:nvSpPr>
        <p:spPr>
          <a:xfrm>
            <a:off x="0" y="121494"/>
            <a:ext cx="5084618" cy="837924"/>
          </a:xfrm>
        </p:spPr>
        <p:txBody>
          <a:bodyPr/>
          <a:lstStyle/>
          <a:p>
            <a:r>
              <a:rPr lang="en-US" dirty="0"/>
              <a:t>Case Studies</a:t>
            </a:r>
          </a:p>
        </p:txBody>
      </p:sp>
      <p:sp>
        <p:nvSpPr>
          <p:cNvPr id="4" name="Title 1">
            <a:extLst>
              <a:ext uri="{FF2B5EF4-FFF2-40B4-BE49-F238E27FC236}">
                <a16:creationId xmlns:a16="http://schemas.microsoft.com/office/drawing/2014/main" id="{641FF93F-23B5-69F8-EF03-079E8D81F315}"/>
              </a:ext>
            </a:extLst>
          </p:cNvPr>
          <p:cNvSpPr txBox="1">
            <a:spLocks/>
          </p:cNvSpPr>
          <p:nvPr/>
        </p:nvSpPr>
        <p:spPr>
          <a:xfrm>
            <a:off x="0" y="789709"/>
            <a:ext cx="12192000" cy="5735782"/>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marL="0" marR="0" algn="l">
              <a:lnSpc>
                <a:spcPct val="150000"/>
              </a:lnSpc>
              <a:spcBef>
                <a:spcPts val="1200"/>
              </a:spcBef>
              <a:spcAft>
                <a:spcPts val="0"/>
              </a:spcAft>
            </a:pPr>
            <a:r>
              <a:rPr lang="en-US" sz="2000" b="1" kern="0" dirty="0">
                <a:solidFill>
                  <a:srgbClr val="1F1F1F"/>
                </a:solidFill>
                <a:effectLst/>
                <a:latin typeface="Times New Roman" panose="02020603050405020304" pitchFamily="18" charset="0"/>
                <a:ea typeface="Arial" panose="020B0604020202020204" pitchFamily="34" charset="0"/>
              </a:rPr>
              <a:t>The Verkada Visitor Management System</a:t>
            </a:r>
            <a:endParaRPr lang="en-US" sz="2000" b="1" kern="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600"/>
              </a:spcAft>
            </a:pPr>
            <a:r>
              <a:rPr lang="en-US" sz="200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The Verkada Visitor Management System is a cloud-based visitor management system that helps organizations to improve security, streamline visitor check-in, and manage visitor data more efficiently.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200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Features: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300"/>
              </a:spcBef>
              <a:spcAft>
                <a:spcPts val="0"/>
              </a:spcAft>
              <a:buClr>
                <a:srgbClr val="1F1F1F"/>
              </a:buClr>
              <a:buSzPts val="1200"/>
              <a:buFont typeface="+mj-lt"/>
              <a:buAutoNum type="arabicPeriod"/>
            </a:pPr>
            <a:r>
              <a:rPr lang="en-US" sz="20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Pre-registration: Visitors can pre-register online, which saves time and improves the visitor experience </a:t>
            </a:r>
            <a:endParaRPr lang="en-US" sz="20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Clr>
                <a:srgbClr val="1F1F1F"/>
              </a:buClr>
              <a:buSzPts val="1200"/>
              <a:buFont typeface="+mj-lt"/>
              <a:buAutoNum type="arabicPeriod"/>
            </a:pPr>
            <a:r>
              <a:rPr lang="en-US" sz="20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QR code check-in: Visitors can check in using a QR code, which is quick and easy </a:t>
            </a:r>
          </a:p>
          <a:p>
            <a:pPr marL="342900" marR="0" lvl="0" indent="-342900" algn="just">
              <a:lnSpc>
                <a:spcPct val="150000"/>
              </a:lnSpc>
              <a:spcBef>
                <a:spcPts val="0"/>
              </a:spcBef>
              <a:spcAft>
                <a:spcPts val="0"/>
              </a:spcAft>
              <a:buClr>
                <a:srgbClr val="1F1F1F"/>
              </a:buClr>
              <a:buSzPts val="1200"/>
              <a:buFont typeface="+mj-lt"/>
              <a:buAutoNum type="arabicPeriod"/>
            </a:pPr>
            <a:r>
              <a:rPr lang="en-US" sz="20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Integration with existing security systems: The system can be integrated with existing security systems, such as access control systems and video surveillance systems </a:t>
            </a:r>
          </a:p>
          <a:p>
            <a:pPr marL="342900" marR="0" lvl="0" indent="-342900" algn="just">
              <a:lnSpc>
                <a:spcPct val="150000"/>
              </a:lnSpc>
              <a:spcBef>
                <a:spcPts val="0"/>
              </a:spcBef>
              <a:spcAft>
                <a:spcPts val="0"/>
              </a:spcAft>
              <a:buClr>
                <a:srgbClr val="1F1F1F"/>
              </a:buClr>
              <a:buSzPts val="1200"/>
              <a:buFont typeface="+mj-lt"/>
              <a:buAutoNum type="arabicPeriod"/>
            </a:pPr>
            <a:r>
              <a:rPr lang="en-US" sz="20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Visitor tracking: The system tracks visitors in real time, so organizations can always know who is in their building </a:t>
            </a:r>
          </a:p>
          <a:p>
            <a:pPr marL="342900" marR="0" lvl="0" indent="-342900" algn="just">
              <a:lnSpc>
                <a:spcPct val="150000"/>
              </a:lnSpc>
              <a:spcBef>
                <a:spcPts val="0"/>
              </a:spcBef>
              <a:spcAft>
                <a:spcPts val="0"/>
              </a:spcAft>
              <a:buClr>
                <a:srgbClr val="1F1F1F"/>
              </a:buClr>
              <a:buSzPts val="1200"/>
              <a:buFont typeface="+mj-lt"/>
              <a:buAutoNum type="arabicPeriod"/>
            </a:pPr>
            <a:r>
              <a:rPr lang="en-US" sz="2000" u="none" strike="noStrike"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Visitor reports: The system generates reports on visitor activity, which can be used to improve security and identify trends </a:t>
            </a:r>
            <a:endParaRPr lang="en-US" sz="2000" b="0" i="0" dirty="0">
              <a:solidFill>
                <a:srgbClr val="374151"/>
              </a:solidFill>
              <a:effectLst/>
              <a:latin typeface="Söhne"/>
            </a:endParaRPr>
          </a:p>
          <a:p>
            <a:pPr marL="457200" indent="-457200">
              <a:buAutoNum type="arabicPeriod"/>
            </a:pPr>
            <a:endParaRPr lang="en-US" sz="2000" dirty="0"/>
          </a:p>
        </p:txBody>
      </p:sp>
    </p:spTree>
    <p:extLst>
      <p:ext uri="{BB962C8B-B14F-4D97-AF65-F5344CB8AC3E}">
        <p14:creationId xmlns:p14="http://schemas.microsoft.com/office/powerpoint/2010/main" val="176364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E206-7978-96DC-20CA-5D01D12352D5}"/>
              </a:ext>
            </a:extLst>
          </p:cNvPr>
          <p:cNvSpPr>
            <a:spLocks noGrp="1"/>
          </p:cNvSpPr>
          <p:nvPr>
            <p:ph type="title"/>
          </p:nvPr>
        </p:nvSpPr>
        <p:spPr>
          <a:xfrm>
            <a:off x="0" y="121494"/>
            <a:ext cx="5084618" cy="837924"/>
          </a:xfrm>
        </p:spPr>
        <p:txBody>
          <a:bodyPr/>
          <a:lstStyle/>
          <a:p>
            <a:r>
              <a:rPr lang="en-US" dirty="0"/>
              <a:t>Case Studies</a:t>
            </a:r>
          </a:p>
        </p:txBody>
      </p:sp>
      <p:sp>
        <p:nvSpPr>
          <p:cNvPr id="4" name="Title 1">
            <a:extLst>
              <a:ext uri="{FF2B5EF4-FFF2-40B4-BE49-F238E27FC236}">
                <a16:creationId xmlns:a16="http://schemas.microsoft.com/office/drawing/2014/main" id="{641FF93F-23B5-69F8-EF03-079E8D81F315}"/>
              </a:ext>
            </a:extLst>
          </p:cNvPr>
          <p:cNvSpPr txBox="1">
            <a:spLocks/>
          </p:cNvSpPr>
          <p:nvPr/>
        </p:nvSpPr>
        <p:spPr>
          <a:xfrm>
            <a:off x="0" y="1187354"/>
            <a:ext cx="12192000" cy="466992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marL="0" marR="0" algn="l">
              <a:lnSpc>
                <a:spcPct val="150000"/>
              </a:lnSpc>
              <a:spcBef>
                <a:spcPts val="1200"/>
              </a:spcBef>
              <a:spcAft>
                <a:spcPts val="0"/>
              </a:spcAft>
            </a:pPr>
            <a:r>
              <a:rPr lang="en-US" sz="1800" b="1" kern="0" dirty="0">
                <a:solidFill>
                  <a:schemeClr val="accent6">
                    <a:lumMod val="10000"/>
                  </a:schemeClr>
                </a:solidFill>
                <a:effectLst/>
                <a:latin typeface="Times New Roman" panose="02020603050405020304" pitchFamily="18" charset="0"/>
                <a:ea typeface="Arial" panose="020B0604020202020204" pitchFamily="34" charset="0"/>
              </a:rPr>
              <a:t>Sign In App</a:t>
            </a:r>
            <a:endParaRPr lang="en-US" sz="1800" b="1" kern="0" dirty="0">
              <a:solidFill>
                <a:schemeClr val="accent6">
                  <a:lumMod val="10000"/>
                </a:schemeClr>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800"/>
              </a:spcAft>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Sign In App is a cloud-based visitor management system that helps organizations of all sizes to improve security, streamline visitor check-in, and manage visitor data more efficiently.</a:t>
            </a:r>
            <a:endParaRPr lang="en-US" sz="1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US" sz="1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SzPts val="1000"/>
              <a:buFont typeface="+mj-lt"/>
              <a:buAutoNum type="arabicPeriod"/>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Pre-registration: Visitors can pre-register online, which saves time and improves the visitor experience </a:t>
            </a:r>
          </a:p>
          <a:p>
            <a:pPr marL="342900" marR="0" lvl="0" indent="-342900" algn="just">
              <a:lnSpc>
                <a:spcPct val="150000"/>
              </a:lnSpc>
              <a:spcBef>
                <a:spcPts val="0"/>
              </a:spcBef>
              <a:spcAft>
                <a:spcPts val="600"/>
              </a:spcAft>
              <a:buSzPts val="1000"/>
              <a:buFont typeface="+mj-lt"/>
              <a:buAutoNum type="arabicPeriod"/>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QR code check-in: Visitors can check in using a QR code, which is quick and easy </a:t>
            </a:r>
          </a:p>
          <a:p>
            <a:pPr marL="342900" marR="0" lvl="0" indent="-342900" algn="just">
              <a:lnSpc>
                <a:spcPct val="150000"/>
              </a:lnSpc>
              <a:spcBef>
                <a:spcPts val="0"/>
              </a:spcBef>
              <a:spcAft>
                <a:spcPts val="600"/>
              </a:spcAft>
              <a:buSzPts val="1000"/>
              <a:buFont typeface="+mj-lt"/>
              <a:buAutoNum type="arabicPeriod"/>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Integration with existing security systems: The system can be integrated with existing security systems, such as access control systems and video surveillance systems</a:t>
            </a:r>
            <a:endParaRPr lang="en-US" sz="1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SzPts val="1000"/>
              <a:buFont typeface="+mj-lt"/>
              <a:buAutoNum type="arabicPeriod"/>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Visitor tracking: The system tracks visitors in real time, so organizations can always know who is in their building.</a:t>
            </a:r>
            <a:endParaRPr lang="en-US" sz="1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SzPts val="1000"/>
              <a:buFont typeface="+mj-lt"/>
              <a:buAutoNum type="arabicPeriod"/>
            </a:pPr>
            <a:r>
              <a:rPr lang="en-US" sz="1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Visitor reports: The system generates reports on visitor activity, which can be used to improve security and identify trends </a:t>
            </a:r>
            <a:endParaRPr lang="en-US" sz="1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448193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{4DFC0312-37C9-4B9E-A979-2E464715AF68}tf11964407_win32</Template>
  <TotalTime>1388</TotalTime>
  <Words>780</Words>
  <Application>Microsoft Office PowerPoint</Application>
  <PresentationFormat>Widescreen</PresentationFormat>
  <Paragraphs>63</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Calibri</vt:lpstr>
      <vt:lpstr>Courier New</vt:lpstr>
      <vt:lpstr>Gill Sans Nova</vt:lpstr>
      <vt:lpstr>Gill Sans Nova Light</vt:lpstr>
      <vt:lpstr>Sagona Book</vt:lpstr>
      <vt:lpstr>Söhne</vt:lpstr>
      <vt:lpstr>Times New Roman</vt:lpstr>
      <vt:lpstr>Custom</vt:lpstr>
      <vt:lpstr>Title: DKUT CHECK IN CHECK OUT SYSTEM</vt:lpstr>
      <vt:lpstr>Abstract</vt:lpstr>
      <vt:lpstr>Problem statement</vt:lpstr>
      <vt:lpstr>Proposed Solution</vt:lpstr>
      <vt:lpstr>Expected Benefits</vt:lpstr>
      <vt:lpstr>Main Objective</vt:lpstr>
      <vt:lpstr>Specific OBJECTIIVES</vt:lpstr>
      <vt:lpstr>Case Studies</vt:lpstr>
      <vt:lpstr>Case Studies</vt:lpstr>
      <vt:lpstr>Case Studies</vt:lpstr>
      <vt:lpstr>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Wedding Service Providers Mobile Application Project</dc:title>
  <dc:creator>Admin</dc:creator>
  <cp:lastModifiedBy>Administrator</cp:lastModifiedBy>
  <cp:revision>8</cp:revision>
  <dcterms:created xsi:type="dcterms:W3CDTF">2023-10-02T22:09:44Z</dcterms:created>
  <dcterms:modified xsi:type="dcterms:W3CDTF">2023-11-14T22:13:29Z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