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90" y="-5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2128122"/>
            <a:ext cx="5800851" cy="1001556"/>
          </a:xfrm>
          <a:prstGeom prst="rect">
            <a:avLst/>
          </a:prstGeom>
        </p:spPr>
        <p:txBody>
          <a:bodyPr vert="horz" wrap="square" lIns="0" tIns="16510" rIns="0" bIns="0" rtlCol="0">
            <a:spAutoFit/>
          </a:bodyPr>
          <a:lstStyle/>
          <a:p>
            <a:pPr marL="3213735" algn="l">
              <a:lnSpc>
                <a:spcPct val="100000"/>
              </a:lnSpc>
              <a:spcBef>
                <a:spcPts val="130"/>
              </a:spcBef>
            </a:pPr>
            <a:r>
              <a:rPr lang="en-US" spc="15" dirty="0" smtClean="0"/>
              <a:t>CYNTHIA S</a:t>
            </a:r>
            <a:br>
              <a:rPr lang="en-US" spc="15" dirty="0" smtClean="0"/>
            </a:br>
            <a:r>
              <a:rPr lang="en-US" spc="15" dirty="0" smtClean="0"/>
              <a:t>211521104029</a:t>
            </a:r>
            <a:endParaRPr spc="15" dirty="0"/>
          </a:p>
        </p:txBody>
      </p:sp>
      <p:sp>
        <p:nvSpPr>
          <p:cNvPr id="8" name="object 8"/>
          <p:cNvSpPr txBox="1"/>
          <p:nvPr/>
        </p:nvSpPr>
        <p:spPr>
          <a:xfrm>
            <a:off x="5867400" y="3256213"/>
            <a:ext cx="4800600" cy="751488"/>
          </a:xfrm>
          <a:prstGeom prst="rect">
            <a:avLst/>
          </a:prstGeom>
        </p:spPr>
        <p:txBody>
          <a:bodyPr vert="horz" wrap="square" lIns="0" tIns="12700" rIns="0" bIns="0" rtlCol="0">
            <a:spAutoFit/>
          </a:bodyPr>
          <a:lstStyle/>
          <a:p>
            <a:pPr marL="12700">
              <a:lnSpc>
                <a:spcPct val="100000"/>
              </a:lnSpc>
              <a:spcBef>
                <a:spcPts val="100"/>
              </a:spcBef>
            </a:pPr>
            <a:r>
              <a:rPr lang="en-IN" sz="2400" b="0" dirty="0" smtClean="0"/>
              <a:t>IMAGE COLORIZATION USING DEEP LEARNING</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Rectangle 9"/>
          <p:cNvSpPr/>
          <p:nvPr/>
        </p:nvSpPr>
        <p:spPr>
          <a:xfrm>
            <a:off x="785132" y="1022095"/>
            <a:ext cx="9220200" cy="1015663"/>
          </a:xfrm>
          <a:prstGeom prst="rect">
            <a:avLst/>
          </a:prstGeom>
        </p:spPr>
        <p:txBody>
          <a:bodyPr wrap="square">
            <a:spAutoFit/>
          </a:bodyPr>
          <a:lstStyle/>
          <a:p>
            <a:r>
              <a:rPr lang="en-IN" sz="2000" dirty="0"/>
              <a:t>For our image colorization project, the results are evaluated based on both qualitative and quantitative measures to ensure the effectiveness and accuracy of the colorization process. Here are the key aspects of the results</a:t>
            </a:r>
            <a:r>
              <a:rPr lang="en-IN" sz="2000" dirty="0" smtClean="0"/>
              <a:t>:</a:t>
            </a:r>
          </a:p>
        </p:txBody>
      </p:sp>
      <p:sp>
        <p:nvSpPr>
          <p:cNvPr id="11" name="Rectangle 10"/>
          <p:cNvSpPr/>
          <p:nvPr/>
        </p:nvSpPr>
        <p:spPr>
          <a:xfrm>
            <a:off x="2133600" y="2018356"/>
            <a:ext cx="6096000" cy="4247317"/>
          </a:xfrm>
          <a:prstGeom prst="rect">
            <a:avLst/>
          </a:prstGeom>
        </p:spPr>
        <p:txBody>
          <a:bodyPr>
            <a:spAutoFit/>
          </a:bodyPr>
          <a:lstStyle/>
          <a:p>
            <a:r>
              <a:rPr lang="en-IN" dirty="0" smtClean="0"/>
              <a:t>1. Visual Quality Assessment</a:t>
            </a:r>
          </a:p>
          <a:p>
            <a:r>
              <a:rPr lang="en-IN" dirty="0" smtClean="0"/>
              <a:t>2. Colorization Accuracy Metrics</a:t>
            </a:r>
          </a:p>
          <a:p>
            <a:r>
              <a:rPr lang="en-IN" dirty="0" smtClean="0"/>
              <a:t>3. User Satisfaction Feedback</a:t>
            </a:r>
          </a:p>
          <a:p>
            <a:r>
              <a:rPr lang="en-IN" dirty="0" smtClean="0"/>
              <a:t>4. Generalization Performance Evaluation</a:t>
            </a:r>
          </a:p>
          <a:p>
            <a:r>
              <a:rPr lang="en-IN" dirty="0" smtClean="0"/>
              <a:t>5. Speed and Efficiency Analysis</a:t>
            </a:r>
          </a:p>
          <a:p>
            <a:r>
              <a:rPr lang="en-IN" dirty="0" smtClean="0"/>
              <a:t>6. Comparison with Baseline Methods</a:t>
            </a:r>
          </a:p>
          <a:p>
            <a:r>
              <a:rPr lang="en-IN" dirty="0" smtClean="0"/>
              <a:t>7. Robustness to Variations Testing</a:t>
            </a:r>
          </a:p>
          <a:p>
            <a:r>
              <a:rPr lang="en-IN" dirty="0" smtClean="0"/>
              <a:t>8. Subjective Evaluation by Experts</a:t>
            </a:r>
          </a:p>
          <a:p>
            <a:r>
              <a:rPr lang="en-IN" dirty="0" smtClean="0"/>
              <a:t>9. User Interface Usability Testing</a:t>
            </a:r>
          </a:p>
          <a:p>
            <a:r>
              <a:rPr lang="en-IN" dirty="0" smtClean="0"/>
              <a:t>10. Error Analysis and Failure Cases Identification</a:t>
            </a:r>
          </a:p>
          <a:p>
            <a:r>
              <a:rPr lang="en-IN" dirty="0" smtClean="0"/>
              <a:t>11. Impact of Hyper parameter Tuning</a:t>
            </a:r>
          </a:p>
          <a:p>
            <a:r>
              <a:rPr lang="en-IN" dirty="0" smtClean="0"/>
              <a:t>12. Scalability Assessment for Large Datasets</a:t>
            </a:r>
          </a:p>
          <a:p>
            <a:r>
              <a:rPr lang="en-IN" dirty="0" smtClean="0"/>
              <a:t>13. Cross-Domain Performance Evaluation</a:t>
            </a:r>
          </a:p>
          <a:p>
            <a:r>
              <a:rPr lang="en-IN" dirty="0" smtClean="0"/>
              <a:t>14. Long-Term Stability and Consistency Testing</a:t>
            </a:r>
          </a:p>
          <a:p>
            <a:r>
              <a:rPr lang="en-IN" dirty="0" smtClean="0"/>
              <a:t>15. Integration with Existing Systems or Workflows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099425" cy="1370888"/>
          </a:xfrm>
          <a:prstGeom prst="rect">
            <a:avLst/>
          </a:prstGeom>
        </p:spPr>
        <p:txBody>
          <a:bodyPr vert="horz" wrap="square" lIns="0" tIns="16510" rIns="0" bIns="0" rtlCol="0">
            <a:spAutoFit/>
          </a:bodyPr>
          <a:lstStyle/>
          <a:p>
            <a:pPr marL="12700">
              <a:lnSpc>
                <a:spcPct val="100000"/>
              </a:lnSpc>
              <a:spcBef>
                <a:spcPts val="130"/>
              </a:spcBef>
            </a:pPr>
            <a:r>
              <a:rPr lang="en-IN" sz="4400" b="0" dirty="0"/>
              <a:t>IMAGE COLORIZATION USING DEEP LEARNING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4616" y="1219200"/>
            <a:ext cx="8733473" cy="296227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2000" dirty="0" smtClean="0"/>
              <a:t/>
            </a:r>
            <a:br>
              <a:rPr lang="en-IN" sz="2000" dirty="0" smtClean="0"/>
            </a:br>
            <a:r>
              <a:rPr lang="en-IN" sz="2000" dirty="0"/>
              <a:t>Objective image colorization using deep learning involves automatically adding </a:t>
            </a:r>
            <a:r>
              <a:rPr lang="en-IN" sz="2000" dirty="0" err="1"/>
              <a:t>color</a:t>
            </a:r>
            <a:r>
              <a:rPr lang="en-IN" sz="2000" dirty="0"/>
              <a:t> to </a:t>
            </a:r>
            <a:r>
              <a:rPr lang="en-IN" sz="2000" dirty="0" err="1"/>
              <a:t>grayscale</a:t>
            </a:r>
            <a:r>
              <a:rPr lang="en-IN" sz="2000" dirty="0"/>
              <a:t> images without any manual intervention. This process relies on sophisticated deep learning algorithms, particularly convolutional neural networks (CNNs), to learn the complex mappings between </a:t>
            </a:r>
            <a:r>
              <a:rPr lang="en-IN" sz="2000" dirty="0" err="1"/>
              <a:t>grayscale</a:t>
            </a:r>
            <a:r>
              <a:rPr lang="en-IN" sz="2000" dirty="0"/>
              <a:t> inputs and their corresponding colorized versions. Unlike subjective colorization where user input or guidance is involved, objective colorization aims to reproduce realistic colorizations based solely on the content of the input </a:t>
            </a:r>
            <a:r>
              <a:rPr lang="en-IN" sz="2000" dirty="0" err="1"/>
              <a:t>grayscale</a:t>
            </a:r>
            <a:r>
              <a:rPr lang="en-IN" sz="2000" dirty="0"/>
              <a:t> image. By leveraging large datasets and advanced CNN architectures, objective colorization methods can produce accurate and visually pleasing results across various types of images. These techniques hold great promise for automating colorization tasks in applications such as historical image restoration, medical imaging, and artistic rendering, saving time and effort while preserving the integrity of the original </a:t>
            </a:r>
            <a:r>
              <a:rPr lang="en-IN" sz="2000" dirty="0" err="1"/>
              <a:t>grayscale</a:t>
            </a:r>
            <a:r>
              <a:rPr lang="en-IN" sz="2000" dirty="0"/>
              <a:t> content.</a:t>
            </a:r>
            <a:endParaRPr sz="20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6099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8200" y="2435286"/>
            <a:ext cx="7924799" cy="3785652"/>
          </a:xfrm>
          <a:prstGeom prst="rect">
            <a:avLst/>
          </a:prstGeom>
        </p:spPr>
        <p:txBody>
          <a:bodyPr wrap="square">
            <a:spAutoFit/>
          </a:bodyPr>
          <a:lstStyle/>
          <a:p>
            <a:r>
              <a:rPr lang="en-IN" sz="2000" b="1" dirty="0" smtClean="0"/>
              <a:t>Accuracy: </a:t>
            </a:r>
            <a:r>
              <a:rPr lang="en-IN" sz="2000" dirty="0" smtClean="0"/>
              <a:t>Existing deep learning models for image colorization may lack accuracy in reproducing realistic </a:t>
            </a:r>
            <a:r>
              <a:rPr lang="en-IN" sz="2000" dirty="0" err="1" smtClean="0"/>
              <a:t>colors</a:t>
            </a:r>
            <a:r>
              <a:rPr lang="en-IN" sz="2000" dirty="0" smtClean="0"/>
              <a:t>, especially in complex or ambiguous scenes.</a:t>
            </a:r>
          </a:p>
          <a:p>
            <a:r>
              <a:rPr lang="en-IN" sz="2000" b="1" dirty="0" smtClean="0"/>
              <a:t>Generalization</a:t>
            </a:r>
            <a:r>
              <a:rPr lang="en-IN" sz="2000" dirty="0" smtClean="0"/>
              <a:t>: Models trained on specific datasets may struggle to generalize well to unseen images or diverse content, leading to inconsistencies in colorization </a:t>
            </a:r>
            <a:r>
              <a:rPr lang="en-IN" sz="2000" dirty="0" err="1" smtClean="0"/>
              <a:t>quality.Computational</a:t>
            </a:r>
            <a:r>
              <a:rPr lang="en-IN" sz="2000" dirty="0" smtClean="0"/>
              <a:t> </a:t>
            </a:r>
          </a:p>
          <a:p>
            <a:r>
              <a:rPr lang="en-IN" sz="2000" b="1" dirty="0" smtClean="0"/>
              <a:t>Efficiency</a:t>
            </a:r>
            <a:r>
              <a:rPr lang="en-IN" sz="2000" dirty="0" smtClean="0"/>
              <a:t>: Deep learning models for image colorization often require significant computational resources, making real-time or large-scale deployment challenging.</a:t>
            </a:r>
          </a:p>
          <a:p>
            <a:r>
              <a:rPr lang="en-IN" sz="2000" b="1" dirty="0" smtClean="0"/>
              <a:t>User Control: </a:t>
            </a:r>
            <a:r>
              <a:rPr lang="en-IN" sz="2000" dirty="0" smtClean="0"/>
              <a:t>While automated colorization is desirable, users may also require control over the colorization process to ensure specific aesthetic preferences or domain-specific requirements are met.</a:t>
            </a:r>
            <a:endParaRPr lang="en-IN" sz="2000" dirty="0"/>
          </a:p>
        </p:txBody>
      </p:sp>
      <p:sp>
        <p:nvSpPr>
          <p:cNvPr id="12" name="Rectangle 11"/>
          <p:cNvSpPr/>
          <p:nvPr/>
        </p:nvSpPr>
        <p:spPr>
          <a:xfrm>
            <a:off x="873826" y="1419623"/>
            <a:ext cx="9834564" cy="1015663"/>
          </a:xfrm>
          <a:prstGeom prst="rect">
            <a:avLst/>
          </a:prstGeom>
        </p:spPr>
        <p:txBody>
          <a:bodyPr wrap="square">
            <a:spAutoFit/>
          </a:bodyPr>
          <a:lstStyle/>
          <a:p>
            <a:r>
              <a:rPr lang="en-IN" sz="2000" dirty="0" smtClean="0"/>
              <a:t>Image colorization is a complex task requiring manual effort and expertise. Traditional methods lack accuracy and realism. Deep learning-based approaches, using convolutional neural networks, offer potential solutions, but face challenges and limitations.</a:t>
            </a:r>
            <a:endParaRPr lang="en-IN"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264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58577" y="1370677"/>
            <a:ext cx="8611796" cy="2554545"/>
          </a:xfrm>
          <a:prstGeom prst="rect">
            <a:avLst/>
          </a:prstGeom>
        </p:spPr>
        <p:txBody>
          <a:bodyPr wrap="square">
            <a:spAutoFit/>
          </a:bodyPr>
          <a:lstStyle/>
          <a:p>
            <a:r>
              <a:rPr lang="en-IN" sz="2000" dirty="0" smtClean="0"/>
              <a:t>The project aims to use deep learning techniques, specifically convolutional neural networks (CNNs), to automate image colorization. It trains models on large datasets of </a:t>
            </a:r>
            <a:r>
              <a:rPr lang="en-IN" sz="2000" dirty="0" err="1" smtClean="0"/>
              <a:t>grayscale-color</a:t>
            </a:r>
            <a:r>
              <a:rPr lang="en-IN" sz="2000" dirty="0" smtClean="0"/>
              <a:t> image pairs to learn complex mappings between inputs and colorized outputs. The project focuses on accuracy, generalization, computational efficiency, and user control to create a robust and user-friendly solution for image colorization. The ultimate goal is to apply the system across various domains, including historical image restoration, medical imaging, and artistic rendering, to automate and enhance the colorization process.</a:t>
            </a:r>
            <a:endParaRPr lang="en-IN" sz="2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519" y="4517200"/>
            <a:ext cx="22098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7" y="4589193"/>
            <a:ext cx="21621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a:off x="4724400" y="5303012"/>
            <a:ext cx="609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2174881" y="4071460"/>
            <a:ext cx="2333075" cy="369332"/>
          </a:xfrm>
          <a:prstGeom prst="rect">
            <a:avLst/>
          </a:prstGeom>
        </p:spPr>
        <p:txBody>
          <a:bodyPr wrap="none">
            <a:spAutoFit/>
          </a:bodyPr>
          <a:lstStyle/>
          <a:p>
            <a:r>
              <a:rPr lang="en-IN" dirty="0" smtClean="0"/>
              <a:t>Black and White Image</a:t>
            </a:r>
            <a:endParaRPr lang="en-IN" dirty="0"/>
          </a:p>
        </p:txBody>
      </p:sp>
      <p:sp>
        <p:nvSpPr>
          <p:cNvPr id="17" name="Rectangle 16"/>
          <p:cNvSpPr/>
          <p:nvPr/>
        </p:nvSpPr>
        <p:spPr>
          <a:xfrm>
            <a:off x="5851484" y="4183618"/>
            <a:ext cx="1689180" cy="369332"/>
          </a:xfrm>
          <a:prstGeom prst="rect">
            <a:avLst/>
          </a:prstGeom>
        </p:spPr>
        <p:txBody>
          <a:bodyPr wrap="none">
            <a:spAutoFit/>
          </a:bodyPr>
          <a:lstStyle/>
          <a:p>
            <a:r>
              <a:rPr lang="en-IN" dirty="0" smtClean="0"/>
              <a:t>Colorized Image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814512" y="1463219"/>
            <a:ext cx="7329488" cy="4708981"/>
          </a:xfrm>
          <a:prstGeom prst="rect">
            <a:avLst/>
          </a:prstGeom>
        </p:spPr>
        <p:txBody>
          <a:bodyPr wrap="square">
            <a:spAutoFit/>
          </a:bodyPr>
          <a:lstStyle/>
          <a:p>
            <a:r>
              <a:rPr lang="en-IN" sz="2000" dirty="0" smtClean="0"/>
              <a:t>1. Artists and designers</a:t>
            </a:r>
          </a:p>
          <a:p>
            <a:r>
              <a:rPr lang="en-IN" sz="2000" dirty="0" smtClean="0"/>
              <a:t>2. Historians and archivists</a:t>
            </a:r>
          </a:p>
          <a:p>
            <a:r>
              <a:rPr lang="en-IN" sz="2000" dirty="0" smtClean="0"/>
              <a:t>3. Medical professionals</a:t>
            </a:r>
          </a:p>
          <a:p>
            <a:r>
              <a:rPr lang="en-IN" sz="2000" dirty="0" smtClean="0"/>
              <a:t>4. Photographers and filmmakers</a:t>
            </a:r>
          </a:p>
          <a:p>
            <a:r>
              <a:rPr lang="en-IN" sz="2000" dirty="0" smtClean="0"/>
              <a:t>5. Educators and researchers</a:t>
            </a:r>
          </a:p>
          <a:p>
            <a:r>
              <a:rPr lang="en-IN" sz="2000" dirty="0" smtClean="0"/>
              <a:t>6. General public</a:t>
            </a:r>
          </a:p>
          <a:p>
            <a:r>
              <a:rPr lang="en-IN" sz="2000" dirty="0" smtClean="0"/>
              <a:t>7. Software developers</a:t>
            </a:r>
          </a:p>
          <a:p>
            <a:r>
              <a:rPr lang="en-IN" sz="2000" dirty="0" smtClean="0"/>
              <a:t>8. Advertising agencies and marketing professionals</a:t>
            </a:r>
          </a:p>
          <a:p>
            <a:r>
              <a:rPr lang="en-IN" sz="2000" dirty="0" smtClean="0"/>
              <a:t>9. Printing and publishing companies</a:t>
            </a:r>
          </a:p>
          <a:p>
            <a:r>
              <a:rPr lang="en-IN" sz="2000" dirty="0" smtClean="0"/>
              <a:t>10. Fashion designers and stylists</a:t>
            </a:r>
          </a:p>
          <a:p>
            <a:r>
              <a:rPr lang="en-IN" sz="2000" dirty="0" smtClean="0"/>
              <a:t>11. Video game developers</a:t>
            </a:r>
          </a:p>
          <a:p>
            <a:r>
              <a:rPr lang="en-IN" sz="2000" dirty="0" smtClean="0"/>
              <a:t>12. Interior designers and decorators</a:t>
            </a:r>
          </a:p>
          <a:p>
            <a:r>
              <a:rPr lang="en-IN" sz="2000" dirty="0" smtClean="0"/>
              <a:t>13. Social media influencers and content creators</a:t>
            </a:r>
          </a:p>
          <a:p>
            <a:r>
              <a:rPr lang="en-IN" sz="2000" dirty="0" smtClean="0"/>
              <a:t>14. Forensic investigators and law enforcement agencies</a:t>
            </a:r>
          </a:p>
          <a:p>
            <a:r>
              <a:rPr lang="en-IN" sz="2000" dirty="0" smtClean="0"/>
              <a:t>15. Fine art collectors and galleries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754159"/>
            <a:ext cx="7924800" cy="3785652"/>
          </a:xfrm>
          <a:prstGeom prst="rect">
            <a:avLst/>
          </a:prstGeom>
        </p:spPr>
        <p:txBody>
          <a:bodyPr wrap="square">
            <a:spAutoFit/>
          </a:bodyPr>
          <a:lstStyle/>
          <a:p>
            <a:r>
              <a:rPr lang="en-IN" sz="2000" dirty="0" smtClean="0"/>
              <a:t>The image colorization solution uses deep learning to automatically add vibrant </a:t>
            </a:r>
            <a:r>
              <a:rPr lang="en-IN" sz="2000" dirty="0" err="1" smtClean="0"/>
              <a:t>colors</a:t>
            </a:r>
            <a:r>
              <a:rPr lang="en-IN" sz="2000" dirty="0" smtClean="0"/>
              <a:t> to </a:t>
            </a:r>
            <a:r>
              <a:rPr lang="en-IN" sz="2000" dirty="0" err="1" smtClean="0"/>
              <a:t>grayscale</a:t>
            </a:r>
            <a:r>
              <a:rPr lang="en-IN" sz="2000" dirty="0" smtClean="0"/>
              <a:t> images. It uses advanced convolutional neural networks to learn intricate mappings between </a:t>
            </a:r>
            <a:r>
              <a:rPr lang="en-IN" sz="2000" dirty="0" err="1" smtClean="0"/>
              <a:t>grayscale</a:t>
            </a:r>
            <a:r>
              <a:rPr lang="en-IN" sz="2000" dirty="0" smtClean="0"/>
              <a:t> inputs and colorized outputs, ensuring accuracy and fidelity to the original content. The solution addresses challenges such as accuracy, generalization, computational efficiency, and user control, resulting in a robust and user-friendly tool. The value proposition lies in its ability to streamline and enhance the colorization process across various domains and user groups, such as restoring historical photographs, enhancing medical imaging, or adding visual appeal to artworks and designs. It offers a versatile tool for transforming </a:t>
            </a:r>
            <a:r>
              <a:rPr lang="en-IN" sz="2000" dirty="0" err="1" smtClean="0"/>
              <a:t>grayscale</a:t>
            </a:r>
            <a:r>
              <a:rPr lang="en-IN" sz="2000" dirty="0" smtClean="0"/>
              <a:t> images into engaging visuals, saving time and effort.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362200" y="1501835"/>
            <a:ext cx="8067484" cy="4401205"/>
          </a:xfrm>
          <a:prstGeom prst="rect">
            <a:avLst/>
          </a:prstGeom>
        </p:spPr>
        <p:txBody>
          <a:bodyPr wrap="square">
            <a:spAutoFit/>
          </a:bodyPr>
          <a:lstStyle/>
          <a:p>
            <a:r>
              <a:rPr lang="en-IN" sz="2000" dirty="0" smtClean="0"/>
              <a:t>The image colorization solution is a revolutionary tool that combines advanced deep learning technology with user-friendly functionality. It uses convolutional neural networks to learn intricate patterns in </a:t>
            </a:r>
            <a:r>
              <a:rPr lang="en-IN" sz="2000" dirty="0" err="1" smtClean="0"/>
              <a:t>grayscale</a:t>
            </a:r>
            <a:r>
              <a:rPr lang="en-IN" sz="2000" dirty="0" smtClean="0"/>
              <a:t> images, producing colorized outputs that surpass those created manually by experts. The solution also offers an unprecedented level of control and customization, allowing users to fine-tune the colorization process to match their unique preferences. This allows users to adjust </a:t>
            </a:r>
            <a:r>
              <a:rPr lang="en-IN" sz="2000" dirty="0" err="1" smtClean="0"/>
              <a:t>color</a:t>
            </a:r>
            <a:r>
              <a:rPr lang="en-IN" sz="2000" dirty="0" smtClean="0"/>
              <a:t> tones, enhance details, or apply artistic filters, putting creative power in their hands. The solution's versatility extends across various industries, making it a must-have tool for professionals and enthusiasts. It revolutionizes the way we interact with </a:t>
            </a:r>
            <a:r>
              <a:rPr lang="en-IN" sz="2000" dirty="0" err="1" smtClean="0"/>
              <a:t>grayscale</a:t>
            </a:r>
            <a:r>
              <a:rPr lang="en-IN" sz="2000" dirty="0" smtClean="0"/>
              <a:t> images, unlocking endless possibilities for creativity, productivity, and innovation. With its unparalleled accuracy, versatility, and ease of use, the solution sets a new standard for image colorization, leaving users awe-inspired and eager to explore its limitless potential.</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55636"/>
            <a:ext cx="9166226" cy="3785652"/>
          </a:xfrm>
          <a:prstGeom prst="rect">
            <a:avLst/>
          </a:prstGeom>
        </p:spPr>
        <p:txBody>
          <a:bodyPr wrap="square">
            <a:spAutoFit/>
          </a:bodyPr>
          <a:lstStyle/>
          <a:p>
            <a:r>
              <a:rPr lang="en-IN" sz="2000" dirty="0" smtClean="0"/>
              <a:t>We will use cutting-edge deep learning techniques in our </a:t>
            </a:r>
            <a:r>
              <a:rPr lang="en-IN" sz="2000" dirty="0" err="1" smtClean="0"/>
              <a:t>modeling</a:t>
            </a:r>
            <a:r>
              <a:rPr lang="en-IN" sz="2000" dirty="0" smtClean="0"/>
              <a:t> phase to successfully address the image colorization task. Our main strategy makes use of convolutional neural networks (CNNs), which have shown to be incredibly successful at extracting intricate patterns from image data. In order to maximize performance, we will investigate different CNN architectures designed especially for image colorization, taking into account elements like depth, width, and connectivity. To improve the model's representational ability and rate of convergence, we may also incorporate strategies like normalization layers, attention mechanisms, and residual connections. We will use strategies like data augmentation and transfer learning during the </a:t>
            </a:r>
            <a:r>
              <a:rPr lang="en-IN" sz="2000" dirty="0" err="1" smtClean="0"/>
              <a:t>modeling</a:t>
            </a:r>
            <a:r>
              <a:rPr lang="en-IN" sz="2000" dirty="0" smtClean="0"/>
              <a:t> process to reduce </a:t>
            </a:r>
            <a:r>
              <a:rPr lang="en-IN" sz="2000" dirty="0" err="1" smtClean="0"/>
              <a:t>overfitting</a:t>
            </a:r>
            <a:r>
              <a:rPr lang="en-IN" sz="2000" dirty="0" smtClean="0"/>
              <a:t> and enhance generalization. Combining these state-of-the-art methods, our goal is to create reliable and effective models that can colorize </a:t>
            </a:r>
            <a:r>
              <a:rPr lang="en-IN" sz="2000" dirty="0" err="1" smtClean="0"/>
              <a:t>grayscale</a:t>
            </a:r>
            <a:r>
              <a:rPr lang="en-IN" sz="2000" dirty="0" smtClean="0"/>
              <a:t> images accurately in a variety of contexts and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970</Words>
  <Application>Microsoft Office PowerPoint</Application>
  <PresentationFormat>Custom</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CYNTHIA S 211521104029</vt:lpstr>
      <vt:lpstr>IMAGE COLORIZATION USING DEEP LEARNING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CYNTHIA S</dc:title>
  <dc:creator>2021PITCS110</dc:creator>
  <cp:lastModifiedBy>2021PITCS110</cp:lastModifiedBy>
  <cp:revision>6</cp:revision>
  <dcterms:created xsi:type="dcterms:W3CDTF">2024-04-03T06:50:34Z</dcterms:created>
  <dcterms:modified xsi:type="dcterms:W3CDTF">2024-04-03T08:15:22Z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