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7"/>
  </p:notesMasterIdLst>
  <p:sldIdLst>
    <p:sldId id="30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7" r:id="rId13"/>
    <p:sldId id="268" r:id="rId14"/>
    <p:sldId id="269" r:id="rId15"/>
    <p:sldId id="270" r:id="rId16"/>
    <p:sldId id="271" r:id="rId17"/>
    <p:sldId id="278" r:id="rId18"/>
    <p:sldId id="304" r:id="rId19"/>
    <p:sldId id="275" r:id="rId20"/>
    <p:sldId id="276" r:id="rId21"/>
    <p:sldId id="302" r:id="rId22"/>
    <p:sldId id="266" r:id="rId23"/>
    <p:sldId id="272" r:id="rId24"/>
    <p:sldId id="273" r:id="rId25"/>
    <p:sldId id="303" r:id="rId26"/>
    <p:sldId id="279" r:id="rId27"/>
    <p:sldId id="305" r:id="rId28"/>
    <p:sldId id="280" r:id="rId29"/>
    <p:sldId id="306" r:id="rId30"/>
    <p:sldId id="284" r:id="rId31"/>
    <p:sldId id="285" r:id="rId32"/>
    <p:sldId id="281" r:id="rId33"/>
    <p:sldId id="312" r:id="rId34"/>
    <p:sldId id="286" r:id="rId35"/>
    <p:sldId id="313" r:id="rId36"/>
    <p:sldId id="314" r:id="rId37"/>
    <p:sldId id="315" r:id="rId38"/>
    <p:sldId id="316" r:id="rId39"/>
    <p:sldId id="317" r:id="rId40"/>
    <p:sldId id="349" r:id="rId41"/>
    <p:sldId id="318" r:id="rId42"/>
    <p:sldId id="319" r:id="rId43"/>
    <p:sldId id="320" r:id="rId44"/>
    <p:sldId id="326" r:id="rId45"/>
    <p:sldId id="321" r:id="rId46"/>
    <p:sldId id="322" r:id="rId47"/>
    <p:sldId id="327" r:id="rId48"/>
    <p:sldId id="323" r:id="rId49"/>
    <p:sldId id="328" r:id="rId50"/>
    <p:sldId id="329" r:id="rId51"/>
    <p:sldId id="324" r:id="rId52"/>
    <p:sldId id="335" r:id="rId53"/>
    <p:sldId id="330" r:id="rId54"/>
    <p:sldId id="331" r:id="rId55"/>
    <p:sldId id="336" r:id="rId56"/>
    <p:sldId id="332" r:id="rId57"/>
    <p:sldId id="333" r:id="rId58"/>
    <p:sldId id="334" r:id="rId59"/>
    <p:sldId id="337" r:id="rId60"/>
    <p:sldId id="338" r:id="rId61"/>
    <p:sldId id="339" r:id="rId62"/>
    <p:sldId id="325" r:id="rId63"/>
    <p:sldId id="293" r:id="rId64"/>
    <p:sldId id="307" r:id="rId65"/>
    <p:sldId id="295" r:id="rId66"/>
    <p:sldId id="296" r:id="rId67"/>
    <p:sldId id="297" r:id="rId68"/>
    <p:sldId id="340" r:id="rId69"/>
    <p:sldId id="341" r:id="rId70"/>
    <p:sldId id="342" r:id="rId71"/>
    <p:sldId id="298" r:id="rId72"/>
    <p:sldId id="343" r:id="rId73"/>
    <p:sldId id="344" r:id="rId74"/>
    <p:sldId id="345" r:id="rId75"/>
    <p:sldId id="299" r:id="rId76"/>
    <p:sldId id="346" r:id="rId77"/>
    <p:sldId id="347" r:id="rId78"/>
    <p:sldId id="348" r:id="rId79"/>
    <p:sldId id="300" r:id="rId80"/>
    <p:sldId id="355" r:id="rId81"/>
    <p:sldId id="353" r:id="rId82"/>
    <p:sldId id="354" r:id="rId83"/>
    <p:sldId id="356" r:id="rId84"/>
    <p:sldId id="363" r:id="rId85"/>
    <p:sldId id="351" r:id="rId86"/>
    <p:sldId id="350" r:id="rId87"/>
    <p:sldId id="360" r:id="rId88"/>
    <p:sldId id="361" r:id="rId89"/>
    <p:sldId id="352" r:id="rId90"/>
    <p:sldId id="357" r:id="rId91"/>
    <p:sldId id="358" r:id="rId92"/>
    <p:sldId id="359" r:id="rId93"/>
    <p:sldId id="362" r:id="rId94"/>
    <p:sldId id="301" r:id="rId95"/>
    <p:sldId id="364" r:id="rId96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98"/>
      <p:bold r:id="rId99"/>
    </p:embeddedFont>
    <p:embeddedFont>
      <p:font typeface="Roboto Mono" panose="00000009000000000000" pitchFamily="49" charset="0"/>
      <p:regular r:id="rId100"/>
      <p:bold r:id="rId101"/>
      <p:italic r:id="rId102"/>
      <p:boldItalic r:id="rId10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BFD02B-549B-4D07-A734-4275D5C7D8FF}">
  <a:tblStyle styleId="{FBBFD02B-549B-4D07-A734-4275D5C7D8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47C44B-6AE4-489E-BA72-9F5DAF251B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2.fntdata"/><Relationship Id="rId10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3.fntdata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c6aa0928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c6aa0928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c6aa0928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c6aa0928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c6aa0928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c6aa0928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c6aa0928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c6aa0928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c6aa0928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c6aa0928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c6aa0928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c6aa0928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c6aa09284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c6aa09284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c6aa0928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c6aa0928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A65DB41A-FF13-D425-8E08-34A2F88EE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c6aa09284_0_25:notes">
            <a:extLst>
              <a:ext uri="{FF2B5EF4-FFF2-40B4-BE49-F238E27FC236}">
                <a16:creationId xmlns:a16="http://schemas.microsoft.com/office/drawing/2014/main" id="{233228B9-70E8-1792-16AA-85A3E7FCC1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c6aa09284_0_25:notes">
            <a:extLst>
              <a:ext uri="{FF2B5EF4-FFF2-40B4-BE49-F238E27FC236}">
                <a16:creationId xmlns:a16="http://schemas.microsoft.com/office/drawing/2014/main" id="{38D60A5B-8A43-675D-A209-B5565388F8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50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c6aa0928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c6aa0928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c6aa0928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c6aa0928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d50f2d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d50f2d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5664750B-A3E5-E3A8-7964-81086D8C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c6aa09284_0_186:notes">
            <a:extLst>
              <a:ext uri="{FF2B5EF4-FFF2-40B4-BE49-F238E27FC236}">
                <a16:creationId xmlns:a16="http://schemas.microsoft.com/office/drawing/2014/main" id="{C868356E-CC56-A174-9304-91BAED2D1E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c6aa09284_0_186:notes">
            <a:extLst>
              <a:ext uri="{FF2B5EF4-FFF2-40B4-BE49-F238E27FC236}">
                <a16:creationId xmlns:a16="http://schemas.microsoft.com/office/drawing/2014/main" id="{A5401112-1D08-84D9-C32F-9700A06CF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510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c6aa092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c6aa092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c6aa0928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c6aa0928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c6aa0928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c6aa0928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EF5ACC9D-3206-D9DE-8AF6-E4918CF96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c6aa09284_0_25:notes">
            <a:extLst>
              <a:ext uri="{FF2B5EF4-FFF2-40B4-BE49-F238E27FC236}">
                <a16:creationId xmlns:a16="http://schemas.microsoft.com/office/drawing/2014/main" id="{C4D8955D-6A29-5CB7-3195-90D7987FA4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c6aa09284_0_25:notes">
            <a:extLst>
              <a:ext uri="{FF2B5EF4-FFF2-40B4-BE49-F238E27FC236}">
                <a16:creationId xmlns:a16="http://schemas.microsoft.com/office/drawing/2014/main" id="{ED199DB6-0247-F567-7AFF-1EEE17446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38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c6aa0928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c6aa0928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>
          <a:extLst>
            <a:ext uri="{FF2B5EF4-FFF2-40B4-BE49-F238E27FC236}">
              <a16:creationId xmlns:a16="http://schemas.microsoft.com/office/drawing/2014/main" id="{8A61277B-8AD5-69D8-9A61-D7C79235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c6aa09284_0_51:notes">
            <a:extLst>
              <a:ext uri="{FF2B5EF4-FFF2-40B4-BE49-F238E27FC236}">
                <a16:creationId xmlns:a16="http://schemas.microsoft.com/office/drawing/2014/main" id="{665656F3-80BB-72E2-BD74-FD94031F82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c6aa09284_0_51:notes">
            <a:extLst>
              <a:ext uri="{FF2B5EF4-FFF2-40B4-BE49-F238E27FC236}">
                <a16:creationId xmlns:a16="http://schemas.microsoft.com/office/drawing/2014/main" id="{585612F6-D3CA-04CA-5602-FBC44801E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112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c6aa0928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c6aa0928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c6aa0928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c6aa0928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c6aa0928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c6aa0928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c6aa092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c6aa092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0DC3CEC5-8783-0F14-FB71-F35A5F0F0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c6aa09284_0_0:notes">
            <a:extLst>
              <a:ext uri="{FF2B5EF4-FFF2-40B4-BE49-F238E27FC236}">
                <a16:creationId xmlns:a16="http://schemas.microsoft.com/office/drawing/2014/main" id="{DBD4D5E8-3017-BB8F-E7D5-087BCA493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c6aa09284_0_0:notes">
            <a:extLst>
              <a:ext uri="{FF2B5EF4-FFF2-40B4-BE49-F238E27FC236}">
                <a16:creationId xmlns:a16="http://schemas.microsoft.com/office/drawing/2014/main" id="{C3B895D2-CA53-33AC-8415-2DD41F4C7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260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c6aa0928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c6aa0928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c6aa0928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c6aa0928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c6aa09284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c6aa09284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c6aa09284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c6aa09284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6E6F86E0-4DA5-A7C4-9275-65E0F71D1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c6aa09284_0_224:notes">
            <a:extLst>
              <a:ext uri="{FF2B5EF4-FFF2-40B4-BE49-F238E27FC236}">
                <a16:creationId xmlns:a16="http://schemas.microsoft.com/office/drawing/2014/main" id="{9A649BB5-828F-BC49-7779-FAFB32D51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c6aa09284_0_224:notes">
            <a:extLst>
              <a:ext uri="{FF2B5EF4-FFF2-40B4-BE49-F238E27FC236}">
                <a16:creationId xmlns:a16="http://schemas.microsoft.com/office/drawing/2014/main" id="{4B2EE7C0-B351-E701-8662-9E13AE67FF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027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c6aa09284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c6aa09284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c6aa0928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c6aa0928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c6aa0928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c6aa0928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c6aa0928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c6aa0928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c6aa0928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c6aa0928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A47FA2E7-56DA-5CD8-6181-E8EC758E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c6aa09284_0_322:notes">
            <a:extLst>
              <a:ext uri="{FF2B5EF4-FFF2-40B4-BE49-F238E27FC236}">
                <a16:creationId xmlns:a16="http://schemas.microsoft.com/office/drawing/2014/main" id="{DCC371FD-D603-5A92-1F67-580EECEF0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c6aa09284_0_322:notes">
            <a:extLst>
              <a:ext uri="{FF2B5EF4-FFF2-40B4-BE49-F238E27FC236}">
                <a16:creationId xmlns:a16="http://schemas.microsoft.com/office/drawing/2014/main" id="{B04AE677-EC4A-FF3E-2EF5-805CFDAB2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3523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c6aa09284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c6aa09284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c6aa09284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c6aa09284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c6aa09284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c6aa09284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c6aa0928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c6aa09284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c6aa0928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c6aa0928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c6aa09284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c6aa09284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c6aa09284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c6aa09284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c6aa092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c6aa092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c6aa0928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c6aa0928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d50f2d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dd50f2d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c6aa0928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c6aa0928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c6aa0928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c6aa0928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pinecone.io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n8n.io/integrations/builtin/credentials/openai/" TargetMode="External"/><Relationship Id="rId4" Type="http://schemas.openxmlformats.org/officeDocument/2006/relationships/hyperlink" Target="https://blog.n8n.io/rag-chatbot/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nd/4.0/deed.e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974C8-4003-090D-DB9E-ECD12C41F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Agentes IA con n8n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73B80B-91D2-A0C1-18A8-5475FC2B0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Autoría: Cynthia Villagra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0FA3EB-83FF-AABC-AB70-F6CEF82DB3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814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75" y="807550"/>
            <a:ext cx="8784875" cy="3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DF5BF0F-EDD1-BB0D-EA52-8CDD2F736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10</a:t>
            </a:fld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6275"/>
            <a:ext cx="8520600" cy="39309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D732139-8E27-A3F4-D100-25F324E1FB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11</a:t>
            </a:fld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Nodos importantes</a:t>
            </a: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0F57D34-7A24-50EB-AF7B-9E6C3DC3B3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12</a:t>
            </a:fld>
            <a:endParaRPr lang="es-A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t="2410" r="50372"/>
          <a:stretch/>
        </p:blipFill>
        <p:spPr>
          <a:xfrm>
            <a:off x="531975" y="857250"/>
            <a:ext cx="8080075" cy="35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E042776-FEA2-8A20-B30E-9E79C0D693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13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FA198A-367D-B38C-79C9-FFC54E57BC0C}"/>
              </a:ext>
            </a:extLst>
          </p:cNvPr>
          <p:cNvSpPr txBox="1"/>
          <p:nvPr/>
        </p:nvSpPr>
        <p:spPr>
          <a:xfrm>
            <a:off x="5240889" y="4401607"/>
            <a:ext cx="3371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Fuente de las </a:t>
            </a:r>
            <a:r>
              <a:rPr lang="es-ES" sz="1100" dirty="0" err="1"/>
              <a:t>imagenes</a:t>
            </a:r>
            <a:r>
              <a:rPr lang="es-ES" sz="1100" dirty="0"/>
              <a:t>: </a:t>
            </a:r>
            <a:r>
              <a:rPr lang="es-ES" sz="1100" dirty="0" err="1"/>
              <a:t>Youtube</a:t>
            </a:r>
            <a:r>
              <a:rPr lang="es-ES" sz="1100" dirty="0"/>
              <a:t> @MigueBaenaIA</a:t>
            </a:r>
            <a:endParaRPr lang="es-AR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" y="2748500"/>
            <a:ext cx="8994925" cy="16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50" y="509375"/>
            <a:ext cx="7877700" cy="1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AC2FC9A-D1B4-7B19-3EF0-9D97E42F9C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14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7FFB4C-6FF5-9229-C51D-AA307C1FD43E}"/>
              </a:ext>
            </a:extLst>
          </p:cNvPr>
          <p:cNvSpPr txBox="1"/>
          <p:nvPr/>
        </p:nvSpPr>
        <p:spPr>
          <a:xfrm>
            <a:off x="5649997" y="4357375"/>
            <a:ext cx="3371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Fuente de las </a:t>
            </a:r>
            <a:r>
              <a:rPr lang="es-ES" sz="1100" dirty="0" err="1"/>
              <a:t>imagenes</a:t>
            </a:r>
            <a:r>
              <a:rPr lang="es-ES" sz="1100" dirty="0"/>
              <a:t>: </a:t>
            </a:r>
            <a:r>
              <a:rPr lang="es-ES" sz="1100" dirty="0" err="1"/>
              <a:t>Youtube</a:t>
            </a:r>
            <a:r>
              <a:rPr lang="es-ES" sz="1100" dirty="0"/>
              <a:t> @MigueBaenaIA</a:t>
            </a:r>
            <a:endParaRPr lang="es-AR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5" y="856887"/>
            <a:ext cx="8769949" cy="34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E46C03A-D570-F754-E1A6-C48590EFB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15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C56AA3-2DFE-ABCB-21FA-A897884445D3}"/>
              </a:ext>
            </a:extLst>
          </p:cNvPr>
          <p:cNvSpPr txBox="1"/>
          <p:nvPr/>
        </p:nvSpPr>
        <p:spPr>
          <a:xfrm>
            <a:off x="5585813" y="4267660"/>
            <a:ext cx="3371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Fuente de las </a:t>
            </a:r>
            <a:r>
              <a:rPr lang="es-ES" sz="1100" dirty="0" err="1"/>
              <a:t>imagenes</a:t>
            </a:r>
            <a:r>
              <a:rPr lang="es-ES" sz="1100" dirty="0"/>
              <a:t>: </a:t>
            </a:r>
            <a:r>
              <a:rPr lang="es-ES" sz="1100" dirty="0" err="1"/>
              <a:t>Youtube</a:t>
            </a:r>
            <a:r>
              <a:rPr lang="es-ES" sz="1100" dirty="0"/>
              <a:t> @MigueBaenaIA</a:t>
            </a:r>
            <a:endParaRPr lang="es-AR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863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 hace cada nodo?</a:t>
            </a:r>
            <a:endParaRPr dirty="0"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906611" y="1834713"/>
            <a:ext cx="3334884" cy="2737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AR" sz="1800" dirty="0">
                <a:solidFill>
                  <a:schemeClr val="dk1"/>
                </a:solidFill>
              </a:rPr>
              <a:t>¿Necesito agrupar? → </a:t>
            </a:r>
            <a:r>
              <a:rPr lang="es-AR" sz="18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Summarize</a:t>
            </a:r>
            <a:endParaRPr lang="es-AR" sz="18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AR" sz="1800" dirty="0">
                <a:solidFill>
                  <a:schemeClr val="dk1"/>
                </a:solidFill>
              </a:rPr>
              <a:t>¿Unir cosas de dos lados? → </a:t>
            </a:r>
            <a:r>
              <a:rPr lang="es-AR" sz="18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Merge</a:t>
            </a:r>
            <a:endParaRPr lang="es-AR" sz="18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AR" sz="1800" dirty="0">
                <a:solidFill>
                  <a:schemeClr val="dk1"/>
                </a:solidFill>
              </a:rPr>
              <a:t>¿Procesar de a poco? → </a:t>
            </a:r>
            <a:r>
              <a:rPr lang="es-AR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Split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AR" sz="1800" dirty="0">
                <a:solidFill>
                  <a:schemeClr val="dk1"/>
                </a:solidFill>
              </a:rPr>
              <a:t>¿Repetir una lógica? →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AR" sz="18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endParaRPr lang="es-AR" sz="18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</a:rPr>
              <a:t>¿Separar por casos? → </a:t>
            </a:r>
            <a:r>
              <a:rPr lang="es-AR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</a:p>
        </p:txBody>
      </p:sp>
      <p:sp>
        <p:nvSpPr>
          <p:cNvPr id="2" name="Google Shape;148;p28">
            <a:extLst>
              <a:ext uri="{FF2B5EF4-FFF2-40B4-BE49-F238E27FC236}">
                <a16:creationId xmlns:a16="http://schemas.microsoft.com/office/drawing/2014/main" id="{4979DFBF-178D-55A1-06E1-E4CCD0E53E62}"/>
              </a:ext>
            </a:extLst>
          </p:cNvPr>
          <p:cNvSpPr txBox="1">
            <a:spLocks/>
          </p:cNvSpPr>
          <p:nvPr/>
        </p:nvSpPr>
        <p:spPr>
          <a:xfrm>
            <a:off x="4406748" y="1834713"/>
            <a:ext cx="3775558" cy="273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AR" sz="1800" dirty="0">
                <a:solidFill>
                  <a:schemeClr val="dk1"/>
                </a:solidFill>
              </a:rPr>
              <a:t>¿Filtrar ciertos datos? → </a:t>
            </a:r>
          </a:p>
          <a:p>
            <a:pPr marL="0" indent="0"/>
            <a:r>
              <a:rPr lang="es-AR" sz="1800" dirty="0">
                <a:solidFill>
                  <a:srgbClr val="188038"/>
                </a:solidFill>
                <a:latin typeface="Roboto Mono"/>
                <a:ea typeface="Roboto Mono"/>
              </a:rPr>
              <a:t>IF</a:t>
            </a:r>
            <a:br>
              <a:rPr lang="es-AR" sz="1800" dirty="0">
                <a:solidFill>
                  <a:schemeClr val="dk1"/>
                </a:solidFill>
              </a:rPr>
            </a:br>
            <a:r>
              <a:rPr lang="es-AR" sz="1800" dirty="0">
                <a:solidFill>
                  <a:schemeClr val="dk1"/>
                </a:solidFill>
              </a:rPr>
              <a:t>¿Mapear datos? → </a:t>
            </a:r>
          </a:p>
          <a:p>
            <a:pPr marL="0" indent="0"/>
            <a:r>
              <a:rPr lang="es-AR" sz="1800" dirty="0">
                <a:solidFill>
                  <a:srgbClr val="188038"/>
                </a:solidFill>
                <a:latin typeface="Roboto Mono"/>
                <a:ea typeface="Roboto Mono"/>
              </a:rPr>
              <a:t>Set</a:t>
            </a:r>
            <a:br>
              <a:rPr lang="es-AR" sz="1800" dirty="0">
                <a:solidFill>
                  <a:schemeClr val="dk1"/>
                </a:solidFill>
              </a:rPr>
            </a:br>
            <a:r>
              <a:rPr lang="es-AR" sz="1800" dirty="0">
                <a:solidFill>
                  <a:schemeClr val="dk1"/>
                </a:solidFill>
              </a:rPr>
              <a:t>¿Enviar una solicitud externa? → </a:t>
            </a:r>
          </a:p>
          <a:p>
            <a:pPr marL="0" indent="0"/>
            <a:r>
              <a:rPr lang="es-AR" sz="1800" dirty="0">
                <a:solidFill>
                  <a:srgbClr val="188038"/>
                </a:solidFill>
                <a:latin typeface="Roboto Mono"/>
                <a:ea typeface="Roboto Mono"/>
              </a:rPr>
              <a:t>HTTP </a:t>
            </a:r>
            <a:r>
              <a:rPr lang="es-AR" sz="1800" dirty="0" err="1">
                <a:solidFill>
                  <a:srgbClr val="188038"/>
                </a:solidFill>
                <a:latin typeface="Roboto Mono"/>
                <a:ea typeface="Roboto Mono"/>
              </a:rPr>
              <a:t>Request</a:t>
            </a:r>
            <a:br>
              <a:rPr lang="es-AR" sz="1800" dirty="0">
                <a:solidFill>
                  <a:schemeClr val="dk1"/>
                </a:solidFill>
              </a:rPr>
            </a:br>
            <a:r>
              <a:rPr lang="es-AR" sz="1800" dirty="0">
                <a:solidFill>
                  <a:schemeClr val="dk1"/>
                </a:solidFill>
              </a:rPr>
              <a:t>¿Esperar un tiempo? → </a:t>
            </a:r>
          </a:p>
          <a:p>
            <a:pPr marL="0" indent="0"/>
            <a:r>
              <a:rPr lang="es-AR" sz="1800" dirty="0" err="1">
                <a:solidFill>
                  <a:srgbClr val="188038"/>
                </a:solidFill>
                <a:latin typeface="Roboto Mono"/>
                <a:ea typeface="Roboto Mono"/>
              </a:rPr>
              <a:t>Wait</a:t>
            </a:r>
            <a:br>
              <a:rPr lang="es-AR" sz="1800" dirty="0">
                <a:solidFill>
                  <a:schemeClr val="dk1"/>
                </a:solidFill>
              </a:rPr>
            </a:br>
            <a:r>
              <a:rPr lang="es-AR" sz="1800" dirty="0">
                <a:solidFill>
                  <a:schemeClr val="dk1"/>
                </a:solidFill>
              </a:rPr>
              <a:t>¿Detener si algo falla? → </a:t>
            </a:r>
          </a:p>
          <a:p>
            <a:pPr marL="0" indent="0"/>
            <a:r>
              <a:rPr lang="es-AR" sz="1800" dirty="0">
                <a:solidFill>
                  <a:srgbClr val="188038"/>
                </a:solidFill>
                <a:latin typeface="Roboto Mono"/>
                <a:ea typeface="Roboto Mono"/>
              </a:rPr>
              <a:t>Error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FB984C-CC56-0E5F-62A3-A288D2C42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16</a:t>
            </a:fld>
            <a:endParaRPr lang="es-A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¿Cómo maneja los datos n8n?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C76F1E2-04AD-E4C2-96AA-89305214DA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17</a:t>
            </a:fld>
            <a:endParaRPr lang="es-A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FDA49337-E1B9-F4F0-D5DF-C75414E2E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>
            <a:extLst>
              <a:ext uri="{FF2B5EF4-FFF2-40B4-BE49-F238E27FC236}">
                <a16:creationId xmlns:a16="http://schemas.microsoft.com/office/drawing/2014/main" id="{2620288A-595C-1B5C-7396-82E8F98B03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¿Cómo maneja los datos n8n?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6FD0EC5-3EA2-87A5-1106-604BBE3E9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547535"/>
            <a:ext cx="3999900" cy="2597593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139700" indent="0" algn="ctr">
              <a:buNone/>
            </a:pPr>
            <a:r>
              <a:rPr lang="es-ES" sz="3200" dirty="0">
                <a:solidFill>
                  <a:schemeClr val="bg1"/>
                </a:solidFill>
              </a:rPr>
              <a:t>INPUT /OUTPUT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C90C0B-7B93-84B4-4261-3F72AA6AC36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399" y="1547535"/>
            <a:ext cx="3999900" cy="2597593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139700" indent="0" algn="ctr">
              <a:buNone/>
            </a:pPr>
            <a:r>
              <a:rPr lang="es-ES" sz="3200" dirty="0">
                <a:solidFill>
                  <a:schemeClr val="bg1"/>
                </a:solidFill>
              </a:rPr>
              <a:t>JSON Y LISTAS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9C1E08-DDF1-5377-0A6A-C37ED08369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5008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/Output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D7CB251-2089-1D7A-DFF9-575CDB88C8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19</a:t>
            </a:fld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Q</a:t>
            </a:r>
            <a:r>
              <a:rPr lang="es" dirty="0"/>
              <a:t>ué vamos a ver hoy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FC1639-0937-1DC5-817A-62847B2B41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</a:t>
            </a:fld>
            <a:endParaRPr 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BBAA20-1EB6-C0BD-77D5-892F0FDFA352}"/>
              </a:ext>
            </a:extLst>
          </p:cNvPr>
          <p:cNvSpPr/>
          <p:nvPr/>
        </p:nvSpPr>
        <p:spPr>
          <a:xfrm>
            <a:off x="4099611" y="2710427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1</a:t>
            </a:r>
            <a:endParaRPr lang="es-A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FEB204A-ECAB-2AB4-B0A9-914CF42E1580}"/>
              </a:ext>
            </a:extLst>
          </p:cNvPr>
          <p:cNvSpPr/>
          <p:nvPr/>
        </p:nvSpPr>
        <p:spPr>
          <a:xfrm>
            <a:off x="2513181" y="1222872"/>
            <a:ext cx="1586430" cy="91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INPUT</a:t>
            </a:r>
            <a:endParaRPr lang="es-A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005C13-5671-7BCC-81E9-4A44B38BFE62}"/>
              </a:ext>
            </a:extLst>
          </p:cNvPr>
          <p:cNvSpPr/>
          <p:nvPr/>
        </p:nvSpPr>
        <p:spPr>
          <a:xfrm>
            <a:off x="4960512" y="1222872"/>
            <a:ext cx="1426353" cy="91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OUTPUT</a:t>
            </a:r>
            <a:endParaRPr lang="es-AR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BE81280-DE0E-C59E-000E-09FC6070E2A5}"/>
              </a:ext>
            </a:extLst>
          </p:cNvPr>
          <p:cNvCxnSpPr>
            <a:stCxn id="8" idx="4"/>
            <a:endCxn id="4" idx="1"/>
          </p:cNvCxnSpPr>
          <p:nvPr/>
        </p:nvCxnSpPr>
        <p:spPr>
          <a:xfrm>
            <a:off x="3306396" y="2137272"/>
            <a:ext cx="793215" cy="103035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09D0941-AF7E-5085-538E-40FE11F39DE6}"/>
              </a:ext>
            </a:extLst>
          </p:cNvPr>
          <p:cNvCxnSpPr>
            <a:stCxn id="4" idx="3"/>
            <a:endCxn id="9" idx="4"/>
          </p:cNvCxnSpPr>
          <p:nvPr/>
        </p:nvCxnSpPr>
        <p:spPr>
          <a:xfrm flipV="1">
            <a:off x="5124847" y="2137272"/>
            <a:ext cx="548842" cy="103035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B55E9B5-4C52-CA39-A34A-679B7ABFF1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20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342B5908-D2F8-634C-0366-37EB40073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5F8621-4604-2ABE-9272-5B8209FD68DB}"/>
              </a:ext>
            </a:extLst>
          </p:cNvPr>
          <p:cNvSpPr/>
          <p:nvPr/>
        </p:nvSpPr>
        <p:spPr>
          <a:xfrm>
            <a:off x="3782125" y="2732461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2</a:t>
            </a:r>
            <a:endParaRPr lang="es-A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B0B0280-5E5F-71AB-0F96-9BE3207A5A50}"/>
              </a:ext>
            </a:extLst>
          </p:cNvPr>
          <p:cNvSpPr/>
          <p:nvPr/>
        </p:nvSpPr>
        <p:spPr>
          <a:xfrm>
            <a:off x="2840767" y="1145755"/>
            <a:ext cx="1067301" cy="64999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INPUT</a:t>
            </a:r>
            <a:endParaRPr lang="es-A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B857EBE-1B59-8A74-ABD2-7F8246234326}"/>
              </a:ext>
            </a:extLst>
          </p:cNvPr>
          <p:cNvSpPr/>
          <p:nvPr/>
        </p:nvSpPr>
        <p:spPr>
          <a:xfrm>
            <a:off x="4685091" y="1244906"/>
            <a:ext cx="922495" cy="55084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OUTPUT</a:t>
            </a:r>
            <a:endParaRPr lang="es-AR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E8F318E-E49C-FCC2-52E5-41A097A28B92}"/>
              </a:ext>
            </a:extLst>
          </p:cNvPr>
          <p:cNvCxnSpPr>
            <a:cxnSpLocks/>
            <a:stCxn id="8" idx="4"/>
            <a:endCxn id="4" idx="1"/>
          </p:cNvCxnSpPr>
          <p:nvPr/>
        </p:nvCxnSpPr>
        <p:spPr>
          <a:xfrm>
            <a:off x="3374418" y="1795750"/>
            <a:ext cx="407707" cy="13939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27732E4-3C6B-135A-C503-9B87E0872AAA}"/>
              </a:ext>
            </a:extLst>
          </p:cNvPr>
          <p:cNvCxnSpPr>
            <a:cxnSpLocks/>
            <a:stCxn id="4" idx="3"/>
            <a:endCxn id="9" idx="4"/>
          </p:cNvCxnSpPr>
          <p:nvPr/>
        </p:nvCxnSpPr>
        <p:spPr>
          <a:xfrm flipV="1">
            <a:off x="4807361" y="1795750"/>
            <a:ext cx="338978" cy="13939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B058639-C070-9048-4743-19B0B3D4EF01}"/>
              </a:ext>
            </a:extLst>
          </p:cNvPr>
          <p:cNvSpPr/>
          <p:nvPr/>
        </p:nvSpPr>
        <p:spPr>
          <a:xfrm>
            <a:off x="740887" y="2732461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1</a:t>
            </a:r>
            <a:endParaRPr lang="es-A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2B4E64C-0503-4F5F-D2A4-51DFEA2E0173}"/>
              </a:ext>
            </a:extLst>
          </p:cNvPr>
          <p:cNvSpPr/>
          <p:nvPr/>
        </p:nvSpPr>
        <p:spPr>
          <a:xfrm>
            <a:off x="1555716" y="1244906"/>
            <a:ext cx="922495" cy="55084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OUTPUT</a:t>
            </a:r>
            <a:endParaRPr lang="es-AR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7A7D31D-552B-D02B-14C0-E4AD118EAD4E}"/>
              </a:ext>
            </a:extLst>
          </p:cNvPr>
          <p:cNvCxnSpPr>
            <a:cxnSpLocks/>
            <a:stCxn id="15" idx="3"/>
            <a:endCxn id="17" idx="4"/>
          </p:cNvCxnSpPr>
          <p:nvPr/>
        </p:nvCxnSpPr>
        <p:spPr>
          <a:xfrm flipV="1">
            <a:off x="1766123" y="1795750"/>
            <a:ext cx="250841" cy="13939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93020D0-57BC-FD94-64D5-9CBD28C35CCC}"/>
              </a:ext>
            </a:extLst>
          </p:cNvPr>
          <p:cNvSpPr/>
          <p:nvPr/>
        </p:nvSpPr>
        <p:spPr>
          <a:xfrm>
            <a:off x="6911499" y="2732461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3</a:t>
            </a:r>
            <a:endParaRPr lang="es-A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2221F0D-3D36-B86C-7AC3-1A62A41B5219}"/>
              </a:ext>
            </a:extLst>
          </p:cNvPr>
          <p:cNvSpPr/>
          <p:nvPr/>
        </p:nvSpPr>
        <p:spPr>
          <a:xfrm>
            <a:off x="5970141" y="1145755"/>
            <a:ext cx="1067301" cy="64999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INPUT</a:t>
            </a:r>
            <a:endParaRPr lang="es-A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D9B9A6C-6B7F-B3EF-DB8C-24CB5C5E8F2F}"/>
              </a:ext>
            </a:extLst>
          </p:cNvPr>
          <p:cNvSpPr/>
          <p:nvPr/>
        </p:nvSpPr>
        <p:spPr>
          <a:xfrm>
            <a:off x="7814465" y="1244906"/>
            <a:ext cx="922495" cy="55084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OUTPUT</a:t>
            </a:r>
            <a:endParaRPr lang="es-AR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F868369-86AD-3043-C366-EDD2017E2618}"/>
              </a:ext>
            </a:extLst>
          </p:cNvPr>
          <p:cNvCxnSpPr>
            <a:cxnSpLocks/>
            <a:stCxn id="21" idx="4"/>
            <a:endCxn id="20" idx="1"/>
          </p:cNvCxnSpPr>
          <p:nvPr/>
        </p:nvCxnSpPr>
        <p:spPr>
          <a:xfrm>
            <a:off x="6503792" y="1795750"/>
            <a:ext cx="407707" cy="13939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F9344F9-43F4-6F3E-28A1-BABAA5D048A8}"/>
              </a:ext>
            </a:extLst>
          </p:cNvPr>
          <p:cNvCxnSpPr>
            <a:cxnSpLocks/>
            <a:stCxn id="20" idx="3"/>
            <a:endCxn id="22" idx="4"/>
          </p:cNvCxnSpPr>
          <p:nvPr/>
        </p:nvCxnSpPr>
        <p:spPr>
          <a:xfrm flipV="1">
            <a:off x="7936735" y="1795750"/>
            <a:ext cx="338978" cy="13939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ayo 24">
            <a:extLst>
              <a:ext uri="{FF2B5EF4-FFF2-40B4-BE49-F238E27FC236}">
                <a16:creationId xmlns:a16="http://schemas.microsoft.com/office/drawing/2014/main" id="{27C16DB3-FFAA-0680-1559-2C93998A5E5A}"/>
              </a:ext>
            </a:extLst>
          </p:cNvPr>
          <p:cNvSpPr/>
          <p:nvPr/>
        </p:nvSpPr>
        <p:spPr>
          <a:xfrm rot="1972233">
            <a:off x="417217" y="2966901"/>
            <a:ext cx="263954" cy="445521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0" name="Es igual a 39">
            <a:extLst>
              <a:ext uri="{FF2B5EF4-FFF2-40B4-BE49-F238E27FC236}">
                <a16:creationId xmlns:a16="http://schemas.microsoft.com/office/drawing/2014/main" id="{E4CE5B9F-F94F-AD78-96B6-01D2D3CC6F3E}"/>
              </a:ext>
            </a:extLst>
          </p:cNvPr>
          <p:cNvSpPr/>
          <p:nvPr/>
        </p:nvSpPr>
        <p:spPr>
          <a:xfrm>
            <a:off x="2501600" y="1357829"/>
            <a:ext cx="315776" cy="324998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41" name="Es igual a 40">
            <a:extLst>
              <a:ext uri="{FF2B5EF4-FFF2-40B4-BE49-F238E27FC236}">
                <a16:creationId xmlns:a16="http://schemas.microsoft.com/office/drawing/2014/main" id="{19BEE094-3BCD-0564-2CB0-DEB805EFE662}"/>
              </a:ext>
            </a:extLst>
          </p:cNvPr>
          <p:cNvSpPr/>
          <p:nvPr/>
        </p:nvSpPr>
        <p:spPr>
          <a:xfrm>
            <a:off x="5630975" y="1308253"/>
            <a:ext cx="315776" cy="324998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7852EC2-7900-890E-1B51-1A82C6B87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62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40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62" y="637525"/>
            <a:ext cx="8784875" cy="3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AC98F8-6340-E59C-9270-BAD5E25766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22</a:t>
            </a:fld>
            <a:endParaRPr lang="es-A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804"/>
            <a:ext cx="9143998" cy="40318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B69B9A5-F959-6A77-B78A-E2F1BF7EE4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23</a:t>
            </a:fld>
            <a:endParaRPr lang="es-A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804"/>
            <a:ext cx="9143998" cy="4031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/>
          <p:nvPr/>
        </p:nvSpPr>
        <p:spPr>
          <a:xfrm>
            <a:off x="37100" y="964875"/>
            <a:ext cx="3327600" cy="3416400"/>
          </a:xfrm>
          <a:prstGeom prst="rect">
            <a:avLst/>
          </a:prstGeom>
          <a:noFill/>
          <a:ln w="76200" cap="flat" cmpd="sng">
            <a:solidFill>
              <a:srgbClr val="1880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5879750" y="964875"/>
            <a:ext cx="3264300" cy="3416400"/>
          </a:xfrm>
          <a:prstGeom prst="rect">
            <a:avLst/>
          </a:prstGeom>
          <a:noFill/>
          <a:ln w="76200" cap="flat" cmpd="sng">
            <a:solidFill>
              <a:srgbClr val="1880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463625" y="606125"/>
            <a:ext cx="2342100" cy="39627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25A6BE2-05BF-8BE8-F633-CF12DF2594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24</a:t>
            </a:fld>
            <a:endParaRPr lang="es-A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34201082-A73B-1AAB-8F31-AEE3EBE29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>
            <a:extLst>
              <a:ext uri="{FF2B5EF4-FFF2-40B4-BE49-F238E27FC236}">
                <a16:creationId xmlns:a16="http://schemas.microsoft.com/office/drawing/2014/main" id="{876D98AB-BA2E-0E34-A243-B7A084C9FC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Json y Listas</a:t>
            </a:r>
            <a:endParaRPr dirty="0"/>
          </a:p>
        </p:txBody>
      </p:sp>
      <p:sp>
        <p:nvSpPr>
          <p:cNvPr id="208" name="Google Shape;208;p35">
            <a:extLst>
              <a:ext uri="{FF2B5EF4-FFF2-40B4-BE49-F238E27FC236}">
                <a16:creationId xmlns:a16="http://schemas.microsoft.com/office/drawing/2014/main" id="{89CC119F-2386-21CA-D3A8-7FB36152EF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03C48C6-6A67-6D2E-7598-8D5FA2C096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099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-AR" sz="2800" b="1" dirty="0">
                <a:solidFill>
                  <a:schemeClr val="dk1"/>
                </a:solidFill>
              </a:rPr>
              <a:t>JSON</a:t>
            </a:r>
            <a:br>
              <a:rPr lang="es-A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1227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Formato usado para la comunicación digital</a:t>
            </a:r>
            <a:br>
              <a:rPr lang="es" sz="2400" dirty="0">
                <a:solidFill>
                  <a:schemeClr val="dk1"/>
                </a:solidFill>
              </a:rPr>
            </a:br>
            <a:endParaRPr sz="2400" dirty="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Escrito con llaves </a:t>
            </a:r>
            <a:r>
              <a:rPr lang="es" sz="2400" dirty="0">
                <a:solidFill>
                  <a:srgbClr val="188038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{}</a:t>
            </a:r>
            <a:br>
              <a:rPr lang="es" sz="2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4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Contiene pares </a:t>
            </a:r>
            <a:r>
              <a:rPr lang="es" sz="2400" b="1" dirty="0">
                <a:solidFill>
                  <a:srgbClr val="FF0000"/>
                </a:solidFill>
              </a:rPr>
              <a:t>clave</a:t>
            </a:r>
            <a:r>
              <a:rPr lang="es" sz="2400" b="1" dirty="0">
                <a:solidFill>
                  <a:schemeClr val="dk1"/>
                </a:solidFill>
              </a:rPr>
              <a:t>:</a:t>
            </a:r>
            <a:r>
              <a:rPr lang="es" sz="2400" b="1" dirty="0">
                <a:solidFill>
                  <a:schemeClr val="accent1">
                    <a:lumMod val="75000"/>
                  </a:schemeClr>
                </a:solidFill>
              </a:rPr>
              <a:t>valor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460488" y="1282075"/>
            <a:ext cx="4226311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AR" sz="2400" dirty="0">
                <a:highlight>
                  <a:srgbClr val="FFFF00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AR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"</a:t>
            </a:r>
            <a:r>
              <a:rPr lang="es-AR" sz="24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nombre</a:t>
            </a:r>
            <a:r>
              <a:rPr lang="es-AR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Emilia</a:t>
            </a:r>
            <a:r>
              <a:rPr lang="es-AR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AR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-AR" sz="24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apellido</a:t>
            </a:r>
            <a:r>
              <a:rPr lang="es-AR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Juárez</a:t>
            </a:r>
            <a:r>
              <a:rPr lang="es-AR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AR" sz="2400" dirty="0">
                <a:highlight>
                  <a:srgbClr val="FFFF00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1572E0F-1129-E700-3AAD-62ECFE68D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26</a:t>
            </a:fld>
            <a:endParaRPr lang="es-A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>
          <a:extLst>
            <a:ext uri="{FF2B5EF4-FFF2-40B4-BE49-F238E27FC236}">
              <a16:creationId xmlns:a16="http://schemas.microsoft.com/office/drawing/2014/main" id="{324451AC-405D-7BDB-283A-1F0A9796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>
            <a:extLst>
              <a:ext uri="{FF2B5EF4-FFF2-40B4-BE49-F238E27FC236}">
                <a16:creationId xmlns:a16="http://schemas.microsoft.com/office/drawing/2014/main" id="{7D38D3A5-6E61-784B-84E2-BB3FF41334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-ES" sz="2800" b="1" dirty="0">
                <a:solidFill>
                  <a:schemeClr val="dk1"/>
                </a:solidFill>
              </a:rPr>
              <a:t>Lista</a:t>
            </a:r>
            <a:endParaRPr dirty="0"/>
          </a:p>
        </p:txBody>
      </p:sp>
      <p:sp>
        <p:nvSpPr>
          <p:cNvPr id="214" name="Google Shape;214;p36">
            <a:extLst>
              <a:ext uri="{FF2B5EF4-FFF2-40B4-BE49-F238E27FC236}">
                <a16:creationId xmlns:a16="http://schemas.microsoft.com/office/drawing/2014/main" id="{4D80E3C6-9FEC-ABB2-81C7-B0572C082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457200" lvl="0" indent="-24606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ES" sz="2800" dirty="0">
                <a:solidFill>
                  <a:schemeClr val="dk1"/>
                </a:solidFill>
              </a:rPr>
              <a:t>Colección de objetos del mismo o diferente tipo</a:t>
            </a:r>
          </a:p>
          <a:p>
            <a:pPr indent="-246062">
              <a:spcBef>
                <a:spcPts val="1200"/>
              </a:spcBef>
              <a:buClr>
                <a:schemeClr val="dk1"/>
              </a:buClr>
              <a:buSzPct val="100000"/>
            </a:pPr>
            <a:r>
              <a:rPr lang="es-ES" sz="2800" dirty="0">
                <a:solidFill>
                  <a:schemeClr val="dk1"/>
                </a:solidFill>
              </a:rPr>
              <a:t>Podemos crear una lista con cualquier tipo de objeto… </a:t>
            </a:r>
            <a:r>
              <a:rPr lang="es-ES" sz="2800" b="1" dirty="0">
                <a:solidFill>
                  <a:schemeClr val="dk1"/>
                </a:solidFill>
              </a:rPr>
              <a:t>incluso JSON.</a:t>
            </a:r>
            <a:br>
              <a:rPr lang="es-ES" sz="2800" dirty="0">
                <a:solidFill>
                  <a:schemeClr val="dk1"/>
                </a:solidFill>
              </a:rPr>
            </a:br>
            <a:endParaRPr lang="es-ES" sz="2800" dirty="0">
              <a:solidFill>
                <a:schemeClr val="dk1"/>
              </a:solidFill>
            </a:endParaRPr>
          </a:p>
          <a:p>
            <a:pPr marL="457200" lvl="0" indent="-2460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ES" sz="2800" dirty="0">
                <a:solidFill>
                  <a:schemeClr val="dk1"/>
                </a:solidFill>
              </a:rPr>
              <a:t>Escrita entre corchetes </a:t>
            </a:r>
            <a:r>
              <a:rPr lang="es-ES" sz="2800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</a:p>
        </p:txBody>
      </p:sp>
      <p:sp>
        <p:nvSpPr>
          <p:cNvPr id="215" name="Google Shape;215;p36">
            <a:extLst>
              <a:ext uri="{FF2B5EF4-FFF2-40B4-BE49-F238E27FC236}">
                <a16:creationId xmlns:a16="http://schemas.microsoft.com/office/drawing/2014/main" id="{1CC18A04-2110-F9F3-0D33-267130DA31C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18770" y="445025"/>
            <a:ext cx="3613529" cy="4123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00" dirty="0">
                <a:highlight>
                  <a:srgbClr val="00FF00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s" sz="37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endParaRPr sz="37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"nombre": "Emilia",</a:t>
            </a:r>
            <a:endParaRPr sz="37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"apellido": "Juárez"</a:t>
            </a:r>
            <a:endParaRPr sz="37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9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  <a:r>
              <a:rPr lang="es" sz="4900" b="1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endParaRPr sz="4900" b="1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9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{</a:t>
            </a:r>
            <a:endParaRPr sz="49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"nombre": "Luis",</a:t>
            </a:r>
            <a:endParaRPr sz="37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"apellido": "Pérez"</a:t>
            </a:r>
            <a:endParaRPr sz="37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  <a:endParaRPr sz="37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00" dirty="0">
                <a:highlight>
                  <a:srgbClr val="00FF00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sz="4500" dirty="0">
              <a:highlight>
                <a:srgbClr val="00FF00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3F180C0-3F64-7C52-A5EB-39D8DA011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7764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b="1" dirty="0"/>
              <a:t>Los JSON pueden estar embebidos:</a:t>
            </a:r>
            <a:endParaRPr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Cuando el valor de un par </a:t>
            </a:r>
            <a:r>
              <a:rPr lang="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clave</a:t>
            </a:r>
            <a:r>
              <a:rPr lang="es" sz="2400" dirty="0">
                <a:solidFill>
                  <a:schemeClr val="dk1"/>
                </a:solidFill>
              </a:rPr>
              <a:t>:</a:t>
            </a:r>
            <a:r>
              <a:rPr lang="es" sz="2400" dirty="0">
                <a:solidFill>
                  <a:schemeClr val="accent1">
                    <a:lumMod val="50000"/>
                  </a:schemeClr>
                </a:solidFill>
              </a:rPr>
              <a:t>valor</a:t>
            </a:r>
            <a:r>
              <a:rPr lang="es" sz="2400" dirty="0">
                <a:solidFill>
                  <a:schemeClr val="dk1"/>
                </a:solidFill>
              </a:rPr>
              <a:t> es otro JSON.</a:t>
            </a:r>
            <a:br>
              <a:rPr lang="es" sz="2400" dirty="0">
                <a:solidFill>
                  <a:schemeClr val="dk1"/>
                </a:solidFill>
              </a:rPr>
            </a:br>
            <a:endParaRPr sz="24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Permite almacenar información compleja de forma organizada.</a:t>
            </a:r>
            <a:endParaRPr sz="3200"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2"/>
          </p:nvPr>
        </p:nvSpPr>
        <p:spPr>
          <a:xfrm>
            <a:off x="4572000" y="1476259"/>
            <a:ext cx="4260300" cy="30926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endParaRPr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 "nombre": "Emilia",</a:t>
            </a:r>
            <a:endParaRPr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 "apellido": "Juárez",</a:t>
            </a:r>
            <a:endParaRPr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 "ubicacion": </a:t>
            </a:r>
            <a:r>
              <a:rPr lang="es" sz="18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endParaRPr sz="1800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2" indent="0">
              <a:spcBef>
                <a:spcPts val="1200"/>
              </a:spcBef>
              <a:buClr>
                <a:schemeClr val="dk1"/>
              </a:buClr>
              <a:buSzPct val="78571"/>
              <a:buNone/>
            </a:pPr>
            <a:r>
              <a:rPr lang="es" sz="16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"pais": "Argentina",</a:t>
            </a:r>
            <a:endParaRPr sz="1600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2" indent="0">
              <a:spcBef>
                <a:spcPts val="1200"/>
              </a:spcBef>
              <a:buClr>
                <a:schemeClr val="dk1"/>
              </a:buClr>
              <a:buSzPct val="78571"/>
              <a:buNone/>
            </a:pPr>
            <a:r>
              <a:rPr lang="es" sz="16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"ciudad": "Mendoza"</a:t>
            </a:r>
            <a:endParaRPr sz="1600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8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	       }</a:t>
            </a:r>
            <a:endParaRPr sz="1800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07FC632-D264-C808-339A-8B6CC02A6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28</a:t>
            </a:fld>
            <a:endParaRPr lang="es-A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11294-3E77-6793-34B6-D6E710F5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/>
              <a:t>Json</a:t>
            </a:r>
            <a:r>
              <a:rPr lang="es-ES" b="1" dirty="0"/>
              <a:t> y Tabla</a:t>
            </a:r>
            <a:endParaRPr lang="es-AR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CA5E63-CFF9-3D87-E80B-177CD2D1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2220117"/>
          </a:xfrm>
        </p:spPr>
        <p:txBody>
          <a:bodyPr anchor="ctr"/>
          <a:lstStyle/>
          <a:p>
            <a:r>
              <a:rPr lang="es-ES" sz="1400" dirty="0">
                <a:solidFill>
                  <a:schemeClr val="dk1"/>
                </a:solidFill>
              </a:rPr>
              <a:t>Existe una correspondencia 1:1 entre </a:t>
            </a:r>
            <a:r>
              <a:rPr lang="es-ES" sz="1400" b="1" dirty="0">
                <a:solidFill>
                  <a:schemeClr val="dk1"/>
                </a:solidFill>
              </a:rPr>
              <a:t>listas de JSON</a:t>
            </a:r>
            <a:r>
              <a:rPr lang="es-ES" sz="1400" dirty="0">
                <a:solidFill>
                  <a:schemeClr val="dk1"/>
                </a:solidFill>
              </a:rPr>
              <a:t> y </a:t>
            </a:r>
            <a:r>
              <a:rPr lang="es-ES" sz="1400" b="1" dirty="0">
                <a:solidFill>
                  <a:schemeClr val="dk1"/>
                </a:solidFill>
              </a:rPr>
              <a:t>tablas</a:t>
            </a:r>
            <a:r>
              <a:rPr lang="es-ES" sz="1400" dirty="0">
                <a:solidFill>
                  <a:schemeClr val="dk1"/>
                </a:solidFill>
              </a:rPr>
              <a:t>.</a:t>
            </a:r>
          </a:p>
          <a:p>
            <a:endParaRPr lang="es-ES" dirty="0">
              <a:solidFill>
                <a:schemeClr val="dk1"/>
              </a:solidFill>
            </a:endParaRPr>
          </a:p>
          <a:p>
            <a:r>
              <a:rPr lang="es-ES" sz="2400" dirty="0">
                <a:solidFill>
                  <a:schemeClr val="dk1"/>
                </a:solidFill>
              </a:rPr>
              <a:t>1 JSON = 1 FILA</a:t>
            </a:r>
            <a:endParaRPr lang="es-ES" sz="2400" dirty="0">
              <a:solidFill>
                <a:schemeClr val="dk2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D8590D-42F1-2186-9912-E1028C63AE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9118" y="1152475"/>
            <a:ext cx="4183182" cy="2220117"/>
          </a:xfrm>
        </p:spPr>
        <p:txBody>
          <a:bodyPr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</a:t>
            </a:r>
            <a:r>
              <a:rPr lang="es-AR" sz="14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numero_fila</a:t>
            </a: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": 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"nombre": "Emilia",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"apellido": "Juárez",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"email": "emilia@luzdelnorte.com",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"empresa": "Luz del Norte"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endParaRPr lang="es-AR" dirty="0"/>
          </a:p>
        </p:txBody>
      </p:sp>
      <p:graphicFrame>
        <p:nvGraphicFramePr>
          <p:cNvPr id="5" name="Google Shape;242;p40">
            <a:extLst>
              <a:ext uri="{FF2B5EF4-FFF2-40B4-BE49-F238E27FC236}">
                <a16:creationId xmlns:a16="http://schemas.microsoft.com/office/drawing/2014/main" id="{6B0527FB-4982-F33A-F6AB-337CB85DB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212895"/>
              </p:ext>
            </p:extLst>
          </p:nvPr>
        </p:nvGraphicFramePr>
        <p:xfrm>
          <a:off x="438749" y="3907139"/>
          <a:ext cx="8327450" cy="943428"/>
        </p:xfrm>
        <a:graphic>
          <a:graphicData uri="http://schemas.openxmlformats.org/drawingml/2006/table">
            <a:tbl>
              <a:tblPr>
                <a:noFill/>
                <a:tableStyleId>{FBBFD02B-549B-4D07-A734-4275D5C7D8FF}</a:tableStyleId>
              </a:tblPr>
              <a:tblGrid>
                <a:gridCol w="158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/>
                        <a:t>numero_fila</a:t>
                      </a:r>
                      <a:endParaRPr sz="11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/>
                        <a:t>nombre</a:t>
                      </a:r>
                      <a:endParaRPr sz="11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/>
                        <a:t>apellido</a:t>
                      </a:r>
                      <a:endParaRPr sz="11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/>
                        <a:t>email</a:t>
                      </a:r>
                      <a:endParaRPr sz="11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/>
                        <a:t>empresa</a:t>
                      </a:r>
                      <a:endParaRPr sz="11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2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Emilia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Juárez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emilia@luzdelnorte.com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Luz del Norte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C305CA-A38C-918E-37AC-9741537A86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17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86115D83-AFED-8ABE-0EE3-8E5C4466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s-AR" dirty="0"/>
              <a:t>Parte 1: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80E18644-FD16-2F78-9072-3F3FAE838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1200"/>
              </a:spcBef>
            </a:pPr>
            <a:r>
              <a:rPr lang="es-AR" dirty="0"/>
              <a:t>Que es un Agente AI</a:t>
            </a:r>
          </a:p>
          <a:p>
            <a:pPr marL="171450" indent="-171450">
              <a:spcBef>
                <a:spcPts val="1200"/>
              </a:spcBef>
            </a:pPr>
            <a:r>
              <a:rPr lang="es-AR" dirty="0"/>
              <a:t>Que es n8n</a:t>
            </a:r>
          </a:p>
          <a:p>
            <a:pPr marL="171450" indent="-171450">
              <a:spcBef>
                <a:spcPts val="1200"/>
              </a:spcBef>
            </a:pPr>
            <a:r>
              <a:rPr lang="es-AR" dirty="0"/>
              <a:t>Nodos importantes</a:t>
            </a:r>
          </a:p>
          <a:p>
            <a:pPr marL="171450" indent="-171450">
              <a:spcBef>
                <a:spcPts val="1200"/>
              </a:spcBef>
            </a:pPr>
            <a:r>
              <a:rPr lang="es-AR" dirty="0" err="1"/>
              <a:t>Workflow</a:t>
            </a:r>
            <a:r>
              <a:rPr lang="es-AR" dirty="0"/>
              <a:t> / Input - Output</a:t>
            </a:r>
          </a:p>
          <a:p>
            <a:pPr marL="171450" indent="-171450">
              <a:spcBef>
                <a:spcPts val="1200"/>
              </a:spcBef>
            </a:pPr>
            <a:r>
              <a:rPr lang="es-AR" dirty="0"/>
              <a:t>Como maneja los datos n8n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38DE9-822F-599E-0091-2259FED06E73}"/>
              </a:ext>
            </a:extLst>
          </p:cNvPr>
          <p:cNvSpPr txBox="1">
            <a:spLocks/>
          </p:cNvSpPr>
          <p:nvPr/>
        </p:nvSpPr>
        <p:spPr>
          <a:xfrm>
            <a:off x="2946446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dirty="0"/>
              <a:t>Parte 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0EC8-4567-1D65-096A-26443697ED68}"/>
              </a:ext>
            </a:extLst>
          </p:cNvPr>
          <p:cNvSpPr txBox="1">
            <a:spLocks/>
          </p:cNvSpPr>
          <p:nvPr/>
        </p:nvSpPr>
        <p:spPr>
          <a:xfrm>
            <a:off x="2946446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1200"/>
              </a:spcBef>
            </a:pPr>
            <a:r>
              <a:rPr lang="es-ES" dirty="0"/>
              <a:t>Como registrarse</a:t>
            </a:r>
          </a:p>
          <a:p>
            <a:pPr marL="171450" indent="-171450">
              <a:spcBef>
                <a:spcPts val="1200"/>
              </a:spcBef>
            </a:pPr>
            <a:r>
              <a:rPr lang="es-ES" dirty="0"/>
              <a:t>Interfaz n8n</a:t>
            </a:r>
          </a:p>
          <a:p>
            <a:pPr marL="171450" indent="-171450">
              <a:spcBef>
                <a:spcPts val="1200"/>
              </a:spcBef>
            </a:pPr>
            <a:r>
              <a:rPr lang="es-ES" dirty="0"/>
              <a:t>Ejemplos 1 y 2: Nodos </a:t>
            </a:r>
            <a:r>
              <a:rPr lang="es-ES" dirty="0" err="1"/>
              <a:t>Basicos</a:t>
            </a:r>
            <a:r>
              <a:rPr lang="es-ES" dirty="0"/>
              <a:t> </a:t>
            </a:r>
          </a:p>
          <a:p>
            <a:pPr marL="171450" indent="-171450">
              <a:spcBef>
                <a:spcPts val="1200"/>
              </a:spcBef>
            </a:pPr>
            <a:r>
              <a:rPr lang="es-ES" dirty="0"/>
              <a:t>Ejemplo 3: Nodos Avanzados</a:t>
            </a:r>
          </a:p>
          <a:p>
            <a:pPr marL="171450" indent="-171450">
              <a:spcBef>
                <a:spcPts val="1200"/>
              </a:spcBef>
            </a:pPr>
            <a:r>
              <a:rPr lang="es-ES" dirty="0"/>
              <a:t>Ejemplo 4: Nodos HTTP y </a:t>
            </a:r>
            <a:r>
              <a:rPr lang="es-ES" dirty="0" err="1"/>
              <a:t>Webhook</a:t>
            </a:r>
            <a:r>
              <a:rPr lang="es-E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A20301-412F-E5E0-4964-C30CF095DB2E}"/>
              </a:ext>
            </a:extLst>
          </p:cNvPr>
          <p:cNvSpPr txBox="1">
            <a:spLocks/>
          </p:cNvSpPr>
          <p:nvPr/>
        </p:nvSpPr>
        <p:spPr>
          <a:xfrm>
            <a:off x="5581191" y="5745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dirty="0"/>
              <a:t>Parte 3: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DE3715-55D3-01C6-FEF0-26E5636B0313}"/>
              </a:ext>
            </a:extLst>
          </p:cNvPr>
          <p:cNvSpPr txBox="1">
            <a:spLocks/>
          </p:cNvSpPr>
          <p:nvPr/>
        </p:nvSpPr>
        <p:spPr>
          <a:xfrm>
            <a:off x="5581191" y="14085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1200"/>
              </a:spcBef>
            </a:pPr>
            <a:r>
              <a:rPr lang="pt-BR" dirty="0" err="1"/>
              <a:t>Ejemplo</a:t>
            </a:r>
            <a:r>
              <a:rPr lang="pt-BR" dirty="0"/>
              <a:t> 5: AGENTE IA: </a:t>
            </a:r>
            <a:r>
              <a:rPr lang="pt-BR" dirty="0" err="1"/>
              <a:t>Chatbot</a:t>
            </a:r>
            <a:r>
              <a:rPr lang="pt-BR" dirty="0"/>
              <a:t> </a:t>
            </a:r>
            <a:r>
              <a:rPr lang="pt-BR" dirty="0" err="1"/>
              <a:t>con</a:t>
            </a:r>
            <a:r>
              <a:rPr lang="pt-BR" dirty="0"/>
              <a:t> IA</a:t>
            </a:r>
          </a:p>
          <a:p>
            <a:pPr marL="171450" indent="-171450">
              <a:spcBef>
                <a:spcPts val="1200"/>
              </a:spcBef>
            </a:pPr>
            <a:r>
              <a:rPr lang="pt-BR" dirty="0" err="1"/>
              <a:t>Ejemplo</a:t>
            </a:r>
            <a:r>
              <a:rPr lang="pt-BR" dirty="0"/>
              <a:t> 6: AGENTE IA: Web </a:t>
            </a:r>
            <a:r>
              <a:rPr lang="pt-BR" dirty="0" err="1"/>
              <a:t>Scrapping</a:t>
            </a:r>
            <a:r>
              <a:rPr lang="pt-BR" dirty="0"/>
              <a:t> </a:t>
            </a:r>
          </a:p>
          <a:p>
            <a:pPr marL="171450" indent="-171450">
              <a:spcBef>
                <a:spcPts val="1200"/>
              </a:spcBef>
            </a:pPr>
            <a:r>
              <a:rPr lang="pt-BR" dirty="0" err="1"/>
              <a:t>Ejemplo</a:t>
            </a:r>
            <a:r>
              <a:rPr lang="pt-BR" dirty="0"/>
              <a:t> 7: AGENTE IA: RAG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99B65-3C20-0C85-97EA-8BE5733A9A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</a:t>
            </a:fld>
            <a:endParaRPr lang="es-A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Terminologia</a:t>
            </a:r>
            <a:endParaRPr b="1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894901" y="1189575"/>
            <a:ext cx="3492347" cy="3634800"/>
          </a:xfrm>
          <a:prstGeom prst="rect">
            <a:avLst/>
          </a:prstGeom>
          <a:ln w="476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1" indent="0">
              <a:lnSpc>
                <a:spcPct val="100000"/>
              </a:lnSpc>
              <a:buClr>
                <a:schemeClr val="dk1"/>
              </a:buClr>
              <a:buSzPct val="50000"/>
              <a:buNone/>
            </a:pPr>
            <a:r>
              <a:rPr lang="es" sz="1800" dirty="0"/>
              <a:t>[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{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 "nombre": "Emilia",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  "apellido": "Juárez“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},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{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 "nombre": "Marcos",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  "apellido": "Benítez“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}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]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51" name="Google Shape;251;p41"/>
          <p:cNvSpPr txBox="1"/>
          <p:nvPr/>
        </p:nvSpPr>
        <p:spPr>
          <a:xfrm>
            <a:off x="6177300" y="2715250"/>
            <a:ext cx="156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0000FF"/>
                </a:solidFill>
              </a:rPr>
              <a:t>ITEMS</a:t>
            </a:r>
            <a:endParaRPr sz="1800" b="1" dirty="0">
              <a:solidFill>
                <a:srgbClr val="0000FF"/>
              </a:solidFill>
            </a:endParaRPr>
          </a:p>
        </p:txBody>
      </p:sp>
      <p:sp>
        <p:nvSpPr>
          <p:cNvPr id="252" name="Google Shape;252;p41"/>
          <p:cNvSpPr/>
          <p:nvPr/>
        </p:nvSpPr>
        <p:spPr>
          <a:xfrm>
            <a:off x="2232031" y="1575413"/>
            <a:ext cx="2725559" cy="1441662"/>
          </a:xfrm>
          <a:prstGeom prst="rect">
            <a:avLst/>
          </a:prstGeom>
          <a:noFill/>
          <a:ln w="476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1"/>
          <p:cNvSpPr/>
          <p:nvPr/>
        </p:nvSpPr>
        <p:spPr>
          <a:xfrm>
            <a:off x="2232031" y="2995042"/>
            <a:ext cx="2725559" cy="1441661"/>
          </a:xfrm>
          <a:prstGeom prst="rect">
            <a:avLst/>
          </a:prstGeom>
          <a:noFill/>
          <a:ln w="476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1"/>
          <p:cNvSpPr txBox="1"/>
          <p:nvPr/>
        </p:nvSpPr>
        <p:spPr>
          <a:xfrm>
            <a:off x="6226775" y="1824600"/>
            <a:ext cx="137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FF0000"/>
                </a:solidFill>
              </a:rPr>
              <a:t>ITEM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CB50E9-F6C8-B5FF-4B73-36FFC41FA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30</a:t>
            </a:fld>
            <a:endParaRPr lang="es-A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 dirty="0"/>
              <a:t>Leer datos desde los items</a:t>
            </a:r>
            <a:endParaRPr sz="4400" dirty="0"/>
          </a:p>
        </p:txBody>
      </p:sp>
      <p:sp>
        <p:nvSpPr>
          <p:cNvPr id="260" name="Google Shape;260;p42"/>
          <p:cNvSpPr txBox="1">
            <a:spLocks noGrp="1"/>
          </p:cNvSpPr>
          <p:nvPr>
            <p:ph type="body" idx="1"/>
          </p:nvPr>
        </p:nvSpPr>
        <p:spPr>
          <a:xfrm>
            <a:off x="1835923" y="1152475"/>
            <a:ext cx="5598030" cy="1151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chemeClr val="dk1"/>
                </a:solidFill>
              </a:rPr>
              <a:t>Queremos </a:t>
            </a:r>
            <a:r>
              <a:rPr lang="es" sz="2000" b="1" dirty="0">
                <a:solidFill>
                  <a:schemeClr val="dk1"/>
                </a:solidFill>
              </a:rPr>
              <a:t>acceder a los datos desde un nodo</a:t>
            </a:r>
            <a:r>
              <a:rPr lang="es" sz="2000" dirty="0">
                <a:solidFill>
                  <a:schemeClr val="dk1"/>
                </a:solidFill>
              </a:rPr>
              <a:t> y usarlos para </a:t>
            </a:r>
            <a:r>
              <a:rPr lang="es" sz="2000" b="1" dirty="0">
                <a:solidFill>
                  <a:schemeClr val="dk1"/>
                </a:solidFill>
              </a:rPr>
              <a:t>configurar el siguiente</a:t>
            </a:r>
            <a:r>
              <a:rPr lang="e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Google Shape;164;p30">
            <a:extLst>
              <a:ext uri="{FF2B5EF4-FFF2-40B4-BE49-F238E27FC236}">
                <a16:creationId xmlns:a16="http://schemas.microsoft.com/office/drawing/2014/main" id="{C4D7F14B-6C22-9BD2-6B18-528313EFF9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625" y="2087422"/>
            <a:ext cx="6950625" cy="26110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967EEFD-1467-8062-BE44-8E6B99E3A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31</a:t>
            </a:fld>
            <a:endParaRPr lang="es-A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800" b="1" dirty="0"/>
              <a:t>Podés acceder a los datos de un JSON usando la notación estándar con punto (</a:t>
            </a:r>
            <a:r>
              <a:rPr lang="es" sz="18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sz="1800" b="1" dirty="0"/>
              <a:t>):</a:t>
            </a:r>
            <a:endParaRPr sz="1800"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1294318"/>
            <a:ext cx="4619853" cy="3619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nombre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Emilia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apellido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Juárez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ubicacion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{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pais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Argentina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ciudad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Mendoza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	       }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}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2"/>
          </p:nvPr>
        </p:nvSpPr>
        <p:spPr>
          <a:xfrm>
            <a:off x="4931553" y="2571750"/>
            <a:ext cx="4091263" cy="79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{{ $json.</a:t>
            </a:r>
            <a:r>
              <a:rPr lang="es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ubicacion</a:t>
            </a:r>
            <a:r>
              <a:rPr lang="es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pais</a:t>
            </a:r>
            <a:r>
              <a:rPr lang="es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}}</a:t>
            </a:r>
            <a:r>
              <a:rPr lang="es" dirty="0">
                <a:solidFill>
                  <a:schemeClr val="dk1"/>
                </a:solidFill>
              </a:rPr>
              <a:t> → Argentina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C08813A-97FA-3414-A7A1-30D07C463122}"/>
              </a:ext>
            </a:extLst>
          </p:cNvPr>
          <p:cNvSpPr/>
          <p:nvPr/>
        </p:nvSpPr>
        <p:spPr>
          <a:xfrm>
            <a:off x="5461137" y="2263973"/>
            <a:ext cx="3272010" cy="3635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12E5E8-CAE8-CD16-5BF6-473A45901D5B}"/>
              </a:ext>
            </a:extLst>
          </p:cNvPr>
          <p:cNvSpPr txBox="1"/>
          <p:nvPr/>
        </p:nvSpPr>
        <p:spPr>
          <a:xfrm>
            <a:off x="5560291" y="2263973"/>
            <a:ext cx="3272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{{ $json.</a:t>
            </a:r>
            <a:r>
              <a:rPr lang="es" sz="1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}}</a:t>
            </a:r>
            <a:r>
              <a:rPr lang="es" sz="1400" dirty="0">
                <a:solidFill>
                  <a:schemeClr val="dk1"/>
                </a:solidFill>
              </a:rPr>
              <a:t> → Emilia</a:t>
            </a:r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8606E8-9238-FA41-EA5A-9AF556089A91}"/>
              </a:ext>
            </a:extLst>
          </p:cNvPr>
          <p:cNvSpPr/>
          <p:nvPr/>
        </p:nvSpPr>
        <p:spPr>
          <a:xfrm>
            <a:off x="4931553" y="2787881"/>
            <a:ext cx="3999900" cy="451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5FE7B83-A329-70B5-C5B7-846B728D92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32</a:t>
            </a:fld>
            <a:endParaRPr lang="es-A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B3969554-185D-7F29-4C47-8345389D1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>
            <a:extLst>
              <a:ext uri="{FF2B5EF4-FFF2-40B4-BE49-F238E27FC236}">
                <a16:creationId xmlns:a16="http://schemas.microsoft.com/office/drawing/2014/main" id="{84833981-43AC-CBDC-0550-32E657CF4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800" b="1" dirty="0"/>
              <a:t>Podés acceder a los datos de un JSON usando la notación estándar con punto (</a:t>
            </a:r>
            <a:r>
              <a:rPr lang="es" sz="18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sz="1800" b="1" dirty="0"/>
              <a:t>):</a:t>
            </a:r>
            <a:endParaRPr sz="1800"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38">
            <a:extLst>
              <a:ext uri="{FF2B5EF4-FFF2-40B4-BE49-F238E27FC236}">
                <a16:creationId xmlns:a16="http://schemas.microsoft.com/office/drawing/2014/main" id="{05DE93D8-13DE-8F95-E775-AD5520FE2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53572"/>
            <a:ext cx="2695905" cy="22971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nombre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“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Juan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apellido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“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Pérez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9" name="Google Shape;229;p38">
            <a:extLst>
              <a:ext uri="{FF2B5EF4-FFF2-40B4-BE49-F238E27FC236}">
                <a16:creationId xmlns:a16="http://schemas.microsoft.com/office/drawing/2014/main" id="{AB152759-48A3-D730-F640-63E3A408BF6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58574" y="4441435"/>
            <a:ext cx="5712559" cy="79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{{</a:t>
            </a:r>
            <a:r>
              <a:rPr lang="es" sz="1400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$(‘NODO 2’).</a:t>
            </a:r>
            <a:r>
              <a:rPr lang="es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s" sz="1400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$json.</a:t>
            </a:r>
            <a:r>
              <a:rPr lang="es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apellido</a:t>
            </a:r>
            <a:r>
              <a:rPr lang="es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}}</a:t>
            </a:r>
            <a:r>
              <a:rPr lang="es" dirty="0">
                <a:solidFill>
                  <a:schemeClr val="dk1"/>
                </a:solidFill>
              </a:rPr>
              <a:t> → Torres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89AB50-EB90-18FE-6051-23E67B60181E}"/>
              </a:ext>
            </a:extLst>
          </p:cNvPr>
          <p:cNvSpPr/>
          <p:nvPr/>
        </p:nvSpPr>
        <p:spPr>
          <a:xfrm>
            <a:off x="1604255" y="4060187"/>
            <a:ext cx="4343349" cy="3635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F707DA-EE24-95BA-23D8-16CC4E8500DE}"/>
              </a:ext>
            </a:extLst>
          </p:cNvPr>
          <p:cNvSpPr txBox="1"/>
          <p:nvPr/>
        </p:nvSpPr>
        <p:spPr>
          <a:xfrm>
            <a:off x="1604256" y="4071899"/>
            <a:ext cx="54134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{{</a:t>
            </a:r>
            <a:r>
              <a:rPr lang="es" sz="1400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$(‘NODO 1’).out</a:t>
            </a:r>
            <a:r>
              <a:rPr lang="es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put.item</a:t>
            </a:r>
            <a:r>
              <a:rPr lang="es" sz="1400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json.</a:t>
            </a:r>
            <a:r>
              <a:rPr lang="es" sz="1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4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}}</a:t>
            </a:r>
            <a:r>
              <a:rPr lang="es" sz="1400" dirty="0">
                <a:solidFill>
                  <a:schemeClr val="tx1"/>
                </a:solidFill>
              </a:rPr>
              <a:t> </a:t>
            </a:r>
            <a:r>
              <a:rPr lang="es" sz="1400" dirty="0">
                <a:solidFill>
                  <a:schemeClr val="dk1"/>
                </a:solidFill>
              </a:rPr>
              <a:t>→ Juan</a:t>
            </a:r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224050-0AC5-7BE8-DB70-CAC2130A8A8C}"/>
              </a:ext>
            </a:extLst>
          </p:cNvPr>
          <p:cNvSpPr/>
          <p:nvPr/>
        </p:nvSpPr>
        <p:spPr>
          <a:xfrm>
            <a:off x="1604256" y="4633176"/>
            <a:ext cx="3893161" cy="451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Google Shape;228;p38">
            <a:extLst>
              <a:ext uri="{FF2B5EF4-FFF2-40B4-BE49-F238E27FC236}">
                <a16:creationId xmlns:a16="http://schemas.microsoft.com/office/drawing/2014/main" id="{C9AE37F4-EABD-D1F6-89BF-99A71B5A3819}"/>
              </a:ext>
            </a:extLst>
          </p:cNvPr>
          <p:cNvSpPr txBox="1">
            <a:spLocks/>
          </p:cNvSpPr>
          <p:nvPr/>
        </p:nvSpPr>
        <p:spPr>
          <a:xfrm>
            <a:off x="3129652" y="1553573"/>
            <a:ext cx="2695905" cy="22971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457200" lvl="1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-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nombre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": “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Sandra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-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apellido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“Torres"</a:t>
            </a:r>
            <a:r>
              <a:rPr lang="es-ES" sz="105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</p:txBody>
      </p:sp>
      <p:sp>
        <p:nvSpPr>
          <p:cNvPr id="7" name="Google Shape;228;p38">
            <a:extLst>
              <a:ext uri="{FF2B5EF4-FFF2-40B4-BE49-F238E27FC236}">
                <a16:creationId xmlns:a16="http://schemas.microsoft.com/office/drawing/2014/main" id="{608F56F6-92F4-1BE4-A12F-66FB3C80ABAA}"/>
              </a:ext>
            </a:extLst>
          </p:cNvPr>
          <p:cNvSpPr txBox="1">
            <a:spLocks/>
          </p:cNvSpPr>
          <p:nvPr/>
        </p:nvSpPr>
        <p:spPr>
          <a:xfrm>
            <a:off x="5947605" y="1560980"/>
            <a:ext cx="2695905" cy="22971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457200" lvl="1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-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nombre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Emilia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-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apellido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Juárez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98A553-888A-6901-815B-E9C7624EA03D}"/>
              </a:ext>
            </a:extLst>
          </p:cNvPr>
          <p:cNvSpPr txBox="1"/>
          <p:nvPr/>
        </p:nvSpPr>
        <p:spPr>
          <a:xfrm>
            <a:off x="1025796" y="1150080"/>
            <a:ext cx="159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NODO 1 (output)</a:t>
            </a:r>
            <a:endParaRPr lang="es-AR" dirty="0">
              <a:highlight>
                <a:srgbClr val="00FF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89AC64-1649-3AFA-F830-87B4B58466C3}"/>
              </a:ext>
            </a:extLst>
          </p:cNvPr>
          <p:cNvSpPr txBox="1"/>
          <p:nvPr/>
        </p:nvSpPr>
        <p:spPr>
          <a:xfrm>
            <a:off x="3745596" y="1183404"/>
            <a:ext cx="159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NODO 2 (output)</a:t>
            </a:r>
            <a:endParaRPr lang="es-AR" dirty="0">
              <a:highlight>
                <a:srgbClr val="00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5350A99-813E-C3C1-2270-389A645FF5F6}"/>
              </a:ext>
            </a:extLst>
          </p:cNvPr>
          <p:cNvSpPr txBox="1"/>
          <p:nvPr/>
        </p:nvSpPr>
        <p:spPr>
          <a:xfrm>
            <a:off x="6704433" y="1183403"/>
            <a:ext cx="157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NODO 3 (output)</a:t>
            </a:r>
            <a:endParaRPr lang="es-AR" dirty="0">
              <a:highlight>
                <a:srgbClr val="00FF00"/>
              </a:highlight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0A4EBC3-51B2-A7F6-3F6B-2B17D2A247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184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2400" b="1" dirty="0"/>
              <a:t>Expresiones</a:t>
            </a:r>
            <a:endParaRPr sz="2400" b="1" dirty="0"/>
          </a:p>
        </p:txBody>
      </p:sp>
      <p:sp>
        <p:nvSpPr>
          <p:cNvPr id="268" name="Google Shape;26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66288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</a:rPr>
              <a:t>Las expresiones pueden combinar: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Texto plano</a:t>
            </a:r>
            <a:br>
              <a:rPr lang="es" sz="1800" dirty="0">
                <a:solidFill>
                  <a:schemeClr val="dk1"/>
                </a:solidFill>
              </a:rPr>
            </a:br>
            <a:endParaRPr sz="18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Variables del item</a:t>
            </a:r>
            <a:br>
              <a:rPr lang="es" sz="1800" dirty="0">
                <a:solidFill>
                  <a:schemeClr val="dk1"/>
                </a:solidFill>
              </a:rPr>
            </a:br>
            <a:endParaRPr sz="18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Código JavaScript</a:t>
            </a:r>
            <a:endParaRPr dirty="0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988" y="1505000"/>
            <a:ext cx="53816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D8415A5-2162-FC7C-5D12-B8A940DF65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34</a:t>
            </a:fld>
            <a:endParaRPr lang="es-A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registrarse</a:t>
            </a:r>
            <a:endParaRPr/>
          </a:p>
        </p:txBody>
      </p:sp>
      <p:sp>
        <p:nvSpPr>
          <p:cNvPr id="275" name="Google Shape;275;p4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3AD096D-284A-1ABE-E134-AB4A83299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35</a:t>
            </a:fld>
            <a:endParaRPr lang="es-A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790EC5-C54A-8AC0-2064-97756063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689"/>
            <a:ext cx="9144000" cy="398812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7F19FC8-4650-46AC-7F73-CAD72838227A}"/>
              </a:ext>
            </a:extLst>
          </p:cNvPr>
          <p:cNvSpPr/>
          <p:nvPr/>
        </p:nvSpPr>
        <p:spPr>
          <a:xfrm>
            <a:off x="848299" y="3481330"/>
            <a:ext cx="1333041" cy="7601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12BB1A-D466-5994-1B2C-763C63F1F240}"/>
              </a:ext>
            </a:extLst>
          </p:cNvPr>
          <p:cNvSpPr/>
          <p:nvPr/>
        </p:nvSpPr>
        <p:spPr>
          <a:xfrm>
            <a:off x="8229600" y="934597"/>
            <a:ext cx="914400" cy="475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62354F-6274-1275-C014-4C2B4220108F}"/>
              </a:ext>
            </a:extLst>
          </p:cNvPr>
          <p:cNvSpPr/>
          <p:nvPr/>
        </p:nvSpPr>
        <p:spPr>
          <a:xfrm>
            <a:off x="692228" y="459035"/>
            <a:ext cx="695898" cy="475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2A22C3F-8604-0E8D-42E6-D71C29EB06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963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n8n</a:t>
            </a:r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C9529F-9C5D-C14B-A355-3B162E519D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37</a:t>
            </a:fld>
            <a:endParaRPr lang="es-A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C97BCB3-588D-7843-4174-DC100B1D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0" b="5162"/>
          <a:stretch/>
        </p:blipFill>
        <p:spPr>
          <a:xfrm>
            <a:off x="451691" y="500579"/>
            <a:ext cx="8240617" cy="4142342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937A57-0B56-8942-BB0E-2046AED137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2630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Ejemplo 0</a:t>
            </a:r>
            <a:endParaRPr dirty="0"/>
          </a:p>
        </p:txBody>
      </p:sp>
      <p:sp>
        <p:nvSpPr>
          <p:cNvPr id="287" name="Google Shape;287;p4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Ejemplo de Workflow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C143AAB-1289-D252-5073-73255EADA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39</a:t>
            </a:fld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 un Agente IA?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ADFA94F-ACC7-BA5C-F229-516A871FFA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</a:t>
            </a:fld>
            <a:endParaRPr lang="es-A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222B9A6-311B-A842-A6DB-425177EA1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025"/>
              </p:ext>
            </p:extLst>
          </p:nvPr>
        </p:nvGraphicFramePr>
        <p:xfrm>
          <a:off x="1233889" y="1009306"/>
          <a:ext cx="6505886" cy="3529392"/>
        </p:xfrm>
        <a:graphic>
          <a:graphicData uri="http://schemas.openxmlformats.org/drawingml/2006/table">
            <a:tbl>
              <a:tblPr/>
              <a:tblGrid>
                <a:gridCol w="718882">
                  <a:extLst>
                    <a:ext uri="{9D8B030D-6E8A-4147-A177-3AD203B41FA5}">
                      <a16:colId xmlns:a16="http://schemas.microsoft.com/office/drawing/2014/main" val="2708075959"/>
                    </a:ext>
                  </a:extLst>
                </a:gridCol>
                <a:gridCol w="718882">
                  <a:extLst>
                    <a:ext uri="{9D8B030D-6E8A-4147-A177-3AD203B41FA5}">
                      <a16:colId xmlns:a16="http://schemas.microsoft.com/office/drawing/2014/main" val="2383728060"/>
                    </a:ext>
                  </a:extLst>
                </a:gridCol>
                <a:gridCol w="875778">
                  <a:extLst>
                    <a:ext uri="{9D8B030D-6E8A-4147-A177-3AD203B41FA5}">
                      <a16:colId xmlns:a16="http://schemas.microsoft.com/office/drawing/2014/main" val="1226367166"/>
                    </a:ext>
                  </a:extLst>
                </a:gridCol>
                <a:gridCol w="1905918">
                  <a:extLst>
                    <a:ext uri="{9D8B030D-6E8A-4147-A177-3AD203B41FA5}">
                      <a16:colId xmlns:a16="http://schemas.microsoft.com/office/drawing/2014/main" val="3850088611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867997967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3460538819"/>
                    </a:ext>
                  </a:extLst>
                </a:gridCol>
                <a:gridCol w="733047">
                  <a:extLst>
                    <a:ext uri="{9D8B030D-6E8A-4147-A177-3AD203B41FA5}">
                      <a16:colId xmlns:a16="http://schemas.microsoft.com/office/drawing/2014/main" val="936063525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dirty="0" err="1">
                          <a:effectLst/>
                        </a:rPr>
                        <a:t>order_count</a:t>
                      </a:r>
                      <a:endParaRPr lang="es-AR" sz="1400" dirty="0">
                        <a:effectLst/>
                      </a:endParaRP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dirty="0" err="1">
                          <a:effectLst/>
                        </a:rPr>
                        <a:t>first_name</a:t>
                      </a:r>
                      <a:endParaRPr lang="es-AR" sz="1400" dirty="0">
                        <a:effectLst/>
                      </a:endParaRP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dirty="0" err="1">
                          <a:effectLst/>
                        </a:rPr>
                        <a:t>last_name</a:t>
                      </a:r>
                      <a:endParaRPr lang="es-AR" sz="1400" dirty="0">
                        <a:effectLst/>
                      </a:endParaRP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>
                          <a:effectLst/>
                        </a:rPr>
                        <a:t>email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>
                          <a:effectLst/>
                        </a:rPr>
                        <a:t>company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>
                          <a:effectLst/>
                        </a:rPr>
                        <a:t>country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dirty="0" err="1">
                          <a:effectLst/>
                        </a:rPr>
                        <a:t>total_order_value</a:t>
                      </a:r>
                      <a:endParaRPr lang="es-AR" sz="1400" dirty="0">
                        <a:effectLst/>
                      </a:endParaRP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93363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1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Paul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HARRIS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paul.harris@example.com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Harris Consulting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Argentina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35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06568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2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Marcus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BENNET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marcus.bennet@example.com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Bennet Solutions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Paraguay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46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23756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3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Sophia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RODRIGUEZ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sophia.r@example.com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 err="1">
                          <a:effectLst/>
                        </a:rPr>
                        <a:t>Rodriguez</a:t>
                      </a:r>
                      <a:r>
                        <a:rPr lang="es-AR" sz="1000" dirty="0">
                          <a:effectLst/>
                        </a:rPr>
                        <a:t> Marketing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Uruguay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58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62916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4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Emily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JOHNSON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emily.johnson@example.com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Johnson &amp; Co.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Argentina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5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35447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5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Michael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BROWN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michael.brown@example.com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Brown Enterprises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Peru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72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82898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6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Sarah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WILSON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sarah.wilson@example.com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Wilson Logistics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Venezuela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84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668511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7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David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MARTINEZ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david.martinez@example.com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Martinez Tech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Paraguay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63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25195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8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Lisa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ANDERSON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lisa.anderson@example.com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Anderson Creative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Brasil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20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02475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9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Kevin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GARCIA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kevin.garcia@example.com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Garcia Industries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Honduras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5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0880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087908B-A9A8-D932-E16E-96A9181EB56A}"/>
              </a:ext>
            </a:extLst>
          </p:cNvPr>
          <p:cNvSpPr txBox="1"/>
          <p:nvPr/>
        </p:nvSpPr>
        <p:spPr>
          <a:xfrm>
            <a:off x="1233889" y="451692"/>
            <a:ext cx="632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 de la </a:t>
            </a:r>
            <a:r>
              <a:rPr lang="es-ES" dirty="0" err="1"/>
              <a:t>Sheet</a:t>
            </a:r>
            <a:r>
              <a:rPr lang="es-ES" dirty="0"/>
              <a:t>: </a:t>
            </a:r>
            <a:r>
              <a:rPr lang="es-ES" b="1" dirty="0"/>
              <a:t>n8n_ejemplo </a:t>
            </a:r>
            <a:r>
              <a:rPr lang="es-ES" dirty="0"/>
              <a:t>- </a:t>
            </a:r>
            <a:r>
              <a:rPr lang="es-ES" b="1" dirty="0"/>
              <a:t>Hoja 1</a:t>
            </a:r>
            <a:endParaRPr lang="es-AR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DBB411-415E-2673-2E07-FF2F96126C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5884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5E608-DB1F-8602-6050-6211947B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C104A7-0667-BF8B-7288-E269A093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1228537"/>
            <a:ext cx="7163800" cy="268642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EF46BF8-D68F-DF7C-5D52-33EC64434C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5703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798982B-4DDC-A60A-4865-000543121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40" y="0"/>
            <a:ext cx="2921648" cy="514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BCF1011-70E6-DF9A-F4DB-335B00E6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92" y="0"/>
            <a:ext cx="3691423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0745407-111B-2A25-14F8-C09367A15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9832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FA78807A-20E5-435B-0579-BB1910F83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>
            <a:extLst>
              <a:ext uri="{FF2B5EF4-FFF2-40B4-BE49-F238E27FC236}">
                <a16:creationId xmlns:a16="http://schemas.microsoft.com/office/drawing/2014/main" id="{DE1D2714-7C90-C61D-B57C-49DAEAEA450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Ejemplo 1</a:t>
            </a:r>
            <a:endParaRPr dirty="0"/>
          </a:p>
        </p:txBody>
      </p:sp>
      <p:sp>
        <p:nvSpPr>
          <p:cNvPr id="287" name="Google Shape;287;p46">
            <a:extLst>
              <a:ext uri="{FF2B5EF4-FFF2-40B4-BE49-F238E27FC236}">
                <a16:creationId xmlns:a16="http://schemas.microsoft.com/office/drawing/2014/main" id="{6B578D19-635B-22E2-A923-C269C06887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131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Nodos basicos: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Schedule Trigger / Edit (Set) / IF / Agregate /Stop and Error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90E0A9-3000-4523-81D4-FFE4ADD15C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1956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158D46-8B83-93A3-9318-229F0494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962"/>
            <a:ext cx="9144000" cy="2601576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EEEAB62-50FF-2C9A-8138-F3B20582A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4428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D56E7AD-4420-28A5-2CE1-C7DBB37C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2" y="0"/>
            <a:ext cx="2558652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FC75D0-C7DB-8294-0577-13FE5F55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892" y="0"/>
            <a:ext cx="2878631" cy="514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22B45F3-66B4-F457-0CB5-71C38E36F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353" y="0"/>
            <a:ext cx="2910595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568AA6B-1D79-6068-53EF-E0DF6F862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6904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354ACA-1BD1-9145-F146-9E351C33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3" y="0"/>
            <a:ext cx="2719452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8AB230-3A0F-0CC7-B31A-59F35230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55" y="0"/>
            <a:ext cx="2467490" cy="514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D4DA6FF-1102-1E26-0A36-2AC6F9254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745" y="0"/>
            <a:ext cx="2441425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FCF0C8A-6021-DD72-6E36-28BF421EB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0401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EBE3DD-29C7-55FB-66B3-75439C0F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04" y="0"/>
            <a:ext cx="2153296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79364D-B134-39FF-69CC-9FAACD9D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77" y="0"/>
            <a:ext cx="2143846" cy="514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2F98F4E-338A-224D-EDD5-CCBF8A97D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939" y="0"/>
            <a:ext cx="2169779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3E83D4F-A67C-BE64-93CD-75D89A6DC9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5795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2</a:t>
            </a:r>
            <a:endParaRPr/>
          </a:p>
        </p:txBody>
      </p:sp>
      <p:sp>
        <p:nvSpPr>
          <p:cNvPr id="293" name="Google Shape;293;p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 Code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26858DF-575B-BDD1-86F2-10E4C99F2C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48</a:t>
            </a:fld>
            <a:endParaRPr lang="es-A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47D6C11-68A2-6BF7-24B8-C315980FE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11" y="123483"/>
            <a:ext cx="6106377" cy="489653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719E59C-3664-FA42-EED4-2B0428051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260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311700" y="471700"/>
            <a:ext cx="8520600" cy="10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 dirty="0"/>
              <a:t>¿Qué es un agente de inteligencia artificial?</a:t>
            </a:r>
            <a:endParaRPr sz="3900"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311700" y="1690100"/>
            <a:ext cx="8520600" cy="29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840" dirty="0"/>
              <a:t>Un agente de IA es un sistema que puede razonar, tomar decisiones y realizar tareas de forma autónoma en función de lo que se le pide.</a:t>
            </a:r>
            <a:endParaRPr sz="184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84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840" dirty="0"/>
              <a:t>Para hacerlo de forma efectiva, un agente:</a:t>
            </a:r>
            <a:endParaRPr sz="184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840" dirty="0"/>
          </a:p>
          <a:p>
            <a:pPr marL="457200" lvl="0" indent="-34544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Char char="●"/>
            </a:pPr>
            <a:r>
              <a:rPr lang="es" sz="1840" dirty="0">
                <a:highlight>
                  <a:srgbClr val="FFFF00"/>
                </a:highlight>
              </a:rPr>
              <a:t>Tiene memoria</a:t>
            </a:r>
            <a:r>
              <a:rPr lang="es" sz="1840" dirty="0"/>
              <a:t>, para recordar información durante la conversación o a lo largo de una tarea.</a:t>
            </a:r>
            <a:endParaRPr sz="1840" dirty="0"/>
          </a:p>
          <a:p>
            <a:pPr marL="45720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0" dirty="0"/>
          </a:p>
          <a:p>
            <a:pPr marL="457200" lvl="0" indent="-34544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Char char="●"/>
            </a:pPr>
            <a:r>
              <a:rPr lang="es" sz="1840" dirty="0">
                <a:highlight>
                  <a:srgbClr val="FFFF00"/>
                </a:highlight>
              </a:rPr>
              <a:t>Usa herramientas externas</a:t>
            </a:r>
            <a:r>
              <a:rPr lang="es" sz="1840" dirty="0"/>
              <a:t>, como bases de datos, APIs o buscadores, para obtener y procesar información.</a:t>
            </a:r>
            <a:endParaRPr sz="1840" dirty="0"/>
          </a:p>
          <a:p>
            <a:pPr marL="45720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0" dirty="0"/>
          </a:p>
          <a:p>
            <a:pPr marL="457200" lvl="0" indent="-34544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Char char="●"/>
            </a:pPr>
            <a:r>
              <a:rPr lang="es" sz="1840" dirty="0">
                <a:highlight>
                  <a:srgbClr val="FFFF00"/>
                </a:highlight>
              </a:rPr>
              <a:t>Toma decisiones </a:t>
            </a:r>
            <a:r>
              <a:rPr lang="es" sz="1840" dirty="0"/>
              <a:t>paso a paso en función del contexto y el objetivo.</a:t>
            </a:r>
            <a:endParaRPr sz="184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7398F6D-5FC5-414C-EA59-90488A6E9F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</a:t>
            </a:fld>
            <a:endParaRPr lang="es-A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BF064CC-2393-96F5-7E14-7F7C0B5F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54" y="0"/>
            <a:ext cx="2428634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6FB7DD-F026-DE71-B570-57C61ADCD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078" y="0"/>
            <a:ext cx="2433205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59A033B-D97E-2912-4B2F-78992904E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0447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Ejemplo 3</a:t>
            </a:r>
            <a:endParaRPr dirty="0"/>
          </a:p>
        </p:txBody>
      </p:sp>
      <p:sp>
        <p:nvSpPr>
          <p:cNvPr id="299" name="Google Shape;299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09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Nodos Avanzadoa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46B2A0C-3DE8-79B3-0D75-1D4EAABFCE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51</a:t>
            </a:fld>
            <a:endParaRPr lang="es-A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9C963-5852-11CD-FFB5-C6010758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3.1 </a:t>
            </a:r>
            <a:r>
              <a:rPr lang="es" dirty="0"/>
              <a:t>Loop Over Items / Split in Batches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AF9A25D-1839-0E0F-3B46-9D7DF21382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8542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A65F5-6B28-4301-9F33-56459F36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FD908A-8B5C-9E78-372B-3C807F88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223"/>
            <a:ext cx="9144000" cy="2767054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D607E4C-95E6-3D3A-E213-26E49C1435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2524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653CAC-B0A5-C148-F7B9-D03BCB98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01" y="0"/>
            <a:ext cx="2193167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988348-6119-A8EF-D508-A8E012DE1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09" y="0"/>
            <a:ext cx="2445982" cy="514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BB63F9-AFF2-0981-DFB4-534BB6A91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532" y="0"/>
            <a:ext cx="2175761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B4E9E63-70C5-ECCA-6378-878B745D2A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592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CE06B-D35E-06AD-915A-FA1E16962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63E9F-ABC6-DA9B-CD54-5C6BB161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3.2 </a:t>
            </a:r>
            <a:r>
              <a:rPr lang="es-ES" dirty="0" err="1"/>
              <a:t>Summarize</a:t>
            </a:r>
            <a:r>
              <a:rPr lang="es-ES" dirty="0"/>
              <a:t> / </a:t>
            </a:r>
            <a:r>
              <a:rPr lang="es-ES" dirty="0" err="1"/>
              <a:t>Merge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A5BC98-55CB-1C25-1783-E228A362FC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3678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2ACEB0-ECFE-F212-A870-F5CFD980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10" y="442615"/>
            <a:ext cx="7192379" cy="425826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63FB45A-7700-022D-F164-618AA9E177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16703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80158-48FD-38EA-6F69-4339C71C3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A9C50F-D539-07E8-B47F-F8D1DCFF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6" y="0"/>
            <a:ext cx="2156951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D03446-F53A-C837-FD14-7533DF62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471" y="0"/>
            <a:ext cx="2167058" cy="514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6A0BBC-0912-D8C8-10C6-4E7B37EA8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30" y="0"/>
            <a:ext cx="2177097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CBCAA84-6FBF-15DE-DE18-533D4AB29A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4190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E349C-3B11-1325-6C51-E0CBEAB8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EF6805-4B7A-94DB-21D8-6C1AE8C1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04" y="0"/>
            <a:ext cx="2175761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08D6D4-DF41-AEDC-7EC2-F5F82BBC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43" y="0"/>
            <a:ext cx="2168423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ACDB188-3C70-34B7-1B70-761F1651DA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5334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01721-6898-6BC2-7FFA-5B110AC3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3272-8C63-DCE6-7E79-2C446E95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3.3 Switch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7D3B056-3EEF-FC1C-7173-F630356608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894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 n8n?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2EF49EB-E34A-14BC-1F10-5B5CBD8FCA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</a:t>
            </a:fld>
            <a:endParaRPr lang="es-A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B8FA74-D212-84DD-62BD-453A90ED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7" y="323536"/>
            <a:ext cx="6992326" cy="4496427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A4053B7-95A6-DBC6-32E5-37ED129E1C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8818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EC3760-D681-EF9E-5604-42C2EE63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85" y="0"/>
            <a:ext cx="1838866" cy="44177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D0D9B8-8FA5-4E47-4EE6-0D6BC116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98" y="3389845"/>
            <a:ext cx="1812480" cy="1703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F8E25F-9E08-EBD2-446A-E05B34603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301" y="0"/>
            <a:ext cx="2168423" cy="51435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960E156-279A-43CF-D1E0-F0A13F0EEDED}"/>
              </a:ext>
            </a:extLst>
          </p:cNvPr>
          <p:cNvSpPr txBox="1"/>
          <p:nvPr/>
        </p:nvSpPr>
        <p:spPr>
          <a:xfrm>
            <a:off x="4043190" y="3189428"/>
            <a:ext cx="4903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Expresión: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>
                <a:solidFill>
                  <a:schemeClr val="accent1"/>
                </a:solidFill>
              </a:rPr>
              <a:t>condición </a:t>
            </a:r>
            <a:r>
              <a:rPr lang="es-ES" dirty="0"/>
              <a:t>? </a:t>
            </a:r>
            <a:r>
              <a:rPr lang="es-ES" b="1" dirty="0" err="1">
                <a:solidFill>
                  <a:srgbClr val="00B050"/>
                </a:solidFill>
              </a:rPr>
              <a:t>valor_si_es_verdadero</a:t>
            </a:r>
            <a:r>
              <a:rPr lang="es-ES" sz="1800" b="1" dirty="0">
                <a:solidFill>
                  <a:srgbClr val="00B050"/>
                </a:solidFill>
              </a:rPr>
              <a:t> </a:t>
            </a:r>
            <a:r>
              <a:rPr lang="es-ES" sz="1800" b="1" dirty="0"/>
              <a:t>: </a:t>
            </a:r>
            <a:r>
              <a:rPr lang="es-ES" b="1" dirty="0" err="1">
                <a:solidFill>
                  <a:srgbClr val="FF0000"/>
                </a:solidFill>
              </a:rPr>
              <a:t>valor_si_es_falso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4980F66-0121-1A55-A13D-12EB2D821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46149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4</a:t>
            </a:r>
            <a:endParaRPr/>
          </a:p>
        </p:txBody>
      </p:sp>
      <p:sp>
        <p:nvSpPr>
          <p:cNvPr id="305" name="Google Shape;305;p4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Nodos HTTP y WebHook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889A324-7EFD-DF55-93C5-D52485DBF9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62</a:t>
            </a:fld>
            <a:endParaRPr lang="es-A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una API?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4FEDF3-ABE0-E7AB-EB9F-DD3E335252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63</a:t>
            </a:fld>
            <a:endParaRPr lang="es-A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E632B04D-609E-DF25-00A7-38063B91C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1">
            <a:extLst>
              <a:ext uri="{FF2B5EF4-FFF2-40B4-BE49-F238E27FC236}">
                <a16:creationId xmlns:a16="http://schemas.microsoft.com/office/drawing/2014/main" id="{8FB9C0D0-2371-DCF5-F0BC-766C31A95D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t="21343" b="20584"/>
          <a:stretch/>
        </p:blipFill>
        <p:spPr>
          <a:xfrm>
            <a:off x="0" y="1156772"/>
            <a:ext cx="9144001" cy="26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69080BB-1175-FE0A-B537-326CE5C8227A}"/>
              </a:ext>
            </a:extLst>
          </p:cNvPr>
          <p:cNvSpPr txBox="1"/>
          <p:nvPr/>
        </p:nvSpPr>
        <p:spPr>
          <a:xfrm>
            <a:off x="716095" y="539827"/>
            <a:ext cx="818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La </a:t>
            </a:r>
            <a:r>
              <a:rPr lang="es-ES" sz="1800" b="1" dirty="0">
                <a:solidFill>
                  <a:srgbClr val="FF0000"/>
                </a:solidFill>
              </a:rPr>
              <a:t>API</a:t>
            </a:r>
            <a:r>
              <a:rPr lang="es-ES" sz="1800" dirty="0"/>
              <a:t> recibe una solicitud</a:t>
            </a:r>
            <a:br>
              <a:rPr lang="es-ES" sz="1800" dirty="0"/>
            </a:br>
            <a:r>
              <a:rPr lang="es-ES" sz="1800" i="1" dirty="0"/>
              <a:t>Similar a cómo un mozo toma un pedido de un cliente para transmitirlo al chef</a:t>
            </a:r>
            <a:endParaRPr lang="es-AR" sz="1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06B36F-FACF-2545-18C1-C3FBF13C9D12}"/>
              </a:ext>
            </a:extLst>
          </p:cNvPr>
          <p:cNvSpPr txBox="1"/>
          <p:nvPr/>
        </p:nvSpPr>
        <p:spPr>
          <a:xfrm>
            <a:off x="1236643" y="3787623"/>
            <a:ext cx="71444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/>
              <a:t>La </a:t>
            </a:r>
            <a:r>
              <a:rPr lang="es-ES" sz="2000" b="1" dirty="0">
                <a:solidFill>
                  <a:srgbClr val="FF0000"/>
                </a:solidFill>
              </a:rPr>
              <a:t>API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/>
              <a:t>recoge y procesa una respuesta, y luego la devuelve</a:t>
            </a:r>
            <a:br>
              <a:rPr lang="es-ES" sz="2000" dirty="0"/>
            </a:br>
            <a:r>
              <a:rPr lang="es-ES" sz="2000" i="1" dirty="0"/>
              <a:t>Como lo haría un mozo al devolver el plato terminado del chef al cliente</a:t>
            </a:r>
            <a:endParaRPr lang="es-AR" sz="20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82E3EC-16BD-692C-DAB2-7659953AAA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5582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un WEBHOOK?</a:t>
            </a:r>
            <a:endParaRPr/>
          </a:p>
        </p:txBody>
      </p:sp>
      <p:sp>
        <p:nvSpPr>
          <p:cNvPr id="322" name="Google Shape;322;p5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73CC3F2-12F8-3FEF-92B2-805936213C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65</a:t>
            </a:fld>
            <a:endParaRPr lang="es-A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25" y="520012"/>
            <a:ext cx="2317875" cy="27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175" y="677475"/>
            <a:ext cx="2652901" cy="2652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53"/>
          <p:cNvCxnSpPr/>
          <p:nvPr/>
        </p:nvCxnSpPr>
        <p:spPr>
          <a:xfrm rot="10800000" flipH="1">
            <a:off x="5658950" y="1770063"/>
            <a:ext cx="909300" cy="17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53"/>
          <p:cNvSpPr txBox="1"/>
          <p:nvPr/>
        </p:nvSpPr>
        <p:spPr>
          <a:xfrm>
            <a:off x="454875" y="3467250"/>
            <a:ext cx="8347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El botón es como un timbre conectado a una </a:t>
            </a:r>
            <a:r>
              <a:rPr lang="es" sz="1800" b="1">
                <a:solidFill>
                  <a:srgbClr val="FF0000"/>
                </a:solidFill>
              </a:rPr>
              <a:t>URL o webhook </a:t>
            </a:r>
            <a:r>
              <a:rPr lang="es" sz="1800">
                <a:solidFill>
                  <a:schemeClr val="dk2"/>
                </a:solidFill>
              </a:rPr>
              <a:t>que está en espera. Cuando alguien lo pulsa (es decir, se detecta una acción), se dispara una respuesta automática (como cuando un hombre abre la puerta al escuchar el timbre).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31" name="Google Shape;33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8250" y="643500"/>
            <a:ext cx="2204625" cy="2270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AA69072-2C9D-C355-8423-6BA7711FA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66</a:t>
            </a:fld>
            <a:endParaRPr lang="es-A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Google Shape;336;p54"/>
          <p:cNvGraphicFramePr/>
          <p:nvPr>
            <p:extLst>
              <p:ext uri="{D42A27DB-BD31-4B8C-83A1-F6EECF244321}">
                <p14:modId xmlns:p14="http://schemas.microsoft.com/office/powerpoint/2010/main" val="3643293362"/>
              </p:ext>
            </p:extLst>
          </p:nvPr>
        </p:nvGraphicFramePr>
        <p:xfrm>
          <a:off x="580725" y="602675"/>
          <a:ext cx="7774750" cy="4300700"/>
        </p:xfrm>
        <a:graphic>
          <a:graphicData uri="http://schemas.openxmlformats.org/drawingml/2006/table">
            <a:tbl>
              <a:tblPr>
                <a:noFill/>
                <a:tableStyleId>{6E47C44B-6AE4-489E-BA72-9F5DAF251B2B}</a:tableStyleId>
              </a:tblPr>
              <a:tblGrid>
                <a:gridCol w="38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5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 dirty="0"/>
                        <a:t>🔄 API</a:t>
                      </a:r>
                      <a:endParaRPr sz="2400" b="1" dirty="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/>
                        <a:t>🔔 Webhook</a:t>
                      </a:r>
                      <a:endParaRPr sz="2400" b="1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/>
                        <a:t>Vos hacés la consulta</a:t>
                      </a:r>
                      <a:endParaRPr sz="24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/>
                        <a:t>Te avisan cuando hay algo nuevo</a:t>
                      </a:r>
                      <a:endParaRPr sz="240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/>
                        <a:t>Ej: “¿Ya hay datos nuevos?”</a:t>
                      </a:r>
                      <a:endParaRPr sz="24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dirty="0"/>
                        <a:t>Ej: “Acaban de llegar datos”</a:t>
                      </a:r>
                      <a:endParaRPr sz="2400" dirty="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/>
                        <a:t>Tipo: pedir información y recibir respuesta</a:t>
                      </a:r>
                      <a:endParaRPr sz="24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dirty="0"/>
                        <a:t>Tipo: recibir notificación</a:t>
                      </a:r>
                      <a:endParaRPr sz="2400" dirty="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008696-E14F-4A90-5D2C-1B75AA4E94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67</a:t>
            </a:fld>
            <a:endParaRPr lang="es-A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52712E-B126-2C5E-80CA-3F3222BD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36" y="1312460"/>
            <a:ext cx="7937928" cy="275276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7B744C2-D48A-063E-1517-61BE0D91F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25995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E6C60A-E239-039B-B054-AB91794A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66" y="0"/>
            <a:ext cx="4491874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27E9AF-CE42-B1FD-AA18-FFD25695E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45" y="0"/>
            <a:ext cx="2171125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5FB7E34-BBCB-B442-9BA8-0E1615D28F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8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ctrTitle"/>
          </p:nvPr>
        </p:nvSpPr>
        <p:spPr>
          <a:xfrm>
            <a:off x="311700" y="382800"/>
            <a:ext cx="8520600" cy="43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00"/>
              <a:t>n8n es una herramienta de </a:t>
            </a:r>
            <a:r>
              <a:rPr lang="es" sz="3600">
                <a:highlight>
                  <a:srgbClr val="FFFF00"/>
                </a:highlight>
              </a:rPr>
              <a:t>automatización</a:t>
            </a:r>
            <a:r>
              <a:rPr lang="es" sz="3600"/>
              <a:t> </a:t>
            </a:r>
            <a:r>
              <a:rPr lang="es" sz="3600">
                <a:highlight>
                  <a:srgbClr val="00FF00"/>
                </a:highlight>
              </a:rPr>
              <a:t>visual </a:t>
            </a:r>
            <a:r>
              <a:rPr lang="es" sz="3600"/>
              <a:t>que permite conectar aplicaciones, procesar datos y crear flujos inteligentes.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00"/>
              <a:t>También facilita la </a:t>
            </a:r>
            <a:r>
              <a:rPr lang="es" sz="3600">
                <a:highlight>
                  <a:srgbClr val="FFFF00"/>
                </a:highlight>
              </a:rPr>
              <a:t>creación de </a:t>
            </a:r>
            <a:endParaRPr sz="3600">
              <a:highlight>
                <a:srgbClr val="FFFF0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00">
                <a:highlight>
                  <a:srgbClr val="FFFF00"/>
                </a:highlight>
              </a:rPr>
              <a:t>Agentes de inteligencia artificial</a:t>
            </a:r>
            <a:r>
              <a:rPr lang="es" sz="3600"/>
              <a:t> 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00"/>
              <a:t>sin necesidad de programar desde cero.</a:t>
            </a:r>
            <a:endParaRPr sz="360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A1402B1-7C6C-970A-DF63-CA8C1AE9B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</a:t>
            </a:fld>
            <a:endParaRPr lang="es-A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087909-7A91-1494-0097-32C38AE7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93" y="0"/>
            <a:ext cx="2774897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AFD96D-FE2B-E587-E387-3A4DB35B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10" y="0"/>
            <a:ext cx="2754824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01F5F7-D99E-E08C-E9A6-0D2ECDF2C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9068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Ejemplo 5</a:t>
            </a:r>
            <a:endParaRPr dirty="0"/>
          </a:p>
        </p:txBody>
      </p:sp>
      <p:sp>
        <p:nvSpPr>
          <p:cNvPr id="342" name="Google Shape;342;p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Agente AI: Chatbot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A9B8F3C-54CA-FBE8-2DA3-D69009AC6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71</a:t>
            </a:fld>
            <a:endParaRPr lang="es-A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D78091-3876-C831-B4EC-85A73533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5" y="803629"/>
            <a:ext cx="7305490" cy="3536241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E07555E-6FA8-8257-0ABE-3160B6377B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5062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0542110-F378-5C4C-7BEC-993C0E8B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89" y="0"/>
            <a:ext cx="2965959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2D0E95-C0B3-BE15-F582-E8E56F4E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126" y="0"/>
            <a:ext cx="2664807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EF9637-76E7-83D5-AB4C-9E47BFEC37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8828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C1199C9-71E1-5676-E83C-68698045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12" y="0"/>
            <a:ext cx="2713697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B3176E-BDE2-021F-54CC-95D2C874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99" y="0"/>
            <a:ext cx="2706662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8411DE-A62E-0365-2C2D-46A492526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38674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6</a:t>
            </a:r>
            <a:endParaRPr/>
          </a:p>
        </p:txBody>
      </p:sp>
      <p:sp>
        <p:nvSpPr>
          <p:cNvPr id="348" name="Google Shape;348;p5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Agente AI: Web Scrapping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01F54C-DD4A-CE54-4022-4F536E9C7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75</a:t>
            </a:fld>
            <a:endParaRPr lang="es-A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128173D-8564-7886-DA6B-7BC93E4A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5" y="1352380"/>
            <a:ext cx="8383170" cy="243874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D85FA3F-C8DB-4DC6-02C4-230C198B9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9321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68BFD5-063C-56A6-873D-31B04F1C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3" y="0"/>
            <a:ext cx="2683940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43FACE-7F11-3A5A-7A6A-938A1434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5" y="0"/>
            <a:ext cx="2926772" cy="514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7F322B-D818-4BE6-34EA-420760093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469" y="0"/>
            <a:ext cx="2689241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6D3EABE-75C6-909A-9F7B-D201CE0A6B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6646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FD3782-A51A-23C8-F0B6-ABBAC594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50" y="0"/>
            <a:ext cx="2947787" cy="514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009B0E-C1DA-2833-EDB5-8D77AA13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404" y="0"/>
            <a:ext cx="2658341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F5ABDD4-3883-25B5-7BB9-C5532FF7E7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14159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7</a:t>
            </a:r>
            <a:endParaRPr/>
          </a:p>
        </p:txBody>
      </p:sp>
      <p:sp>
        <p:nvSpPr>
          <p:cNvPr id="354" name="Google Shape;354;p5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RAG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394192F-6B53-F8B6-A5F5-85E064944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79</a:t>
            </a:fld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657152D-B6C4-DE3C-E85A-2D0615EEA266}"/>
              </a:ext>
            </a:extLst>
          </p:cNvPr>
          <p:cNvSpPr/>
          <p:nvPr/>
        </p:nvSpPr>
        <p:spPr>
          <a:xfrm>
            <a:off x="1975247" y="2668864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1</a:t>
            </a:r>
            <a:endParaRPr lang="es-AR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9D5887F-519D-4758-F22C-97165FF4AC6C}"/>
              </a:ext>
            </a:extLst>
          </p:cNvPr>
          <p:cNvSpPr/>
          <p:nvPr/>
        </p:nvSpPr>
        <p:spPr>
          <a:xfrm>
            <a:off x="4099610" y="2668864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2</a:t>
            </a:r>
            <a:endParaRPr lang="es-AR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48E797-A0FB-D8D2-3F68-6DB4CCE1B66D}"/>
              </a:ext>
            </a:extLst>
          </p:cNvPr>
          <p:cNvSpPr/>
          <p:nvPr/>
        </p:nvSpPr>
        <p:spPr>
          <a:xfrm>
            <a:off x="6223974" y="2710427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3</a:t>
            </a:r>
            <a:endParaRPr lang="es-AR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A78F726-BA28-77F8-A417-E3ADB5F6F372}"/>
              </a:ext>
            </a:extLst>
          </p:cNvPr>
          <p:cNvCxnSpPr/>
          <p:nvPr/>
        </p:nvCxnSpPr>
        <p:spPr>
          <a:xfrm>
            <a:off x="3139029" y="3149155"/>
            <a:ext cx="738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E779CAA-BDEA-F721-0FBB-4CBBAB69465A}"/>
              </a:ext>
            </a:extLst>
          </p:cNvPr>
          <p:cNvCxnSpPr/>
          <p:nvPr/>
        </p:nvCxnSpPr>
        <p:spPr>
          <a:xfrm>
            <a:off x="5304956" y="3135300"/>
            <a:ext cx="738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rir llave 10">
            <a:extLst>
              <a:ext uri="{FF2B5EF4-FFF2-40B4-BE49-F238E27FC236}">
                <a16:creationId xmlns:a16="http://schemas.microsoft.com/office/drawing/2014/main" id="{32D77C09-EB41-128E-5B0D-9B92A8B26822}"/>
              </a:ext>
            </a:extLst>
          </p:cNvPr>
          <p:cNvSpPr/>
          <p:nvPr/>
        </p:nvSpPr>
        <p:spPr>
          <a:xfrm rot="5400000">
            <a:off x="4450869" y="-811782"/>
            <a:ext cx="322717" cy="5273962"/>
          </a:xfrm>
          <a:prstGeom prst="leftBrace">
            <a:avLst>
              <a:gd name="adj1" fmla="val 18574"/>
              <a:gd name="adj2" fmla="val 50000"/>
            </a:avLst>
          </a:prstGeom>
          <a:noFill/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EBE748-4816-78C6-853E-980CC3B70324}"/>
              </a:ext>
            </a:extLst>
          </p:cNvPr>
          <p:cNvSpPr txBox="1"/>
          <p:nvPr/>
        </p:nvSpPr>
        <p:spPr>
          <a:xfrm>
            <a:off x="3368155" y="735526"/>
            <a:ext cx="248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/>
              <a:t>Workflow</a:t>
            </a:r>
            <a:endParaRPr lang="es-AR" sz="4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458123A-27A8-8650-3CE0-11DD229F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4234F-9008-45E4-5C27-775C1D0C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¿Qué son las bases de datos vectoriales?</a:t>
            </a:r>
            <a:br>
              <a:rPr lang="es-ES" b="1" dirty="0"/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8652A-0C52-C548-5139-DD82BA3D8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buNone/>
            </a:pPr>
            <a:r>
              <a:rPr lang="es-ES" dirty="0"/>
              <a:t>Las bases de datos vectoriales </a:t>
            </a:r>
            <a:r>
              <a:rPr lang="es-ES" b="1" dirty="0"/>
              <a:t>almacenan información como números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Una base de datos vectorial es un tipo de base de datos que guarda los datos como </a:t>
            </a:r>
            <a:r>
              <a:rPr lang="es-ES" b="1" dirty="0"/>
              <a:t>vectores de alta dimensión</a:t>
            </a:r>
            <a:r>
              <a:rPr lang="es-ES" dirty="0"/>
              <a:t>, es decir, representaciones matemáticas de características o atributos.</a:t>
            </a:r>
          </a:p>
          <a:p>
            <a:pPr>
              <a:buNone/>
            </a:pPr>
            <a:endParaRPr lang="es-ES" dirty="0"/>
          </a:p>
          <a:p>
            <a:r>
              <a:rPr lang="es-ES" dirty="0"/>
              <a:t>Esto permite realizar </a:t>
            </a:r>
            <a:r>
              <a:rPr lang="es-ES" b="1" dirty="0"/>
              <a:t>búsquedas por similitud</a:t>
            </a:r>
            <a:r>
              <a:rPr lang="es-ES" dirty="0"/>
              <a:t> de forma rápida y precisa.</a:t>
            </a:r>
            <a:br>
              <a:rPr lang="es-ES" dirty="0"/>
            </a:br>
            <a:r>
              <a:rPr lang="es-ES" dirty="0"/>
              <a:t>En lugar de usar consultas tradicionales, </a:t>
            </a:r>
            <a:r>
              <a:rPr lang="es-ES" dirty="0" err="1"/>
              <a:t>podés</a:t>
            </a:r>
            <a:r>
              <a:rPr lang="es-ES" dirty="0"/>
              <a:t> buscar datos relevantes según su </a:t>
            </a:r>
            <a:r>
              <a:rPr lang="es-ES" b="1" dirty="0"/>
              <a:t>significado semántico y contextual</a:t>
            </a:r>
            <a:r>
              <a:rPr lang="es-ES" dirty="0"/>
              <a:t>.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3DA2C9-5DC2-52A7-F385-EFF158357C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94869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CD21E96-670A-EBCA-A591-B534AFF40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81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F36F29-92C5-98DB-3768-45E17DB160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4" t="2498"/>
          <a:stretch/>
        </p:blipFill>
        <p:spPr>
          <a:xfrm>
            <a:off x="918405" y="1260742"/>
            <a:ext cx="7307189" cy="26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145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9B9AA13-30CE-33BB-D50A-A1FE09662E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82</a:t>
            </a:fld>
            <a:endParaRPr lang="es-AR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50E6972-7771-4E71-1559-B9C704B63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9417"/>
              </p:ext>
            </p:extLst>
          </p:nvPr>
        </p:nvGraphicFramePr>
        <p:xfrm>
          <a:off x="311149" y="1706356"/>
          <a:ext cx="8521701" cy="1730788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121043">
                  <a:extLst>
                    <a:ext uri="{9D8B030D-6E8A-4147-A177-3AD203B41FA5}">
                      <a16:colId xmlns:a16="http://schemas.microsoft.com/office/drawing/2014/main" val="1051922709"/>
                    </a:ext>
                  </a:extLst>
                </a:gridCol>
                <a:gridCol w="4560091">
                  <a:extLst>
                    <a:ext uri="{9D8B030D-6E8A-4147-A177-3AD203B41FA5}">
                      <a16:colId xmlns:a16="http://schemas.microsoft.com/office/drawing/2014/main" val="125172939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75687047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err="1"/>
                        <a:t>Chunk</a:t>
                      </a:r>
                      <a:r>
                        <a:rPr lang="es-AR" sz="1400" dirty="0"/>
                        <a:t>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Texto (</a:t>
                      </a:r>
                      <a:r>
                        <a:rPr lang="es-AR" sz="1400" dirty="0" err="1"/>
                        <a:t>chunk</a:t>
                      </a:r>
                      <a:r>
                        <a:rPr lang="es-A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err="1"/>
                        <a:t>Embedding</a:t>
                      </a:r>
                      <a:r>
                        <a:rPr lang="es-AR" sz="1400" dirty="0"/>
                        <a:t> (vector resumen)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48936"/>
                  </a:ext>
                </a:extLst>
              </a:tr>
              <a:tr h="389668">
                <a:tc>
                  <a:txBody>
                    <a:bodyPr/>
                    <a:lstStyle/>
                    <a:p>
                      <a:pPr algn="ctr"/>
                      <a:r>
                        <a:rPr lang="es-AR" sz="1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"La inteligencia artificial es..."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[0.23, -0.56, 0.89, ..., 0.12]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6198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s-AR" sz="1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"Se utiliza en medicina, educación..."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[0.41, -0.22, 0.75, ..., -0.33]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7002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s-AR" sz="1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"Los algoritmos aprenden de datos..."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[0.11, 0.67, -0.49, ..., 0.05]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9734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6A34B-1E78-243A-DEC8-4BE8FE28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¿Qué es un RAG?</a:t>
            </a:r>
            <a:br>
              <a:rPr lang="es-ES" b="1" dirty="0"/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A620B-BD8E-EB82-9B79-C4CE709E3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b="1" dirty="0"/>
              <a:t>RAG</a:t>
            </a:r>
            <a:r>
              <a:rPr lang="es-ES" dirty="0"/>
              <a:t> significa </a:t>
            </a:r>
            <a:r>
              <a:rPr lang="es-ES" b="1" dirty="0" err="1"/>
              <a:t>Retrieval-Augmented</a:t>
            </a:r>
            <a:r>
              <a:rPr lang="es-ES" b="1" dirty="0"/>
              <a:t> </a:t>
            </a:r>
            <a:r>
              <a:rPr lang="es-ES" b="1" dirty="0" err="1"/>
              <a:t>Generation</a:t>
            </a:r>
            <a:br>
              <a:rPr lang="es-ES" dirty="0"/>
            </a:br>
            <a:r>
              <a:rPr lang="es-ES" dirty="0"/>
              <a:t>(Generación aumentada con recuperación).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Es una técnica que combina dos procesos: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Recuperación</a:t>
            </a:r>
            <a:r>
              <a:rPr lang="es-ES" dirty="0"/>
              <a:t>: </a:t>
            </a:r>
            <a:r>
              <a:rPr lang="es-ES" dirty="0">
                <a:highlight>
                  <a:srgbClr val="FFFF00"/>
                </a:highlight>
              </a:rPr>
              <a:t>busca información relevante en una base de datos </a:t>
            </a:r>
            <a:r>
              <a:rPr lang="es-ES" dirty="0"/>
              <a:t>(por ejemplo, una base vectorial como </a:t>
            </a:r>
            <a:r>
              <a:rPr lang="es-ES" dirty="0" err="1"/>
              <a:t>Pinecone</a:t>
            </a:r>
            <a:r>
              <a:rPr lang="es-ES" dirty="0"/>
              <a:t>).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Generación</a:t>
            </a:r>
            <a:r>
              <a:rPr lang="es-ES" dirty="0"/>
              <a:t>: </a:t>
            </a:r>
            <a:r>
              <a:rPr lang="es-ES" dirty="0">
                <a:highlight>
                  <a:srgbClr val="FFFF00"/>
                </a:highlight>
              </a:rPr>
              <a:t>usa un modelo de lenguaje (como GPT) para generar una respuesta basada en esa información.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/>
              <a:t>En lugar de responder solo con lo que el modelo ya sabe, el sistema </a:t>
            </a:r>
            <a:r>
              <a:rPr lang="es-ES" b="1" dirty="0">
                <a:solidFill>
                  <a:srgbClr val="FF0000"/>
                </a:solidFill>
              </a:rPr>
              <a:t>recupera contenido actualizado o específico</a:t>
            </a:r>
            <a:r>
              <a:rPr lang="es-ES" dirty="0"/>
              <a:t> y lo usa para generar respuestas más útiles, precisas y confiables.</a:t>
            </a:r>
          </a:p>
          <a:p>
            <a:pPr marL="114300" indent="0">
              <a:buNone/>
            </a:pP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1D7773-772C-24EB-D3C7-0098EF1F0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3844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EF4EB-D003-10EC-05B2-3861FBB8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Antes de empezar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60113-FFD1-707B-7C01-3B959D64A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250000"/>
              </a:lnSpc>
            </a:pPr>
            <a:r>
              <a:rPr lang="es-AR" dirty="0"/>
              <a:t>API KEY de </a:t>
            </a:r>
            <a:r>
              <a:rPr lang="es-AR" dirty="0" err="1"/>
              <a:t>Pinecode</a:t>
            </a:r>
            <a:r>
              <a:rPr lang="es-AR" dirty="0"/>
              <a:t> (https://pinecone.io)</a:t>
            </a:r>
          </a:p>
          <a:p>
            <a:pPr>
              <a:lnSpc>
                <a:spcPct val="250000"/>
              </a:lnSpc>
            </a:pPr>
            <a:r>
              <a:rPr lang="es-AR" dirty="0"/>
              <a:t>Tener creado y configurado un índice (</a:t>
            </a:r>
            <a:r>
              <a:rPr lang="es-AR" dirty="0" err="1"/>
              <a:t>Create</a:t>
            </a:r>
            <a:r>
              <a:rPr lang="es-AR" dirty="0"/>
              <a:t> </a:t>
            </a:r>
            <a:r>
              <a:rPr lang="es-AR" dirty="0" err="1"/>
              <a:t>Index</a:t>
            </a:r>
            <a:r>
              <a:rPr lang="es-AR" dirty="0"/>
              <a:t>) en </a:t>
            </a:r>
            <a:r>
              <a:rPr lang="es-AR" dirty="0" err="1"/>
              <a:t>Pinecode</a:t>
            </a:r>
            <a:r>
              <a:rPr lang="es-AR" dirty="0"/>
              <a:t>. </a:t>
            </a:r>
          </a:p>
          <a:p>
            <a:pPr>
              <a:lnSpc>
                <a:spcPct val="250000"/>
              </a:lnSpc>
            </a:pPr>
            <a:r>
              <a:rPr lang="es-AR" dirty="0"/>
              <a:t>API KEY de </a:t>
            </a:r>
            <a:r>
              <a:rPr lang="es-AR" dirty="0" err="1"/>
              <a:t>OpenAI</a:t>
            </a:r>
            <a:endParaRPr lang="es-AR" dirty="0"/>
          </a:p>
          <a:p>
            <a:pPr>
              <a:lnSpc>
                <a:spcPct val="250000"/>
              </a:lnSpc>
            </a:pPr>
            <a:r>
              <a:rPr lang="es-AR" dirty="0"/>
              <a:t>Cuenta de n8n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5679AB-85DD-4774-D2A0-E0D11C23F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1092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85303-C239-FF08-5F9C-61A15C46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Flujo de ejemplo completo (RAG 1er parte):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9BA52B-1293-6549-D93F-D5C5B08A0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AR" b="1" dirty="0"/>
              <a:t>HTTP </a:t>
            </a:r>
            <a:r>
              <a:rPr lang="es-AR" b="1" dirty="0" err="1"/>
              <a:t>Request</a:t>
            </a:r>
            <a:r>
              <a:rPr lang="es-AR" dirty="0"/>
              <a:t> → </a:t>
            </a:r>
            <a:r>
              <a:rPr lang="es-AR" dirty="0">
                <a:highlight>
                  <a:srgbClr val="FFFF00"/>
                </a:highlight>
              </a:rPr>
              <a:t>baja la página de Wikipedia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AR" b="1" dirty="0"/>
              <a:t>Default Data </a:t>
            </a:r>
            <a:r>
              <a:rPr lang="es-AR" b="1" dirty="0" err="1"/>
              <a:t>Loader</a:t>
            </a:r>
            <a:r>
              <a:rPr lang="es-AR" dirty="0"/>
              <a:t> → </a:t>
            </a:r>
            <a:r>
              <a:rPr lang="es-AR" dirty="0">
                <a:highlight>
                  <a:srgbClr val="FFFF00"/>
                </a:highlight>
              </a:rPr>
              <a:t>carga el contenido crudo del HTML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AR" b="1" dirty="0"/>
              <a:t>Recursive </a:t>
            </a:r>
            <a:r>
              <a:rPr lang="es-AR" b="1" dirty="0" err="1"/>
              <a:t>Character</a:t>
            </a:r>
            <a:r>
              <a:rPr lang="es-AR" b="1" dirty="0"/>
              <a:t> Text </a:t>
            </a:r>
            <a:r>
              <a:rPr lang="es-AR" b="1" dirty="0" err="1"/>
              <a:t>Splitter</a:t>
            </a:r>
            <a:r>
              <a:rPr lang="es-AR" dirty="0"/>
              <a:t> → </a:t>
            </a:r>
            <a:r>
              <a:rPr lang="es-AR" dirty="0">
                <a:highlight>
                  <a:srgbClr val="FFFF00"/>
                </a:highlight>
              </a:rPr>
              <a:t>lo divide en partes (</a:t>
            </a:r>
            <a:r>
              <a:rPr lang="es-AR" dirty="0" err="1">
                <a:highlight>
                  <a:srgbClr val="FFFF00"/>
                </a:highlight>
              </a:rPr>
              <a:t>chunks</a:t>
            </a:r>
            <a:r>
              <a:rPr lang="es-AR" dirty="0"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AR" b="1" dirty="0" err="1"/>
              <a:t>Generate</a:t>
            </a:r>
            <a:r>
              <a:rPr lang="es-AR" b="1" dirty="0"/>
              <a:t> </a:t>
            </a:r>
            <a:r>
              <a:rPr lang="es-AR" b="1" dirty="0" err="1"/>
              <a:t>Embeddings</a:t>
            </a:r>
            <a:r>
              <a:rPr lang="es-AR" b="1" dirty="0"/>
              <a:t> (</a:t>
            </a:r>
            <a:r>
              <a:rPr lang="es-AR" b="1" dirty="0" err="1"/>
              <a:t>OpenAI</a:t>
            </a:r>
            <a:r>
              <a:rPr lang="es-AR" b="1" dirty="0"/>
              <a:t>)</a:t>
            </a:r>
            <a:r>
              <a:rPr lang="es-AR" dirty="0"/>
              <a:t> → </a:t>
            </a:r>
            <a:r>
              <a:rPr lang="es-AR" dirty="0">
                <a:highlight>
                  <a:srgbClr val="FFFF00"/>
                </a:highlight>
              </a:rPr>
              <a:t>crea vectores para cada parte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AR" b="1" dirty="0" err="1"/>
              <a:t>Pinecone</a:t>
            </a:r>
            <a:r>
              <a:rPr lang="es-AR" b="1" dirty="0"/>
              <a:t> Vector Store</a:t>
            </a:r>
            <a:r>
              <a:rPr lang="es-AR" dirty="0"/>
              <a:t> → </a:t>
            </a:r>
            <a:r>
              <a:rPr lang="es-AR" dirty="0">
                <a:highlight>
                  <a:srgbClr val="FFFF00"/>
                </a:highlight>
              </a:rPr>
              <a:t>guarda cada vector en </a:t>
            </a:r>
            <a:r>
              <a:rPr lang="es-AR" dirty="0" err="1">
                <a:highlight>
                  <a:srgbClr val="FFFF00"/>
                </a:highlight>
              </a:rPr>
              <a:t>Pinecone</a:t>
            </a:r>
            <a:endParaRPr lang="es-AR" dirty="0">
              <a:highlight>
                <a:srgbClr val="FFFF00"/>
              </a:highlight>
            </a:endParaRP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4D6F65-14F4-2F3F-35B8-74BD7DB965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3715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273AD9-E487-1514-8B7F-5088D15A7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86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2D0EDC-8050-DB26-E653-560BFEA3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64" y="761747"/>
            <a:ext cx="624927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34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BF8DA1-8030-ECB6-C786-8772193B7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87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4BFABD-CB63-5811-630E-D5834C61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17" y="0"/>
            <a:ext cx="2543038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5CE6D2-04B6-9AD9-A847-572633B1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94" y="0"/>
            <a:ext cx="2584214" cy="514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0D4D02-3553-D8AE-07A8-2CBA0A704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37" y="0"/>
            <a:ext cx="26794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820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52EF4-38AF-8B92-715C-1F9E477D2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1E245AA-C16C-6489-6D9B-AE0B88F85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88</a:t>
            </a:fld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8B9146-F8B6-BA74-08B4-C9079995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06" y="0"/>
            <a:ext cx="2588504" cy="5143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AC0678-FF72-8A76-24E0-CF9A8DDC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65" y="0"/>
            <a:ext cx="2613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743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66A3F-3DA7-2227-BAF8-FC548577F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C419C-2B52-F58C-1247-D85C0D6C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Flujo de ejemplo completo (RAG 2da parte):</a:t>
            </a:r>
            <a:br>
              <a:rPr lang="es-AR" b="1" dirty="0"/>
            </a:b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206CD1-F666-1B9E-D196-2BB8B06853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89</a:t>
            </a:fld>
            <a:endParaRPr lang="es-A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57BF89-5CBB-74F8-F515-0D148EF0E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337181"/>
            <a:ext cx="816075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 err="1"/>
              <a:t>When</a:t>
            </a:r>
            <a:r>
              <a:rPr lang="es-AR" altLang="es-AR" sz="1200" b="1" dirty="0"/>
              <a:t> chat </a:t>
            </a:r>
            <a:r>
              <a:rPr lang="es-AR" altLang="es-AR" sz="1200" b="1" dirty="0" err="1"/>
              <a:t>message</a:t>
            </a:r>
            <a:r>
              <a:rPr lang="es-AR" altLang="es-AR" sz="1200" b="1" dirty="0"/>
              <a:t> </a:t>
            </a:r>
            <a:r>
              <a:rPr lang="es-AR" altLang="es-AR" sz="1200" b="1" dirty="0" err="1"/>
              <a:t>received</a:t>
            </a:r>
            <a:r>
              <a:rPr lang="es-AR" altLang="es-AR" sz="1200" b="1" dirty="0"/>
              <a:t> → </a:t>
            </a:r>
            <a:r>
              <a:rPr lang="es-AR" altLang="es-AR" sz="1200" b="1" dirty="0">
                <a:highlight>
                  <a:srgbClr val="FFFF00"/>
                </a:highlight>
              </a:rPr>
              <a:t>detecta que el usuario envió una consulta</a:t>
            </a:r>
          </a:p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 err="1"/>
              <a:t>Generate</a:t>
            </a:r>
            <a:r>
              <a:rPr lang="es-AR" altLang="es-AR" sz="1200" b="1" dirty="0"/>
              <a:t> </a:t>
            </a:r>
            <a:r>
              <a:rPr lang="es-AR" altLang="es-AR" sz="1200" b="1" dirty="0" err="1"/>
              <a:t>User</a:t>
            </a:r>
            <a:r>
              <a:rPr lang="es-AR" altLang="es-AR" sz="1200" b="1" dirty="0"/>
              <a:t> </a:t>
            </a:r>
            <a:r>
              <a:rPr lang="es-AR" altLang="es-AR" sz="1200" b="1" dirty="0" err="1"/>
              <a:t>Query</a:t>
            </a:r>
            <a:r>
              <a:rPr lang="es-AR" altLang="es-AR" sz="1200" b="1" dirty="0"/>
              <a:t> </a:t>
            </a:r>
            <a:r>
              <a:rPr lang="es-AR" altLang="es-AR" sz="1200" b="1" dirty="0" err="1"/>
              <a:t>Embedding</a:t>
            </a:r>
            <a:r>
              <a:rPr lang="es-AR" altLang="es-AR" sz="1200" b="1" dirty="0"/>
              <a:t> → </a:t>
            </a:r>
            <a:r>
              <a:rPr lang="es-AR" altLang="es-AR" sz="1200" b="1" dirty="0">
                <a:highlight>
                  <a:srgbClr val="FFFF00"/>
                </a:highlight>
              </a:rPr>
              <a:t>convierte la pregunta del usuario en un vector (</a:t>
            </a:r>
            <a:r>
              <a:rPr lang="es-AR" altLang="es-AR" sz="1200" b="1" dirty="0" err="1">
                <a:highlight>
                  <a:srgbClr val="FFFF00"/>
                </a:highlight>
              </a:rPr>
              <a:t>embedding</a:t>
            </a:r>
            <a:r>
              <a:rPr lang="es-AR" altLang="es-AR" sz="1200" b="1" dirty="0">
                <a:highlight>
                  <a:srgbClr val="FFFF00"/>
                </a:highlight>
              </a:rPr>
              <a:t>)</a:t>
            </a:r>
          </a:p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 err="1"/>
              <a:t>Pinecone</a:t>
            </a:r>
            <a:r>
              <a:rPr lang="es-AR" altLang="es-AR" sz="1200" b="1" dirty="0"/>
              <a:t> Vector Store (</a:t>
            </a:r>
            <a:r>
              <a:rPr lang="es-AR" altLang="es-AR" sz="1200" b="1" dirty="0" err="1"/>
              <a:t>Querying</a:t>
            </a:r>
            <a:r>
              <a:rPr lang="es-AR" altLang="es-AR" sz="1200" b="1" dirty="0"/>
              <a:t>) → </a:t>
            </a:r>
            <a:r>
              <a:rPr lang="es-AR" altLang="es-AR" sz="1200" b="1" dirty="0">
                <a:highlight>
                  <a:srgbClr val="FFFF00"/>
                </a:highlight>
              </a:rPr>
              <a:t>busca los </a:t>
            </a:r>
            <a:r>
              <a:rPr lang="es-AR" altLang="es-AR" sz="1200" b="1" dirty="0" err="1">
                <a:highlight>
                  <a:srgbClr val="FFFF00"/>
                </a:highlight>
              </a:rPr>
              <a:t>chunks</a:t>
            </a:r>
            <a:r>
              <a:rPr lang="es-AR" altLang="es-AR" sz="1200" b="1" dirty="0">
                <a:highlight>
                  <a:srgbClr val="FFFF00"/>
                </a:highlight>
              </a:rPr>
              <a:t> más parecidos en </a:t>
            </a:r>
            <a:r>
              <a:rPr lang="es-AR" altLang="es-AR" sz="1200" b="1" dirty="0" err="1">
                <a:highlight>
                  <a:srgbClr val="FFFF00"/>
                </a:highlight>
              </a:rPr>
              <a:t>Pinecone</a:t>
            </a:r>
            <a:endParaRPr lang="es-AR" altLang="es-AR" sz="1200" b="1" dirty="0">
              <a:highlight>
                <a:srgbClr val="FFFF00"/>
              </a:highlight>
            </a:endParaRPr>
          </a:p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/>
              <a:t>Vector Store Tool → </a:t>
            </a:r>
            <a:r>
              <a:rPr lang="es-AR" altLang="es-AR" sz="1200" b="1" dirty="0">
                <a:highlight>
                  <a:srgbClr val="FFFF00"/>
                </a:highlight>
              </a:rPr>
              <a:t>organiza los resultados encontrados y los prepara como contexto</a:t>
            </a:r>
          </a:p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 err="1"/>
              <a:t>Window</a:t>
            </a:r>
            <a:r>
              <a:rPr lang="es-AR" altLang="es-AR" sz="1200" b="1" dirty="0"/>
              <a:t> Buffer </a:t>
            </a:r>
            <a:r>
              <a:rPr lang="es-AR" altLang="es-AR" sz="1200" b="1" dirty="0" err="1"/>
              <a:t>Memory</a:t>
            </a:r>
            <a:r>
              <a:rPr lang="es-AR" altLang="es-AR" sz="1200" b="1" dirty="0"/>
              <a:t> </a:t>
            </a:r>
            <a:r>
              <a:rPr lang="es-AR" altLang="es-AR" sz="1200" b="1" dirty="0">
                <a:highlight>
                  <a:srgbClr val="FFFF00"/>
                </a:highlight>
              </a:rPr>
              <a:t>→ guarda el historial de la conversación para mantener contexto</a:t>
            </a:r>
          </a:p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 err="1"/>
              <a:t>OpenAI</a:t>
            </a:r>
            <a:r>
              <a:rPr lang="es-AR" altLang="es-AR" sz="1200" b="1" dirty="0"/>
              <a:t> Chat </a:t>
            </a:r>
            <a:r>
              <a:rPr lang="es-AR" altLang="es-AR" sz="1200" b="1" dirty="0" err="1"/>
              <a:t>Model</a:t>
            </a:r>
            <a:r>
              <a:rPr lang="es-AR" altLang="es-AR" sz="1200" b="1" dirty="0"/>
              <a:t> → </a:t>
            </a:r>
            <a:r>
              <a:rPr lang="es-AR" altLang="es-AR" sz="1200" b="1" dirty="0">
                <a:highlight>
                  <a:srgbClr val="FFFF00"/>
                </a:highlight>
              </a:rPr>
              <a:t>genera la respuesta final combinando los datos recuperados y el mensaje del usuario</a:t>
            </a:r>
          </a:p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/>
              <a:t>AI </a:t>
            </a:r>
            <a:r>
              <a:rPr lang="es-AR" altLang="es-AR" sz="1200" b="1" dirty="0" err="1"/>
              <a:t>Agent</a:t>
            </a:r>
            <a:r>
              <a:rPr lang="es-AR" altLang="es-AR" sz="1200" b="1" dirty="0"/>
              <a:t> → </a:t>
            </a:r>
            <a:r>
              <a:rPr lang="es-AR" altLang="es-AR" sz="1200" b="1" dirty="0">
                <a:highlight>
                  <a:srgbClr val="FFFF00"/>
                </a:highlight>
              </a:rPr>
              <a:t>coordina todo el proceso y responde al usuario</a:t>
            </a:r>
          </a:p>
        </p:txBody>
      </p:sp>
    </p:spTree>
    <p:extLst>
      <p:ext uri="{BB962C8B-B14F-4D97-AF65-F5344CB8AC3E}">
        <p14:creationId xmlns:p14="http://schemas.microsoft.com/office/powerpoint/2010/main" val="106429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Ejemplo de Workflow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60A0BE-D1CE-9FEB-DCDB-65F8A7E128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</a:t>
            </a:fld>
            <a:endParaRPr lang="es-AR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25470-2778-D11D-8C1A-233181BD7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DB6A15-75DD-7080-CF85-D9F88FA5B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90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9143F5-1AD4-DD59-ECD7-039AE21CB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11" y="509299"/>
            <a:ext cx="701137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014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B222B4D-8BC3-07F5-5D0D-0D637C0C32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91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325C61-44DC-1A4A-204E-76296174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6" y="0"/>
            <a:ext cx="2584254" cy="5143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F9421E-6B44-3F46-B601-1D8EB4FD4DB7}"/>
              </a:ext>
            </a:extLst>
          </p:cNvPr>
          <p:cNvSpPr txBox="1"/>
          <p:nvPr/>
        </p:nvSpPr>
        <p:spPr>
          <a:xfrm>
            <a:off x="3349127" y="47982"/>
            <a:ext cx="2368627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System</a:t>
            </a:r>
            <a:r>
              <a:rPr lang="es-ES" b="1" dirty="0"/>
              <a:t> </a:t>
            </a:r>
            <a:r>
              <a:rPr lang="es-ES" b="1" dirty="0" err="1"/>
              <a:t>Message</a:t>
            </a:r>
            <a:r>
              <a:rPr lang="es-ES" b="1" dirty="0"/>
              <a:t>:</a:t>
            </a:r>
          </a:p>
          <a:p>
            <a:endParaRPr lang="es-ES" dirty="0"/>
          </a:p>
          <a:p>
            <a:r>
              <a:rPr lang="es-ES" dirty="0" err="1"/>
              <a:t>Sos</a:t>
            </a:r>
            <a:r>
              <a:rPr lang="es-ES" dirty="0"/>
              <a:t> un asistente útil y preciso. </a:t>
            </a:r>
            <a:r>
              <a:rPr lang="es-ES" dirty="0" err="1"/>
              <a:t>Respondé</a:t>
            </a:r>
            <a:r>
              <a:rPr lang="es-ES" dirty="0"/>
              <a:t> preguntas sobre inteligencia artificial usando únicamente la información proporcionada en los documentos recuperados.</a:t>
            </a:r>
          </a:p>
          <a:p>
            <a:r>
              <a:rPr lang="es-ES" dirty="0"/>
              <a:t>Esa información proviene de la página de Wikipedia en español sobre inteligencia artificial, y está guardada en una base vectorial.</a:t>
            </a:r>
          </a:p>
          <a:p>
            <a:r>
              <a:rPr lang="es-ES" dirty="0"/>
              <a:t>No inventes datos. Si la respuesta no está en los documentos proporcionados, </a:t>
            </a:r>
            <a:r>
              <a:rPr lang="es-ES" dirty="0" err="1"/>
              <a:t>respondé</a:t>
            </a:r>
            <a:r>
              <a:rPr lang="es-ES" dirty="0"/>
              <a:t>:</a:t>
            </a:r>
          </a:p>
          <a:p>
            <a:r>
              <a:rPr lang="es-ES" dirty="0"/>
              <a:t>“Lo siento, no tengo información suficiente para responder esa pregunta con los datos disponibles.”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0D344E-EF91-2F1B-0A83-85B161F1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42" y="0"/>
            <a:ext cx="26843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831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659A8-0ED2-94F6-6B44-8CDF10ED2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A450FE-E0AA-D5D8-E4D4-870A169B6C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92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8FF136-1D08-EC06-8348-22F26F08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82" y="0"/>
            <a:ext cx="2584377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193016-D034-9BB4-DE1F-4F196727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17" y="0"/>
            <a:ext cx="2475007" cy="5143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5A94FD-1B88-F47C-919A-0F28461AE6E8}"/>
              </a:ext>
            </a:extLst>
          </p:cNvPr>
          <p:cNvSpPr txBox="1"/>
          <p:nvPr/>
        </p:nvSpPr>
        <p:spPr>
          <a:xfrm>
            <a:off x="6444283" y="1172608"/>
            <a:ext cx="2302525" cy="320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b="1" dirty="0" err="1"/>
              <a:t>Description</a:t>
            </a:r>
            <a:r>
              <a:rPr lang="es-ES" sz="1000" b="1" dirty="0"/>
              <a:t> </a:t>
            </a:r>
            <a:r>
              <a:rPr lang="es-ES" sz="1000" b="1" dirty="0" err="1"/>
              <a:t>of</a:t>
            </a:r>
            <a:r>
              <a:rPr lang="es-ES" sz="1000" b="1" dirty="0"/>
              <a:t> Data</a:t>
            </a:r>
          </a:p>
          <a:p>
            <a:endParaRPr lang="es-ES" sz="1000" dirty="0"/>
          </a:p>
          <a:p>
            <a:r>
              <a:rPr lang="es-ES" dirty="0" err="1"/>
              <a:t>Sos</a:t>
            </a:r>
            <a:r>
              <a:rPr lang="es-ES" dirty="0"/>
              <a:t> un asistente útil y preciso. </a:t>
            </a:r>
            <a:r>
              <a:rPr lang="es-ES" dirty="0" err="1"/>
              <a:t>Usá</a:t>
            </a:r>
            <a:r>
              <a:rPr lang="es-ES" dirty="0"/>
              <a:t> esta herramienta para obtener información sobre inteligencia artificial.</a:t>
            </a:r>
          </a:p>
          <a:p>
            <a:r>
              <a:rPr lang="es-ES" dirty="0"/>
              <a:t>La base de datos contiene fragmentos de texto extraídos de la página de Wikipedia en español sobre inteligencia artificial.</a:t>
            </a:r>
          </a:p>
          <a:p>
            <a:r>
              <a:rPr lang="es-ES" dirty="0" err="1"/>
              <a:t>Respondé</a:t>
            </a:r>
            <a:r>
              <a:rPr lang="es-ES" dirty="0"/>
              <a:t> únicamente con la información recuperada de esa fuente.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38310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09331E6-6753-FD65-1C2A-F63B0DA20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93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94D614-C2F1-57E2-D52B-802C3AE0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42" y="0"/>
            <a:ext cx="2546862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F322D7-2465-ACA6-F606-D2E285BAE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12" y="0"/>
            <a:ext cx="2554996" cy="5143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D56541-1EB7-7512-5240-CF796D9C2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34" y="0"/>
            <a:ext cx="2519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17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Recursos y Fuentes consultadas</a:t>
            </a:r>
            <a:endParaRPr b="1" dirty="0"/>
          </a:p>
        </p:txBody>
      </p:sp>
      <p:sp>
        <p:nvSpPr>
          <p:cNvPr id="360" name="Google Shape;360;p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b="1" dirty="0"/>
              <a:t>n8n documentacion oficial</a:t>
            </a: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https://docs.n8n.io/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b="1" dirty="0"/>
              <a:t>n8n canal de youtube</a:t>
            </a: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https://www.youtube.com/@n8n-io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b="1" dirty="0"/>
              <a:t>Workflows vistos en clase</a:t>
            </a: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https://github.com/cynthiavillagra/n8n-ejemplos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B053A-E18F-4965-830F-8CEDC250FD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1246817"/>
            <a:ext cx="3999900" cy="3416400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/>
              <a:buChar char="-"/>
            </a:pPr>
            <a:r>
              <a:rPr lang="es-ES" b="1" dirty="0" err="1"/>
              <a:t>Pinecone</a:t>
            </a:r>
            <a:r>
              <a:rPr lang="es-ES" b="1" dirty="0"/>
              <a:t>: Base de datos vectorial </a:t>
            </a:r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https://pinecone.io/</a:t>
            </a:r>
            <a:endParaRPr lang="es-ES" dirty="0"/>
          </a:p>
          <a:p>
            <a:pPr>
              <a:lnSpc>
                <a:spcPct val="150000"/>
              </a:lnSpc>
              <a:buFont typeface="Arial"/>
              <a:buChar char="-"/>
            </a:pPr>
            <a:r>
              <a:rPr lang="es-ES" b="1" dirty="0"/>
              <a:t>Como crear un RAG con n8n y </a:t>
            </a:r>
            <a:r>
              <a:rPr lang="es-ES" b="1" dirty="0" err="1"/>
              <a:t>Pinecode</a:t>
            </a:r>
            <a:r>
              <a:rPr lang="es-ES" b="1" dirty="0"/>
              <a:t>  </a:t>
            </a:r>
          </a:p>
          <a:p>
            <a:pPr>
              <a:lnSpc>
                <a:spcPct val="150000"/>
              </a:lnSpc>
              <a:buFont typeface="Arial"/>
              <a:buChar char="-"/>
            </a:pPr>
            <a:r>
              <a:rPr lang="es-E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https://blog.n8n.io/rag-chatbot/</a:t>
            </a:r>
            <a:endParaRPr lang="es-ES" dirty="0"/>
          </a:p>
          <a:p>
            <a:pPr>
              <a:lnSpc>
                <a:spcPct val="150000"/>
              </a:lnSpc>
              <a:buFont typeface="Arial"/>
              <a:buChar char="-"/>
            </a:pPr>
            <a:r>
              <a:rPr lang="es-ES" b="1" dirty="0" err="1"/>
              <a:t>OpenAI</a:t>
            </a:r>
            <a:r>
              <a:rPr lang="es-ES" b="1" dirty="0"/>
              <a:t> </a:t>
            </a:r>
            <a:r>
              <a:rPr lang="es-ES" b="1" dirty="0" err="1"/>
              <a:t>credentials</a:t>
            </a:r>
            <a:r>
              <a:rPr lang="es-ES" b="1" dirty="0"/>
              <a:t> </a:t>
            </a:r>
            <a:r>
              <a:rPr lang="es-ES" dirty="0">
                <a:hlinkClick r:id="rId5"/>
              </a:rPr>
              <a:t>https://docs.n8n.io/integrations/builtin/credentials/openai/</a:t>
            </a:r>
            <a:endParaRPr lang="es-AR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14DCB18-199D-D733-4974-647F2D778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94</a:t>
            </a:fld>
            <a:endParaRPr lang="es-AR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9A2268-8DCD-BB6B-D99D-FECA175889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95</a:t>
            </a:fld>
            <a:endParaRPr lang="es-AR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26F273E-1F1C-6752-E58C-0C2391FB28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798576"/>
            <a:ext cx="8420820" cy="41242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Licencia Creative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Commons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Atribución-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NoComercial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-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SinDerivadas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4.0 Internacional (CC BY-NC-ND 4.0) </a:t>
            </a: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Este trabajo está protegido por derechos de autor.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Autora: Cynthia Villagra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600" dirty="0">
              <a:solidFill>
                <a:schemeClr val="tx1"/>
              </a:solidFill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Podés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compartir — copiar y redistribuir el material en cualquier medio o formato — siempre que cumplas con los siguientes términos: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i-monospace"/>
              </a:rPr>
              <a:t>Atribución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i-monospace"/>
              </a:rPr>
              <a:t>: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i-monospace"/>
              </a:rPr>
              <a:t>Debés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i-monospace"/>
              </a:rPr>
              <a:t> dar crédito adecuado, proporcionar un enlace a la licencia e indicar si se realizaron cambios.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i-monospace"/>
              </a:rPr>
              <a:t>Podés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i-monospace"/>
              </a:rPr>
              <a:t> hacerlo de cualquier forma razonable, pero no de manera que sugiera que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i-monospace"/>
              </a:rPr>
              <a:t>tenés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i-monospace"/>
              </a:rPr>
              <a:t> el apoyo de la autora o que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i-monospace"/>
              </a:rPr>
              <a:t>aprobás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i-monospace"/>
              </a:rPr>
              <a:t> el uso.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No Comercial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: No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podés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usar el material con fines comerciales.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s-AR" altLang="es-A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Sin Obras Derivadas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: Si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remezclás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,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transformás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o construís a partir del material, no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podés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distribuir el material modificado. **No se aplican restricciones adicionales**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No </a:t>
            </a:r>
            <a:r>
              <a:rPr kumimoji="0" lang="es-AR" altLang="es-A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podés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</a:rPr>
              <a:t> aplicar términos legales ni medidas tecnológicas que restrinjan legalmente a otros hacer cualquier uso permitido por la licencia. Más información: </a:t>
            </a:r>
            <a:r>
              <a:rPr kumimoji="0" lang="es-AR" altLang="es-A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monospac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https://creativecommons.org/licenses/by-nc-nd/4.0/deed.es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577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2234</Words>
  <Application>Microsoft Office PowerPoint</Application>
  <PresentationFormat>Presentación en pantalla (16:9)</PresentationFormat>
  <Paragraphs>468</Paragraphs>
  <Slides>95</Slides>
  <Notes>48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95</vt:i4>
      </vt:variant>
    </vt:vector>
  </HeadingPairs>
  <TitlesOfParts>
    <vt:vector size="100" baseType="lpstr">
      <vt:lpstr>Roboto Mono</vt:lpstr>
      <vt:lpstr>ui-monospace</vt:lpstr>
      <vt:lpstr>Arial</vt:lpstr>
      <vt:lpstr>Cascadia Mono</vt:lpstr>
      <vt:lpstr>Simple Light</vt:lpstr>
      <vt:lpstr>Agentes IA con n8n</vt:lpstr>
      <vt:lpstr>Qué vamos a ver hoy</vt:lpstr>
      <vt:lpstr>Parte 1:</vt:lpstr>
      <vt:lpstr>Qué es un Agente IA?</vt:lpstr>
      <vt:lpstr>¿Qué es un agente de inteligencia artificial?</vt:lpstr>
      <vt:lpstr>Qué es n8n?</vt:lpstr>
      <vt:lpstr>n8n es una herramienta de automatización visual que permite conectar aplicaciones, procesar datos y crear flujos inteligentes.  También facilita la creación de  Agentes de inteligencia artificial  sin necesidad de programar desde cero.</vt:lpstr>
      <vt:lpstr>Presentación de PowerPoint</vt:lpstr>
      <vt:lpstr>Ejemplo de Workflow</vt:lpstr>
      <vt:lpstr>Presentación de PowerPoint</vt:lpstr>
      <vt:lpstr>Presentación de PowerPoint</vt:lpstr>
      <vt:lpstr>Nodos importantes</vt:lpstr>
      <vt:lpstr>Presentación de PowerPoint</vt:lpstr>
      <vt:lpstr>Presentación de PowerPoint</vt:lpstr>
      <vt:lpstr>Presentación de PowerPoint</vt:lpstr>
      <vt:lpstr>Que hace cada nodo?</vt:lpstr>
      <vt:lpstr>¿Cómo maneja los datos n8n?</vt:lpstr>
      <vt:lpstr>¿Cómo maneja los datos n8n?</vt:lpstr>
      <vt:lpstr>Input /Output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Json y Listas</vt:lpstr>
      <vt:lpstr>JSON </vt:lpstr>
      <vt:lpstr>Lista</vt:lpstr>
      <vt:lpstr>Los JSON pueden estar embebidos: </vt:lpstr>
      <vt:lpstr>Json y Tabla</vt:lpstr>
      <vt:lpstr>Terminologia</vt:lpstr>
      <vt:lpstr>Leer datos desde los items</vt:lpstr>
      <vt:lpstr>Podés acceder a los datos de un JSON usando la notación estándar con punto (.): </vt:lpstr>
      <vt:lpstr>Podés acceder a los datos de un JSON usando la notación estándar con punto (.): </vt:lpstr>
      <vt:lpstr>Expresiones</vt:lpstr>
      <vt:lpstr>Como registrarse</vt:lpstr>
      <vt:lpstr>Presentación de PowerPoint</vt:lpstr>
      <vt:lpstr>Interfaz n8n</vt:lpstr>
      <vt:lpstr>Presentación de PowerPoint</vt:lpstr>
      <vt:lpstr>Ejemplo 0</vt:lpstr>
      <vt:lpstr>Presentación de PowerPoint</vt:lpstr>
      <vt:lpstr>Presentación de PowerPoint</vt:lpstr>
      <vt:lpstr>Presentación de PowerPoint</vt:lpstr>
      <vt:lpstr>Ejemplo 1</vt:lpstr>
      <vt:lpstr>Presentación de PowerPoint</vt:lpstr>
      <vt:lpstr>Presentación de PowerPoint</vt:lpstr>
      <vt:lpstr>Presentación de PowerPoint</vt:lpstr>
      <vt:lpstr>Presentación de PowerPoint</vt:lpstr>
      <vt:lpstr>Ejemplo 2</vt:lpstr>
      <vt:lpstr>Presentación de PowerPoint</vt:lpstr>
      <vt:lpstr>Presentación de PowerPoint</vt:lpstr>
      <vt:lpstr>Ejemplo 3</vt:lpstr>
      <vt:lpstr>3.1 Loop Over Items / Split in Batches</vt:lpstr>
      <vt:lpstr>Presentación de PowerPoint</vt:lpstr>
      <vt:lpstr>Presentación de PowerPoint</vt:lpstr>
      <vt:lpstr>3.2 Summarize / Merge</vt:lpstr>
      <vt:lpstr>Presentación de PowerPoint</vt:lpstr>
      <vt:lpstr>Presentación de PowerPoint</vt:lpstr>
      <vt:lpstr>Presentación de PowerPoint</vt:lpstr>
      <vt:lpstr>3.3 Switch</vt:lpstr>
      <vt:lpstr>Presentación de PowerPoint</vt:lpstr>
      <vt:lpstr>Presentación de PowerPoint</vt:lpstr>
      <vt:lpstr>Ejemplo 4</vt:lpstr>
      <vt:lpstr>Que es una API?</vt:lpstr>
      <vt:lpstr>Presentación de PowerPoint</vt:lpstr>
      <vt:lpstr>Que es un WEBHOOK?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5</vt:lpstr>
      <vt:lpstr>Presentación de PowerPoint</vt:lpstr>
      <vt:lpstr>Presentación de PowerPoint</vt:lpstr>
      <vt:lpstr>Presentación de PowerPoint</vt:lpstr>
      <vt:lpstr>Ejemplo 6</vt:lpstr>
      <vt:lpstr>Presentación de PowerPoint</vt:lpstr>
      <vt:lpstr>Presentación de PowerPoint</vt:lpstr>
      <vt:lpstr>Presentación de PowerPoint</vt:lpstr>
      <vt:lpstr>Ejemplo 7</vt:lpstr>
      <vt:lpstr>¿Qué son las bases de datos vectoriales? </vt:lpstr>
      <vt:lpstr>Presentación de PowerPoint</vt:lpstr>
      <vt:lpstr>Presentación de PowerPoint</vt:lpstr>
      <vt:lpstr>¿Qué es un RAG? </vt:lpstr>
      <vt:lpstr>Antes de empezar</vt:lpstr>
      <vt:lpstr>Flujo de ejemplo completo (RAG 1er parte): </vt:lpstr>
      <vt:lpstr>Presentación de PowerPoint</vt:lpstr>
      <vt:lpstr>Presentación de PowerPoint</vt:lpstr>
      <vt:lpstr>Presentación de PowerPoint</vt:lpstr>
      <vt:lpstr>Flujo de ejemplo completo (RAG 2da parte): </vt:lpstr>
      <vt:lpstr>Presentación de PowerPoint</vt:lpstr>
      <vt:lpstr>Presentación de PowerPoint</vt:lpstr>
      <vt:lpstr>Presentación de PowerPoint</vt:lpstr>
      <vt:lpstr>Presentación de PowerPoint</vt:lpstr>
      <vt:lpstr>Recursos y Fuentes consultadas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Cynthia Marcela Villagra</cp:lastModifiedBy>
  <cp:revision>17</cp:revision>
  <cp:lastPrinted>2025-05-28T22:29:55Z</cp:lastPrinted>
  <dcterms:modified xsi:type="dcterms:W3CDTF">2025-05-29T23:54:45Z</dcterms:modified>
</cp:coreProperties>
</file>