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5"/>
  </p:notesMasterIdLst>
  <p:sldIdLst>
    <p:sldId id="345" r:id="rId2"/>
    <p:sldId id="325" r:id="rId3"/>
    <p:sldId id="347" r:id="rId4"/>
    <p:sldId id="348" r:id="rId5"/>
    <p:sldId id="374" r:id="rId6"/>
    <p:sldId id="349" r:id="rId7"/>
    <p:sldId id="375" r:id="rId8"/>
    <p:sldId id="376" r:id="rId9"/>
    <p:sldId id="43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077"/>
    <a:srgbClr val="0F1316"/>
    <a:srgbClr val="578599"/>
    <a:srgbClr val="54728C"/>
    <a:srgbClr val="D8E7F7"/>
    <a:srgbClr val="3B405C"/>
    <a:srgbClr val="363551"/>
    <a:srgbClr val="262626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84982" autoAdjust="0"/>
  </p:normalViewPr>
  <p:slideViewPr>
    <p:cSldViewPr snapToGrid="0">
      <p:cViewPr varScale="1">
        <p:scale>
          <a:sx n="75" d="100"/>
          <a:sy n="75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3754B4-DE59-4D79-81FD-03D3BC1D8F56}" type="doc">
      <dgm:prSet loTypeId="urn:microsoft.com/office/officeart/2005/8/layout/hProcess9" loCatId="process" qsTypeId="urn:microsoft.com/office/officeart/2005/8/quickstyle/simple5" qsCatId="simple" csTypeId="urn:microsoft.com/office/officeart/2005/8/colors/accent1_5" csCatId="accent1" phldr="1"/>
      <dgm:spPr/>
    </dgm:pt>
    <dgm:pt modelId="{9F2DAA4B-833A-474C-A285-6660AB2C41CE}">
      <dgm:prSet phldrT="[Text]"/>
      <dgm:spPr/>
      <dgm:t>
        <a:bodyPr/>
        <a:lstStyle/>
        <a:p>
          <a:r>
            <a:rPr lang="en-US"/>
            <a:t>Project Conception and Initiation</a:t>
          </a:r>
        </a:p>
      </dgm:t>
    </dgm:pt>
    <dgm:pt modelId="{B8FCE488-971B-42F5-85CF-D655402D487F}" type="parTrans" cxnId="{282E8E31-C6A1-4981-9D12-235486774030}">
      <dgm:prSet/>
      <dgm:spPr/>
      <dgm:t>
        <a:bodyPr/>
        <a:lstStyle/>
        <a:p>
          <a:endParaRPr lang="en-US"/>
        </a:p>
      </dgm:t>
    </dgm:pt>
    <dgm:pt modelId="{2BFE482C-7171-4E4F-9A9B-AC62FA328117}" type="sibTrans" cxnId="{282E8E31-C6A1-4981-9D12-235486774030}">
      <dgm:prSet/>
      <dgm:spPr/>
      <dgm:t>
        <a:bodyPr/>
        <a:lstStyle/>
        <a:p>
          <a:endParaRPr lang="en-US"/>
        </a:p>
      </dgm:t>
    </dgm:pt>
    <dgm:pt modelId="{FF832C71-23FD-4A6C-BB6F-45CCF75EBFB7}">
      <dgm:prSet phldrT="[Text]"/>
      <dgm:spPr/>
      <dgm:t>
        <a:bodyPr/>
        <a:lstStyle/>
        <a:p>
          <a:r>
            <a:rPr lang="en-US"/>
            <a:t>Project Definition and Planning</a:t>
          </a:r>
        </a:p>
      </dgm:t>
    </dgm:pt>
    <dgm:pt modelId="{576B1621-09B5-4A87-A30E-CB6DC7A11F9C}" type="parTrans" cxnId="{01D3497E-7DEB-4FE8-AB98-4F21EAE0ADB1}">
      <dgm:prSet/>
      <dgm:spPr/>
      <dgm:t>
        <a:bodyPr/>
        <a:lstStyle/>
        <a:p>
          <a:endParaRPr lang="en-US"/>
        </a:p>
      </dgm:t>
    </dgm:pt>
    <dgm:pt modelId="{3066A2B7-7D14-4CAA-8B96-74C60EDF0120}" type="sibTrans" cxnId="{01D3497E-7DEB-4FE8-AB98-4F21EAE0ADB1}">
      <dgm:prSet/>
      <dgm:spPr/>
      <dgm:t>
        <a:bodyPr/>
        <a:lstStyle/>
        <a:p>
          <a:endParaRPr lang="en-US"/>
        </a:p>
      </dgm:t>
    </dgm:pt>
    <dgm:pt modelId="{1B80B0E5-DC8E-4774-90BA-22E510F13916}">
      <dgm:prSet phldrT="[Text]"/>
      <dgm:spPr/>
      <dgm:t>
        <a:bodyPr/>
        <a:lstStyle/>
        <a:p>
          <a:r>
            <a:rPr lang="en-US"/>
            <a:t>Project Execution and Control</a:t>
          </a:r>
        </a:p>
      </dgm:t>
    </dgm:pt>
    <dgm:pt modelId="{9E2839B3-197B-4AE5-A512-8EDD382041DD}" type="parTrans" cxnId="{EF38BB78-6E56-4890-BC4B-E0BBDADB68C3}">
      <dgm:prSet/>
      <dgm:spPr/>
      <dgm:t>
        <a:bodyPr/>
        <a:lstStyle/>
        <a:p>
          <a:endParaRPr lang="en-US"/>
        </a:p>
      </dgm:t>
    </dgm:pt>
    <dgm:pt modelId="{93F63204-7CDD-4E34-92C7-7CB2BBCCC46F}" type="sibTrans" cxnId="{EF38BB78-6E56-4890-BC4B-E0BBDADB68C3}">
      <dgm:prSet/>
      <dgm:spPr/>
      <dgm:t>
        <a:bodyPr/>
        <a:lstStyle/>
        <a:p>
          <a:endParaRPr lang="en-US"/>
        </a:p>
      </dgm:t>
    </dgm:pt>
    <dgm:pt modelId="{6EBE1391-AF6C-469E-88AA-8824A7B6C8ED}">
      <dgm:prSet phldrT="[Text]"/>
      <dgm:spPr>
        <a:gradFill rotWithShape="0">
          <a:gsLst>
            <a:gs pos="0">
              <a:schemeClr val="accent1">
                <a:hueOff val="0"/>
                <a:satOff val="0"/>
                <a:lumOff val="0"/>
                <a:tint val="94000"/>
                <a:satMod val="103000"/>
                <a:lumMod val="102000"/>
                <a:alpha val="6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</a:gradFill>
      </dgm:spPr>
      <dgm:t>
        <a:bodyPr/>
        <a:lstStyle/>
        <a:p>
          <a:r>
            <a:rPr lang="en-US"/>
            <a:t>Project Close</a:t>
          </a:r>
        </a:p>
      </dgm:t>
    </dgm:pt>
    <dgm:pt modelId="{ABF2D046-A472-4621-8CFA-E18408E11B91}" type="parTrans" cxnId="{808F8201-CDDE-4155-BB5C-FBB969419ACE}">
      <dgm:prSet/>
      <dgm:spPr/>
      <dgm:t>
        <a:bodyPr/>
        <a:lstStyle/>
        <a:p>
          <a:endParaRPr lang="en-US"/>
        </a:p>
      </dgm:t>
    </dgm:pt>
    <dgm:pt modelId="{5EDD6AAF-D6A1-484B-AC1E-7CA7BE9DD92C}" type="sibTrans" cxnId="{808F8201-CDDE-4155-BB5C-FBB969419ACE}">
      <dgm:prSet/>
      <dgm:spPr/>
      <dgm:t>
        <a:bodyPr/>
        <a:lstStyle/>
        <a:p>
          <a:endParaRPr lang="en-US"/>
        </a:p>
      </dgm:t>
    </dgm:pt>
    <dgm:pt modelId="{07C6EF1C-056E-46F8-AAD2-8EC885D1117D}" type="pres">
      <dgm:prSet presAssocID="{2A3754B4-DE59-4D79-81FD-03D3BC1D8F56}" presName="CompostProcess" presStyleCnt="0">
        <dgm:presLayoutVars>
          <dgm:dir/>
          <dgm:resizeHandles val="exact"/>
        </dgm:presLayoutVars>
      </dgm:prSet>
      <dgm:spPr/>
    </dgm:pt>
    <dgm:pt modelId="{E3357AC1-5264-48CE-85FE-B7D976A42144}" type="pres">
      <dgm:prSet presAssocID="{2A3754B4-DE59-4D79-81FD-03D3BC1D8F56}" presName="arrow" presStyleLbl="bgShp" presStyleIdx="0" presStyleCnt="1"/>
      <dgm:spPr/>
    </dgm:pt>
    <dgm:pt modelId="{897BEA66-6D73-429B-A998-881C786BC661}" type="pres">
      <dgm:prSet presAssocID="{2A3754B4-DE59-4D79-81FD-03D3BC1D8F56}" presName="linearProcess" presStyleCnt="0"/>
      <dgm:spPr/>
    </dgm:pt>
    <dgm:pt modelId="{1AA03020-FCB4-41C9-8958-192850906F79}" type="pres">
      <dgm:prSet presAssocID="{9F2DAA4B-833A-474C-A285-6660AB2C41CE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D911F-734D-49B7-AF00-E791E1EDD755}" type="pres">
      <dgm:prSet presAssocID="{2BFE482C-7171-4E4F-9A9B-AC62FA328117}" presName="sibTrans" presStyleCnt="0"/>
      <dgm:spPr/>
    </dgm:pt>
    <dgm:pt modelId="{C0277814-93C3-472A-A15A-07C106E0C2DF}" type="pres">
      <dgm:prSet presAssocID="{FF832C71-23FD-4A6C-BB6F-45CCF75EBFB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9A7EC-C188-4856-B727-6F2B4A5256CB}" type="pres">
      <dgm:prSet presAssocID="{3066A2B7-7D14-4CAA-8B96-74C60EDF0120}" presName="sibTrans" presStyleCnt="0"/>
      <dgm:spPr/>
    </dgm:pt>
    <dgm:pt modelId="{8FD54301-D89A-4766-94FB-DABD5D27434B}" type="pres">
      <dgm:prSet presAssocID="{1B80B0E5-DC8E-4774-90BA-22E510F1391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5C332-5179-46B2-8AAA-CD1C5C92A9CC}" type="pres">
      <dgm:prSet presAssocID="{93F63204-7CDD-4E34-92C7-7CB2BBCCC46F}" presName="sibTrans" presStyleCnt="0"/>
      <dgm:spPr/>
    </dgm:pt>
    <dgm:pt modelId="{8F3243D3-7DE5-4BBF-9813-592BD858BEA8}" type="pres">
      <dgm:prSet presAssocID="{6EBE1391-AF6C-469E-88AA-8824A7B6C8E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38BB78-6E56-4890-BC4B-E0BBDADB68C3}" srcId="{2A3754B4-DE59-4D79-81FD-03D3BC1D8F56}" destId="{1B80B0E5-DC8E-4774-90BA-22E510F13916}" srcOrd="2" destOrd="0" parTransId="{9E2839B3-197B-4AE5-A512-8EDD382041DD}" sibTransId="{93F63204-7CDD-4E34-92C7-7CB2BBCCC46F}"/>
    <dgm:cxn modelId="{A153B467-CBB9-4DD6-9898-022E93A16EBD}" type="presOf" srcId="{6EBE1391-AF6C-469E-88AA-8824A7B6C8ED}" destId="{8F3243D3-7DE5-4BBF-9813-592BD858BEA8}" srcOrd="0" destOrd="0" presId="urn:microsoft.com/office/officeart/2005/8/layout/hProcess9"/>
    <dgm:cxn modelId="{808F8201-CDDE-4155-BB5C-FBB969419ACE}" srcId="{2A3754B4-DE59-4D79-81FD-03D3BC1D8F56}" destId="{6EBE1391-AF6C-469E-88AA-8824A7B6C8ED}" srcOrd="3" destOrd="0" parTransId="{ABF2D046-A472-4621-8CFA-E18408E11B91}" sibTransId="{5EDD6AAF-D6A1-484B-AC1E-7CA7BE9DD92C}"/>
    <dgm:cxn modelId="{01D3497E-7DEB-4FE8-AB98-4F21EAE0ADB1}" srcId="{2A3754B4-DE59-4D79-81FD-03D3BC1D8F56}" destId="{FF832C71-23FD-4A6C-BB6F-45CCF75EBFB7}" srcOrd="1" destOrd="0" parTransId="{576B1621-09B5-4A87-A30E-CB6DC7A11F9C}" sibTransId="{3066A2B7-7D14-4CAA-8B96-74C60EDF0120}"/>
    <dgm:cxn modelId="{FDDC010C-D26A-481A-88CC-FB7ABF8DAD9E}" type="presOf" srcId="{1B80B0E5-DC8E-4774-90BA-22E510F13916}" destId="{8FD54301-D89A-4766-94FB-DABD5D27434B}" srcOrd="0" destOrd="0" presId="urn:microsoft.com/office/officeart/2005/8/layout/hProcess9"/>
    <dgm:cxn modelId="{282E8E31-C6A1-4981-9D12-235486774030}" srcId="{2A3754B4-DE59-4D79-81FD-03D3BC1D8F56}" destId="{9F2DAA4B-833A-474C-A285-6660AB2C41CE}" srcOrd="0" destOrd="0" parTransId="{B8FCE488-971B-42F5-85CF-D655402D487F}" sibTransId="{2BFE482C-7171-4E4F-9A9B-AC62FA328117}"/>
    <dgm:cxn modelId="{3C845727-FC31-47D4-B399-F55858C8E9EF}" type="presOf" srcId="{FF832C71-23FD-4A6C-BB6F-45CCF75EBFB7}" destId="{C0277814-93C3-472A-A15A-07C106E0C2DF}" srcOrd="0" destOrd="0" presId="urn:microsoft.com/office/officeart/2005/8/layout/hProcess9"/>
    <dgm:cxn modelId="{D2FBC135-2C53-4027-B8DF-ADF781839EBF}" type="presOf" srcId="{9F2DAA4B-833A-474C-A285-6660AB2C41CE}" destId="{1AA03020-FCB4-41C9-8958-192850906F79}" srcOrd="0" destOrd="0" presId="urn:microsoft.com/office/officeart/2005/8/layout/hProcess9"/>
    <dgm:cxn modelId="{17F38E3A-BD25-48F5-BAF0-BA09E05842FA}" type="presOf" srcId="{2A3754B4-DE59-4D79-81FD-03D3BC1D8F56}" destId="{07C6EF1C-056E-46F8-AAD2-8EC885D1117D}" srcOrd="0" destOrd="0" presId="urn:microsoft.com/office/officeart/2005/8/layout/hProcess9"/>
    <dgm:cxn modelId="{4F367931-4FC8-41B7-B90C-161674939732}" type="presParOf" srcId="{07C6EF1C-056E-46F8-AAD2-8EC885D1117D}" destId="{E3357AC1-5264-48CE-85FE-B7D976A42144}" srcOrd="0" destOrd="0" presId="urn:microsoft.com/office/officeart/2005/8/layout/hProcess9"/>
    <dgm:cxn modelId="{38FC39BD-210A-4CA8-A710-A70720ABF97D}" type="presParOf" srcId="{07C6EF1C-056E-46F8-AAD2-8EC885D1117D}" destId="{897BEA66-6D73-429B-A998-881C786BC661}" srcOrd="1" destOrd="0" presId="urn:microsoft.com/office/officeart/2005/8/layout/hProcess9"/>
    <dgm:cxn modelId="{8E018F93-0FDA-4C79-8FC8-3D63D7A23323}" type="presParOf" srcId="{897BEA66-6D73-429B-A998-881C786BC661}" destId="{1AA03020-FCB4-41C9-8958-192850906F79}" srcOrd="0" destOrd="0" presId="urn:microsoft.com/office/officeart/2005/8/layout/hProcess9"/>
    <dgm:cxn modelId="{6E5E738B-B6AA-4ADB-B263-5ABC7DFF516D}" type="presParOf" srcId="{897BEA66-6D73-429B-A998-881C786BC661}" destId="{5AAD911F-734D-49B7-AF00-E791E1EDD755}" srcOrd="1" destOrd="0" presId="urn:microsoft.com/office/officeart/2005/8/layout/hProcess9"/>
    <dgm:cxn modelId="{82116794-70D6-48AF-B45E-74CC073F285C}" type="presParOf" srcId="{897BEA66-6D73-429B-A998-881C786BC661}" destId="{C0277814-93C3-472A-A15A-07C106E0C2DF}" srcOrd="2" destOrd="0" presId="urn:microsoft.com/office/officeart/2005/8/layout/hProcess9"/>
    <dgm:cxn modelId="{DF56E514-B191-4C90-BD9E-55967015C8CF}" type="presParOf" srcId="{897BEA66-6D73-429B-A998-881C786BC661}" destId="{2E19A7EC-C188-4856-B727-6F2B4A5256CB}" srcOrd="3" destOrd="0" presId="urn:microsoft.com/office/officeart/2005/8/layout/hProcess9"/>
    <dgm:cxn modelId="{E616FCAE-E313-49D0-822D-283604AC619C}" type="presParOf" srcId="{897BEA66-6D73-429B-A998-881C786BC661}" destId="{8FD54301-D89A-4766-94FB-DABD5D27434B}" srcOrd="4" destOrd="0" presId="urn:microsoft.com/office/officeart/2005/8/layout/hProcess9"/>
    <dgm:cxn modelId="{B845CE6D-BDB2-43B2-B46D-E72B0850884F}" type="presParOf" srcId="{897BEA66-6D73-429B-A998-881C786BC661}" destId="{3525C332-5179-46B2-8AAA-CD1C5C92A9CC}" srcOrd="5" destOrd="0" presId="urn:microsoft.com/office/officeart/2005/8/layout/hProcess9"/>
    <dgm:cxn modelId="{6B3A1790-FD47-4412-9818-C1FD28B6BEF0}" type="presParOf" srcId="{897BEA66-6D73-429B-A998-881C786BC661}" destId="{8F3243D3-7DE5-4BBF-9813-592BD858BEA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57AC1-5264-48CE-85FE-B7D976A42144}">
      <dsp:nvSpPr>
        <dsp:cNvPr id="0" name=""/>
        <dsp:cNvSpPr/>
      </dsp:nvSpPr>
      <dsp:spPr>
        <a:xfrm>
          <a:off x="826769" y="0"/>
          <a:ext cx="9370060" cy="5181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A03020-FCB4-41C9-8958-192850906F79}">
      <dsp:nvSpPr>
        <dsp:cNvPr id="0" name=""/>
        <dsp:cNvSpPr/>
      </dsp:nvSpPr>
      <dsp:spPr>
        <a:xfrm>
          <a:off x="5517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Conception and Initiation</a:t>
          </a:r>
        </a:p>
      </dsp:txBody>
      <dsp:txXfrm>
        <a:off x="106695" y="1655658"/>
        <a:ext cx="2451274" cy="1870284"/>
      </dsp:txXfrm>
    </dsp:sp>
    <dsp:sp modelId="{C0277814-93C3-472A-A15A-07C106E0C2DF}">
      <dsp:nvSpPr>
        <dsp:cNvPr id="0" name=""/>
        <dsp:cNvSpPr/>
      </dsp:nvSpPr>
      <dsp:spPr>
        <a:xfrm>
          <a:off x="2791828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Definition and Planning</a:t>
          </a:r>
        </a:p>
      </dsp:txBody>
      <dsp:txXfrm>
        <a:off x="2893006" y="1655658"/>
        <a:ext cx="2451274" cy="1870284"/>
      </dsp:txXfrm>
    </dsp:sp>
    <dsp:sp modelId="{8FD54301-D89A-4766-94FB-DABD5D27434B}">
      <dsp:nvSpPr>
        <dsp:cNvPr id="0" name=""/>
        <dsp:cNvSpPr/>
      </dsp:nvSpPr>
      <dsp:spPr>
        <a:xfrm>
          <a:off x="5578140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Execution and Control</a:t>
          </a:r>
        </a:p>
      </dsp:txBody>
      <dsp:txXfrm>
        <a:off x="5679318" y="1655658"/>
        <a:ext cx="2451274" cy="1870284"/>
      </dsp:txXfrm>
    </dsp:sp>
    <dsp:sp modelId="{8F3243D3-7DE5-4BBF-9813-592BD858BEA8}">
      <dsp:nvSpPr>
        <dsp:cNvPr id="0" name=""/>
        <dsp:cNvSpPr/>
      </dsp:nvSpPr>
      <dsp:spPr>
        <a:xfrm>
          <a:off x="8364452" y="1554480"/>
          <a:ext cx="2653630" cy="2072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tint val="94000"/>
                <a:satMod val="103000"/>
                <a:lumMod val="102000"/>
                <a:alpha val="63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Project Close</a:t>
          </a:r>
        </a:p>
      </dsp:txBody>
      <dsp:txXfrm>
        <a:off x="8465630" y="1655658"/>
        <a:ext cx="2451274" cy="1870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BB6B-D106-418A-8CED-C108F8461ABA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02EE8-35E9-4A3F-8693-814793B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8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9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4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45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8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16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6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18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3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98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7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2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5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3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98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1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19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02EE8-35E9-4A3F-8693-814793BC2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1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2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3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600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8410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46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3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3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7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3" y="4232173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5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C4C2-25DB-4AD9-AF2B-3D113F33363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E208-9C98-4713-8C79-D709230B6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8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960437977"/>
              </p:ext>
            </p:extLst>
          </p:nvPr>
        </p:nvGraphicFramePr>
        <p:xfrm>
          <a:off x="596901" y="749300"/>
          <a:ext cx="11023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66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Business 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Business Objective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2110" y="2189914"/>
            <a:ext cx="4744433" cy="41514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914400" lvl="1" indent="-457200">
              <a:buAutoNum type="arabicPeriod"/>
            </a:pPr>
            <a:r>
              <a:rPr lang="en-US" dirty="0" smtClean="0"/>
              <a:t>What is the purpose of the project?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What are the goals and objectives of this project?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 smtClean="0"/>
              <a:t>In the eyes of this project, what is success, and how will it be measured?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805901"/>
            <a:ext cx="8144134" cy="1373070"/>
          </a:xfrm>
        </p:spPr>
        <p:txBody>
          <a:bodyPr/>
          <a:lstStyle/>
          <a:p>
            <a:r>
              <a:rPr lang="en-US" dirty="0" smtClean="0"/>
              <a:t>Writing and Presenting a Business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usiness Case Basics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1"/>
            <a:endParaRPr lang="en-US" sz="2800" dirty="0" smtClean="0"/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Business Case?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it used?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is it used?</a:t>
            </a:r>
          </a:p>
          <a:p>
            <a:pPr lvl="1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creates it?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Business Case?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decision-making tool used to determine the effects a particular decision will have on profitability.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03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a Business Case Used?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Intended to convince key decision-makers of the merits of a particular course of action.</a:t>
            </a:r>
          </a:p>
        </p:txBody>
      </p:sp>
    </p:spTree>
    <p:extLst>
      <p:ext uri="{BB962C8B-B14F-4D97-AF65-F5344CB8AC3E}">
        <p14:creationId xmlns:p14="http://schemas.microsoft.com/office/powerpoint/2010/main" val="27118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is a Business Case Used?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business case is done on nearly every action, but not always in a written format.</a:t>
            </a:r>
          </a:p>
          <a:p>
            <a:pPr marL="0" indent="0" algn="ctr"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business case is created prior to the project being started.  This frames up the return on investment prior to taking the action.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1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Creates a Business Case?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business case is generally created by a business executive, a business manager, or a business analyst.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55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Phases to an Effective Business Case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lvl="1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1 - Initial Analysis</a:t>
            </a:r>
          </a:p>
          <a:p>
            <a:pPr marL="457200" lvl="1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2 – Determine Potential Solutions</a:t>
            </a:r>
          </a:p>
          <a:p>
            <a:pPr marL="457200" lvl="1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3 – Write the Business Case</a:t>
            </a:r>
          </a:p>
          <a:p>
            <a:pPr marL="457200" lvl="1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4 – Review Business Case</a:t>
            </a:r>
          </a:p>
          <a:p>
            <a:pPr marL="457200" lvl="1" indent="0"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5 – Present the Business Case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Thoroughly understand the problem or opportunity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high level requirements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data needed to support the business case (ROI)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 with decision makers the high level return is worth the potential investment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likelihood project will be approved and if you should continue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753228"/>
            <a:ext cx="8008182" cy="1080938"/>
          </a:xfrm>
        </p:spPr>
        <p:txBody>
          <a:bodyPr/>
          <a:lstStyle/>
          <a:p>
            <a:r>
              <a:rPr lang="en-US" dirty="0" smtClean="0"/>
              <a:t>Initial Analysis</a:t>
            </a:r>
            <a:endParaRPr lang="en-US" dirty="0"/>
          </a:p>
        </p:txBody>
      </p:sp>
      <p:pic>
        <p:nvPicPr>
          <p:cNvPr id="1032" name="Picture 8" descr="http://ftp.osuosl.org/pub/aqsis/images/phase/phas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48" y="359681"/>
            <a:ext cx="1905000" cy="1905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8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Initiate the Project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Define the project at a high level and determine feasibility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Write a Business Case</a:t>
            </a:r>
          </a:p>
          <a:p>
            <a:r>
              <a:rPr lang="en-US" dirty="0" smtClean="0"/>
              <a:t>Create a Project Charter</a:t>
            </a:r>
          </a:p>
          <a:p>
            <a:r>
              <a:rPr lang="en-US" dirty="0"/>
              <a:t>Identify stakeholders and assign responsibilities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5121"/>
            <a:ext cx="12185237" cy="14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753228"/>
            <a:ext cx="8008182" cy="1080938"/>
          </a:xfrm>
        </p:spPr>
        <p:txBody>
          <a:bodyPr/>
          <a:lstStyle/>
          <a:p>
            <a:r>
              <a:rPr lang="en-US" dirty="0" smtClean="0"/>
              <a:t>Determine Potential Solutions</a:t>
            </a:r>
            <a:endParaRPr lang="en-US" dirty="0"/>
          </a:p>
        </p:txBody>
      </p:sp>
      <p:pic>
        <p:nvPicPr>
          <p:cNvPr id="5122" name="Picture 2" descr="http://ftp.osuosl.org/pub/aqsis/images/phase/phas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34" y="3652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80321" y="2332861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all possible solutions to the problem.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Costs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 of project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before a return on investment is realized</a:t>
            </a:r>
          </a:p>
          <a:p>
            <a:pPr lvl="1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</a:t>
            </a: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*One of your solutions should be to do nothing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tp.osuosl.org/pub/aqsis/images/phase/phas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48" y="35968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Executive Summary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Options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Cost-Benefit Analysis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</a:t>
            </a:r>
          </a:p>
          <a:p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753228"/>
            <a:ext cx="8008182" cy="1080938"/>
          </a:xfrm>
        </p:spPr>
        <p:txBody>
          <a:bodyPr/>
          <a:lstStyle/>
          <a:p>
            <a:r>
              <a:rPr lang="en-US" dirty="0" smtClean="0"/>
              <a:t>Writing the Business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tp.osuosl.org/pub/aqsis/images/phase/phas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4" y="3411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 problem statement justifies a call to action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all valid solutions are given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check cost-benefit analysis calculations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Objectively dissect your recommendation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Correct any spelling or grammatical mistakes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Ask another person to closely review the document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project buy-in of two key stakeholders</a:t>
            </a:r>
          </a:p>
          <a:p>
            <a:pPr marL="971550" lvl="1" indent="-514350">
              <a:buFont typeface="+mj-lt"/>
              <a:buAutoNum type="arabicPeriod"/>
            </a:pPr>
            <a:endParaRPr lang="en-US" sz="28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753228"/>
            <a:ext cx="8008182" cy="1080938"/>
          </a:xfrm>
        </p:spPr>
        <p:txBody>
          <a:bodyPr/>
          <a:lstStyle/>
          <a:p>
            <a:r>
              <a:rPr lang="en-US" dirty="0" smtClean="0"/>
              <a:t>Review Business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Asch\AppData\Local\Temp\SNAGHTML1fb16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48" y="34119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smtClean="0"/>
              <a:t>Remind yourself, they haven’t seen this before</a:t>
            </a:r>
          </a:p>
          <a:p>
            <a:r>
              <a:rPr lang="en-US" sz="2800" dirty="0" smtClean="0"/>
              <a:t>Clearly define the problem and business need to act</a:t>
            </a:r>
          </a:p>
          <a:p>
            <a:r>
              <a:rPr lang="en-US" sz="2800" dirty="0" smtClean="0"/>
              <a:t>Give your recommendation</a:t>
            </a:r>
          </a:p>
          <a:p>
            <a:r>
              <a:rPr lang="en-US" sz="2800" dirty="0" smtClean="0"/>
              <a:t>Explain the return on investment (ROI)</a:t>
            </a:r>
          </a:p>
          <a:p>
            <a:r>
              <a:rPr lang="en-US" sz="2800" dirty="0" smtClean="0"/>
              <a:t>Touch on each risk, but unless asked, don’t dive in deep</a:t>
            </a:r>
          </a:p>
          <a:p>
            <a:r>
              <a:rPr lang="en-US" sz="2800" dirty="0" smtClean="0"/>
              <a:t>Mention your stakeholder backers</a:t>
            </a:r>
          </a:p>
          <a:p>
            <a:r>
              <a:rPr lang="en-US" sz="2800" dirty="0" smtClean="0"/>
              <a:t>Close the presentation summarizing the benefits and ROI</a:t>
            </a:r>
          </a:p>
          <a:p>
            <a:endParaRPr lang="en-US" sz="3200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0" y="753228"/>
            <a:ext cx="8008182" cy="1080938"/>
          </a:xfrm>
        </p:spPr>
        <p:txBody>
          <a:bodyPr/>
          <a:lstStyle/>
          <a:p>
            <a:r>
              <a:rPr lang="en-US" dirty="0" smtClean="0"/>
              <a:t>Present the Business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101691"/>
          </a:xfrm>
        </p:spPr>
        <p:txBody>
          <a:bodyPr/>
          <a:lstStyle/>
          <a:p>
            <a:r>
              <a:rPr lang="en-US" dirty="0" smtClean="0"/>
              <a:t>Create a Project Charter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endParaRPr lang="en-US" sz="500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55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Charter Basics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A document that:</a:t>
            </a:r>
          </a:p>
          <a:p>
            <a:pPr lvl="1"/>
            <a:r>
              <a:rPr lang="en-US" dirty="0" smtClean="0"/>
              <a:t>Introduces the project</a:t>
            </a:r>
          </a:p>
          <a:p>
            <a:pPr lvl="1"/>
            <a:r>
              <a:rPr lang="en-US" dirty="0" smtClean="0"/>
              <a:t>Aligns everyone’s thinking</a:t>
            </a:r>
          </a:p>
          <a:p>
            <a:pPr lvl="1"/>
            <a:r>
              <a:rPr lang="en-US" dirty="0" smtClean="0"/>
              <a:t>Obtain approval to proceed</a:t>
            </a:r>
          </a:p>
          <a:p>
            <a:r>
              <a:rPr lang="en-US" dirty="0" smtClean="0"/>
              <a:t>Not very detailed</a:t>
            </a:r>
          </a:p>
          <a:p>
            <a:r>
              <a:rPr lang="en-US" dirty="0" smtClean="0"/>
              <a:t>Should be 5 pages or less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892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Sections</a:t>
            </a:r>
            <a:endParaRPr lang="en-US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Background information</a:t>
            </a:r>
          </a:p>
          <a:p>
            <a:pPr lvl="1"/>
            <a:r>
              <a:rPr lang="en-US" dirty="0" smtClean="0"/>
              <a:t>Anything a person would need to know why the project is a good idea</a:t>
            </a:r>
          </a:p>
          <a:p>
            <a:r>
              <a:rPr lang="en-US" dirty="0" smtClean="0"/>
              <a:t>Scope </a:t>
            </a:r>
          </a:p>
          <a:p>
            <a:pPr lvl="1"/>
            <a:r>
              <a:rPr lang="en-US" dirty="0" smtClean="0"/>
              <a:t>Describe high level details of the end result</a:t>
            </a:r>
          </a:p>
          <a:p>
            <a:pPr lvl="1"/>
            <a:r>
              <a:rPr lang="en-US" dirty="0" smtClean="0"/>
              <a:t>Ensure full understanding of the boundaries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Measurable goals that can validate the project’s success</a:t>
            </a:r>
          </a:p>
          <a:p>
            <a:r>
              <a:rPr lang="en-US" dirty="0" smtClean="0"/>
              <a:t>Governance</a:t>
            </a:r>
          </a:p>
          <a:p>
            <a:pPr lvl="1"/>
            <a:r>
              <a:rPr lang="en-US" dirty="0" smtClean="0"/>
              <a:t>List all of the project team members, sponsor, and the project manager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8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Sections</a:t>
            </a:r>
            <a:endParaRPr lang="en-US" i="1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Schedule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key dates or milestone targets</a:t>
            </a:r>
          </a:p>
          <a:p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time cost to execute the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Ongoing </a:t>
            </a:r>
            <a:r>
              <a:rPr lang="en-US" dirty="0"/>
              <a:t>support costs</a:t>
            </a:r>
          </a:p>
          <a:p>
            <a:r>
              <a:rPr lang="en-US" dirty="0"/>
              <a:t>C.A.R.D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List </a:t>
            </a:r>
            <a:r>
              <a:rPr lang="en-US" dirty="0"/>
              <a:t>the constraints, assumptions, risks, and dependencies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58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Creation</a:t>
            </a:r>
            <a:endParaRPr lang="en-US" i="1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 lnSpcReduction="10000"/>
          </a:bodyPr>
          <a:lstStyle/>
          <a:p>
            <a:endParaRPr lang="en-US" sz="500" dirty="0" smtClean="0"/>
          </a:p>
          <a:p>
            <a:r>
              <a:rPr lang="en-US" dirty="0" smtClean="0"/>
              <a:t>Meet with full project team</a:t>
            </a:r>
          </a:p>
          <a:p>
            <a:r>
              <a:rPr lang="en-US" dirty="0" smtClean="0"/>
              <a:t>Facilitate the meeting to ask probing questions about each section</a:t>
            </a:r>
          </a:p>
          <a:p>
            <a:r>
              <a:rPr lang="en-US" dirty="0" smtClean="0"/>
              <a:t>Communication should bring out different views on the project and the discussion will help them to align</a:t>
            </a:r>
          </a:p>
          <a:p>
            <a:r>
              <a:rPr lang="en-US" dirty="0" smtClean="0"/>
              <a:t>Discussions increase chance of risks and assumptions being identified</a:t>
            </a:r>
          </a:p>
          <a:p>
            <a:r>
              <a:rPr lang="en-US" dirty="0" smtClean="0"/>
              <a:t>Project Manager drafts the Project Charter and sends out for project team feedback.</a:t>
            </a:r>
          </a:p>
          <a:p>
            <a:r>
              <a:rPr lang="en-US" dirty="0" smtClean="0"/>
              <a:t>After making necessary edits, Project Manager sends out final Project Charter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05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Activity #1</a:t>
            </a:r>
            <a:endParaRPr lang="en-US" i="1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pPr marL="0" indent="0">
              <a:buNone/>
            </a:pPr>
            <a:r>
              <a:rPr lang="en-US" dirty="0" smtClean="0"/>
              <a:t>Create a project charter template based on the key sections discussed</a:t>
            </a:r>
          </a:p>
          <a:p>
            <a:pPr marL="0" indent="0">
              <a:buNone/>
            </a:pPr>
            <a:endParaRPr lang="en-US" sz="400" dirty="0" smtClean="0"/>
          </a:p>
          <a:p>
            <a:pPr lvl="1"/>
            <a:r>
              <a:rPr lang="en-US" sz="2200" dirty="0"/>
              <a:t>Background information</a:t>
            </a:r>
          </a:p>
          <a:p>
            <a:pPr lvl="1"/>
            <a:r>
              <a:rPr lang="en-US" sz="2200" dirty="0" smtClean="0"/>
              <a:t>Scope </a:t>
            </a:r>
            <a:endParaRPr lang="en-US" sz="2200" dirty="0"/>
          </a:p>
          <a:p>
            <a:pPr lvl="1"/>
            <a:r>
              <a:rPr lang="en-US" sz="2200" dirty="0" smtClean="0"/>
              <a:t>Objectives</a:t>
            </a:r>
            <a:endParaRPr lang="en-US" sz="2200" dirty="0"/>
          </a:p>
          <a:p>
            <a:pPr lvl="1"/>
            <a:r>
              <a:rPr lang="en-US" sz="2200" dirty="0" smtClean="0"/>
              <a:t>Governance</a:t>
            </a:r>
            <a:endParaRPr lang="en-US" sz="2200" dirty="0"/>
          </a:p>
          <a:p>
            <a:pPr lvl="1"/>
            <a:r>
              <a:rPr lang="en-US" sz="2200" dirty="0" smtClean="0"/>
              <a:t>Schedule</a:t>
            </a:r>
            <a:endParaRPr lang="en-US" sz="2200" dirty="0"/>
          </a:p>
          <a:p>
            <a:pPr lvl="1"/>
            <a:r>
              <a:rPr lang="en-US" sz="2200" dirty="0" smtClean="0"/>
              <a:t>Budget</a:t>
            </a:r>
            <a:endParaRPr lang="en-US" sz="2200" dirty="0"/>
          </a:p>
          <a:p>
            <a:pPr lvl="1"/>
            <a:r>
              <a:rPr lang="en-US" sz="2200" dirty="0" smtClean="0"/>
              <a:t>C.A.R.D</a:t>
            </a:r>
            <a:r>
              <a:rPr lang="en-US" sz="2200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5058" name="Picture 2" descr="https://pixabay.com/static/uploads/photo/2013/07/12/14/05/shooting-star-147722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56" y="682582"/>
            <a:ext cx="1665061" cy="12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Charter Activity #2</a:t>
            </a:r>
            <a:endParaRPr lang="en-US" i="1" dirty="0">
              <a:solidFill>
                <a:srgbClr val="3B405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9613861" cy="4151477"/>
          </a:xfrm>
        </p:spPr>
        <p:txBody>
          <a:bodyPr anchor="t">
            <a:normAutofit/>
          </a:bodyPr>
          <a:lstStyle/>
          <a:p>
            <a:endParaRPr lang="en-US" sz="500" dirty="0" smtClean="0"/>
          </a:p>
          <a:p>
            <a:r>
              <a:rPr lang="en-US" dirty="0" smtClean="0"/>
              <a:t>Think about a future project at home</a:t>
            </a:r>
          </a:p>
          <a:p>
            <a:pPr lvl="1"/>
            <a:r>
              <a:rPr lang="en-US" dirty="0" smtClean="0"/>
              <a:t>Putting in that new window</a:t>
            </a:r>
          </a:p>
          <a:p>
            <a:pPr lvl="1"/>
            <a:r>
              <a:rPr lang="en-US" dirty="0" smtClean="0"/>
              <a:t>Creating a new budgeting spreadsheet</a:t>
            </a:r>
          </a:p>
          <a:p>
            <a:pPr lvl="1"/>
            <a:r>
              <a:rPr lang="en-US" dirty="0" smtClean="0"/>
              <a:t>Painting that room</a:t>
            </a:r>
          </a:p>
          <a:p>
            <a:pPr lvl="1"/>
            <a:r>
              <a:rPr lang="en-US" dirty="0" smtClean="0"/>
              <a:t>Developing that application</a:t>
            </a:r>
          </a:p>
          <a:p>
            <a:r>
              <a:rPr lang="en-US" dirty="0" smtClean="0"/>
              <a:t>Document the project details in the project charter template you created</a:t>
            </a:r>
          </a:p>
          <a:p>
            <a:r>
              <a:rPr lang="en-US" dirty="0" smtClean="0"/>
              <a:t>Extra points for those that can facilitate a meeting with the “project team” and probe for project details to complete charter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2" descr="https://pixabay.com/static/uploads/photo/2013/07/12/14/05/shooting-star-147722_960_7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56" y="682582"/>
            <a:ext cx="1665061" cy="123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2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102029</TotalTime>
  <Words>768</Words>
  <Application>Microsoft Office PowerPoint</Application>
  <PresentationFormat>Widescreen</PresentationFormat>
  <Paragraphs>212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Trebuchet MS</vt:lpstr>
      <vt:lpstr>Berlin</vt:lpstr>
      <vt:lpstr>PowerPoint Presentation</vt:lpstr>
      <vt:lpstr>Initiate the Project</vt:lpstr>
      <vt:lpstr>Create a Project Charter</vt:lpstr>
      <vt:lpstr>Project Charter Basics</vt:lpstr>
      <vt:lpstr>Project Charter Sections</vt:lpstr>
      <vt:lpstr>Project Charter Sections</vt:lpstr>
      <vt:lpstr>Project Charter Creation</vt:lpstr>
      <vt:lpstr>Project Charter Activity #1</vt:lpstr>
      <vt:lpstr>Project Charter Activity #2</vt:lpstr>
      <vt:lpstr>Understanding the Business Objective</vt:lpstr>
      <vt:lpstr>Understanding the Business Objective</vt:lpstr>
      <vt:lpstr>Writing and Presenting a Business Case</vt:lpstr>
      <vt:lpstr>Business Case Basics</vt:lpstr>
      <vt:lpstr>What is a Business Case?</vt:lpstr>
      <vt:lpstr>Why is a Business Case Used?</vt:lpstr>
      <vt:lpstr>When is a Business Case Used?</vt:lpstr>
      <vt:lpstr>Who Creates a Business Case?</vt:lpstr>
      <vt:lpstr>5 Phases to an Effective Business Case</vt:lpstr>
      <vt:lpstr>Initial Analysis</vt:lpstr>
      <vt:lpstr>Determine Potential Solutions</vt:lpstr>
      <vt:lpstr>Writing the Business Case</vt:lpstr>
      <vt:lpstr>Review Business Case</vt:lpstr>
      <vt:lpstr>Present the Business 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Steps to Becoming a Business Analyst</dc:title>
  <dc:creator>aschenbrennerjeremy@gmail.com</dc:creator>
  <cp:lastModifiedBy>Jeremy Aschenbrenner</cp:lastModifiedBy>
  <cp:revision>390</cp:revision>
  <dcterms:created xsi:type="dcterms:W3CDTF">2015-08-23T18:17:47Z</dcterms:created>
  <dcterms:modified xsi:type="dcterms:W3CDTF">2016-12-15T16:05:29Z</dcterms:modified>
</cp:coreProperties>
</file>