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339" r:id="rId2"/>
    <p:sldId id="340" r:id="rId3"/>
    <p:sldId id="317" r:id="rId4"/>
    <p:sldId id="310" r:id="rId5"/>
    <p:sldId id="330" r:id="rId6"/>
    <p:sldId id="329"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6305" autoAdjust="0"/>
  </p:normalViewPr>
  <p:slideViewPr>
    <p:cSldViewPr snapToGrid="0">
      <p:cViewPr>
        <p:scale>
          <a:sx n="75" d="100"/>
          <a:sy n="75" d="100"/>
        </p:scale>
        <p:origin x="1086" y="810"/>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CBB6B-D106-418A-8CED-C108F8461ABA}" type="datetimeFigureOut">
              <a:rPr lang="en-US" smtClean="0"/>
              <a:t>12/15/2016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02EE8-35E9-4A3F-8693-814793BC2243}" type="slidenum">
              <a:rPr lang="en-US" smtClean="0"/>
              <a:t>‹#›</a:t>
            </a:fld>
            <a:endParaRPr lang="en-US"/>
          </a:p>
        </p:txBody>
      </p:sp>
    </p:spTree>
    <p:extLst>
      <p:ext uri="{BB962C8B-B14F-4D97-AF65-F5344CB8AC3E}">
        <p14:creationId xmlns:p14="http://schemas.microsoft.com/office/powerpoint/2010/main" val="187084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with all companies, there are individuals or groups who are directly or indirectly affected by activities done by that company, called stakeholders.  Stakeholders have an interest or are involved in the company’s decisions and can both positively and negatively impact their projects.  This presentation identifies the stakeholders for BT and helps to identify and understand the different views and decision making power these stakeholders have.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Stakeholder analysis is a key tool for companies and their projects to be successful.  Without fully mapping out those that are affected by a project, requirements can be missed or assumptions can be made that cause the project to fail.  This causes rework to be done and projects to go above their anticipated budget, as well as outside their anticipated timeline.</a:t>
            </a:r>
          </a:p>
          <a:p>
            <a:endParaRPr lang="en-US" dirty="0"/>
          </a:p>
        </p:txBody>
      </p:sp>
      <p:sp>
        <p:nvSpPr>
          <p:cNvPr id="4" name="Slide Number Placeholder 3"/>
          <p:cNvSpPr>
            <a:spLocks noGrp="1"/>
          </p:cNvSpPr>
          <p:nvPr>
            <p:ph type="sldNum" sz="quarter" idx="10"/>
          </p:nvPr>
        </p:nvSpPr>
        <p:spPr/>
        <p:txBody>
          <a:bodyPr/>
          <a:lstStyle/>
          <a:p>
            <a:fld id="{4F302EE8-35E9-4A3F-8693-814793BC2243}" type="slidenum">
              <a:rPr lang="en-US" smtClean="0"/>
              <a:t>3</a:t>
            </a:fld>
            <a:endParaRPr lang="en-US"/>
          </a:p>
        </p:txBody>
      </p:sp>
    </p:spTree>
    <p:extLst>
      <p:ext uri="{BB962C8B-B14F-4D97-AF65-F5344CB8AC3E}">
        <p14:creationId xmlns:p14="http://schemas.microsoft.com/office/powerpoint/2010/main" val="370036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12</a:t>
            </a:fld>
            <a:endParaRPr lang="en-US"/>
          </a:p>
        </p:txBody>
      </p:sp>
    </p:spTree>
    <p:extLst>
      <p:ext uri="{BB962C8B-B14F-4D97-AF65-F5344CB8AC3E}">
        <p14:creationId xmlns:p14="http://schemas.microsoft.com/office/powerpoint/2010/main" val="270490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13</a:t>
            </a:fld>
            <a:endParaRPr lang="en-US"/>
          </a:p>
        </p:txBody>
      </p:sp>
    </p:spTree>
    <p:extLst>
      <p:ext uri="{BB962C8B-B14F-4D97-AF65-F5344CB8AC3E}">
        <p14:creationId xmlns:p14="http://schemas.microsoft.com/office/powerpoint/2010/main" val="1539939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14</a:t>
            </a:fld>
            <a:endParaRPr lang="en-US"/>
          </a:p>
        </p:txBody>
      </p:sp>
    </p:spTree>
    <p:extLst>
      <p:ext uri="{BB962C8B-B14F-4D97-AF65-F5344CB8AC3E}">
        <p14:creationId xmlns:p14="http://schemas.microsoft.com/office/powerpoint/2010/main" val="122953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15</a:t>
            </a:fld>
            <a:endParaRPr lang="en-US"/>
          </a:p>
        </p:txBody>
      </p:sp>
    </p:spTree>
    <p:extLst>
      <p:ext uri="{BB962C8B-B14F-4D97-AF65-F5344CB8AC3E}">
        <p14:creationId xmlns:p14="http://schemas.microsoft.com/office/powerpoint/2010/main" val="3904782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16</a:t>
            </a:fld>
            <a:endParaRPr lang="en-US"/>
          </a:p>
        </p:txBody>
      </p:sp>
    </p:spTree>
    <p:extLst>
      <p:ext uri="{BB962C8B-B14F-4D97-AF65-F5344CB8AC3E}">
        <p14:creationId xmlns:p14="http://schemas.microsoft.com/office/powerpoint/2010/main" val="36556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17</a:t>
            </a:fld>
            <a:endParaRPr lang="en-US"/>
          </a:p>
        </p:txBody>
      </p:sp>
    </p:spTree>
    <p:extLst>
      <p:ext uri="{BB962C8B-B14F-4D97-AF65-F5344CB8AC3E}">
        <p14:creationId xmlns:p14="http://schemas.microsoft.com/office/powerpoint/2010/main" val="280599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18</a:t>
            </a:fld>
            <a:endParaRPr lang="en-US"/>
          </a:p>
        </p:txBody>
      </p:sp>
    </p:spTree>
    <p:extLst>
      <p:ext uri="{BB962C8B-B14F-4D97-AF65-F5344CB8AC3E}">
        <p14:creationId xmlns:p14="http://schemas.microsoft.com/office/powerpoint/2010/main" val="3945644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19</a:t>
            </a:fld>
            <a:endParaRPr lang="en-US"/>
          </a:p>
        </p:txBody>
      </p:sp>
    </p:spTree>
    <p:extLst>
      <p:ext uri="{BB962C8B-B14F-4D97-AF65-F5344CB8AC3E}">
        <p14:creationId xmlns:p14="http://schemas.microsoft.com/office/powerpoint/2010/main" val="3674345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20</a:t>
            </a:fld>
            <a:endParaRPr lang="en-US"/>
          </a:p>
        </p:txBody>
      </p:sp>
    </p:spTree>
    <p:extLst>
      <p:ext uri="{BB962C8B-B14F-4D97-AF65-F5344CB8AC3E}">
        <p14:creationId xmlns:p14="http://schemas.microsoft.com/office/powerpoint/2010/main" val="3020295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21</a:t>
            </a:fld>
            <a:endParaRPr lang="en-US"/>
          </a:p>
        </p:txBody>
      </p:sp>
    </p:spTree>
    <p:extLst>
      <p:ext uri="{BB962C8B-B14F-4D97-AF65-F5344CB8AC3E}">
        <p14:creationId xmlns:p14="http://schemas.microsoft.com/office/powerpoint/2010/main" val="31559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4</a:t>
            </a:fld>
            <a:endParaRPr lang="en-US"/>
          </a:p>
        </p:txBody>
      </p:sp>
    </p:spTree>
    <p:extLst>
      <p:ext uri="{BB962C8B-B14F-4D97-AF65-F5344CB8AC3E}">
        <p14:creationId xmlns:p14="http://schemas.microsoft.com/office/powerpoint/2010/main" val="3362007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22</a:t>
            </a:fld>
            <a:endParaRPr lang="en-US"/>
          </a:p>
        </p:txBody>
      </p:sp>
    </p:spTree>
    <p:extLst>
      <p:ext uri="{BB962C8B-B14F-4D97-AF65-F5344CB8AC3E}">
        <p14:creationId xmlns:p14="http://schemas.microsoft.com/office/powerpoint/2010/main" val="307453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23</a:t>
            </a:fld>
            <a:endParaRPr lang="en-US"/>
          </a:p>
        </p:txBody>
      </p:sp>
    </p:spTree>
    <p:extLst>
      <p:ext uri="{BB962C8B-B14F-4D97-AF65-F5344CB8AC3E}">
        <p14:creationId xmlns:p14="http://schemas.microsoft.com/office/powerpoint/2010/main" val="174123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24</a:t>
            </a:fld>
            <a:endParaRPr lang="en-US"/>
          </a:p>
        </p:txBody>
      </p:sp>
    </p:spTree>
    <p:extLst>
      <p:ext uri="{BB962C8B-B14F-4D97-AF65-F5344CB8AC3E}">
        <p14:creationId xmlns:p14="http://schemas.microsoft.com/office/powerpoint/2010/main" val="3428114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25</a:t>
            </a:fld>
            <a:endParaRPr lang="en-US"/>
          </a:p>
        </p:txBody>
      </p:sp>
    </p:spTree>
    <p:extLst>
      <p:ext uri="{BB962C8B-B14F-4D97-AF65-F5344CB8AC3E}">
        <p14:creationId xmlns:p14="http://schemas.microsoft.com/office/powerpoint/2010/main" val="4214238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26</a:t>
            </a:fld>
            <a:endParaRPr lang="en-US"/>
          </a:p>
        </p:txBody>
      </p:sp>
    </p:spTree>
    <p:extLst>
      <p:ext uri="{BB962C8B-B14F-4D97-AF65-F5344CB8AC3E}">
        <p14:creationId xmlns:p14="http://schemas.microsoft.com/office/powerpoint/2010/main" val="3880966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27</a:t>
            </a:fld>
            <a:endParaRPr lang="en-US"/>
          </a:p>
        </p:txBody>
      </p:sp>
    </p:spTree>
    <p:extLst>
      <p:ext uri="{BB962C8B-B14F-4D97-AF65-F5344CB8AC3E}">
        <p14:creationId xmlns:p14="http://schemas.microsoft.com/office/powerpoint/2010/main" val="484631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28</a:t>
            </a:fld>
            <a:endParaRPr lang="en-US"/>
          </a:p>
        </p:txBody>
      </p:sp>
    </p:spTree>
    <p:extLst>
      <p:ext uri="{BB962C8B-B14F-4D97-AF65-F5344CB8AC3E}">
        <p14:creationId xmlns:p14="http://schemas.microsoft.com/office/powerpoint/2010/main" val="349512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29</a:t>
            </a:fld>
            <a:endParaRPr lang="en-US"/>
          </a:p>
        </p:txBody>
      </p:sp>
    </p:spTree>
    <p:extLst>
      <p:ext uri="{BB962C8B-B14F-4D97-AF65-F5344CB8AC3E}">
        <p14:creationId xmlns:p14="http://schemas.microsoft.com/office/powerpoint/2010/main" val="2364142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30</a:t>
            </a:fld>
            <a:endParaRPr lang="en-US"/>
          </a:p>
        </p:txBody>
      </p:sp>
    </p:spTree>
    <p:extLst>
      <p:ext uri="{BB962C8B-B14F-4D97-AF65-F5344CB8AC3E}">
        <p14:creationId xmlns:p14="http://schemas.microsoft.com/office/powerpoint/2010/main" val="297348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5</a:t>
            </a:fld>
            <a:endParaRPr lang="en-US"/>
          </a:p>
        </p:txBody>
      </p:sp>
    </p:spTree>
    <p:extLst>
      <p:ext uri="{BB962C8B-B14F-4D97-AF65-F5344CB8AC3E}">
        <p14:creationId xmlns:p14="http://schemas.microsoft.com/office/powerpoint/2010/main" val="164788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6</a:t>
            </a:fld>
            <a:endParaRPr lang="en-US"/>
          </a:p>
        </p:txBody>
      </p:sp>
    </p:spTree>
    <p:extLst>
      <p:ext uri="{BB962C8B-B14F-4D97-AF65-F5344CB8AC3E}">
        <p14:creationId xmlns:p14="http://schemas.microsoft.com/office/powerpoint/2010/main" val="327123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7</a:t>
            </a:fld>
            <a:endParaRPr lang="en-US"/>
          </a:p>
        </p:txBody>
      </p:sp>
    </p:spTree>
    <p:extLst>
      <p:ext uri="{BB962C8B-B14F-4D97-AF65-F5344CB8AC3E}">
        <p14:creationId xmlns:p14="http://schemas.microsoft.com/office/powerpoint/2010/main" val="157960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8</a:t>
            </a:fld>
            <a:endParaRPr lang="en-US"/>
          </a:p>
        </p:txBody>
      </p:sp>
    </p:spTree>
    <p:extLst>
      <p:ext uri="{BB962C8B-B14F-4D97-AF65-F5344CB8AC3E}">
        <p14:creationId xmlns:p14="http://schemas.microsoft.com/office/powerpoint/2010/main" val="162610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9</a:t>
            </a:fld>
            <a:endParaRPr lang="en-US"/>
          </a:p>
        </p:txBody>
      </p:sp>
    </p:spTree>
    <p:extLst>
      <p:ext uri="{BB962C8B-B14F-4D97-AF65-F5344CB8AC3E}">
        <p14:creationId xmlns:p14="http://schemas.microsoft.com/office/powerpoint/2010/main" val="3987338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10</a:t>
            </a:fld>
            <a:endParaRPr lang="en-US"/>
          </a:p>
        </p:txBody>
      </p:sp>
    </p:spTree>
    <p:extLst>
      <p:ext uri="{BB962C8B-B14F-4D97-AF65-F5344CB8AC3E}">
        <p14:creationId xmlns:p14="http://schemas.microsoft.com/office/powerpoint/2010/main" val="2427716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02EE8-35E9-4A3F-8693-814793BC2243}" type="slidenum">
              <a:rPr lang="en-US" smtClean="0"/>
              <a:t>11</a:t>
            </a:fld>
            <a:endParaRPr lang="en-US"/>
          </a:p>
        </p:txBody>
      </p:sp>
    </p:spTree>
    <p:extLst>
      <p:ext uri="{BB962C8B-B14F-4D97-AF65-F5344CB8AC3E}">
        <p14:creationId xmlns:p14="http://schemas.microsoft.com/office/powerpoint/2010/main" val="1072476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8FC4C2-25DB-4AD9-AF2B-3D113F33363E}"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283519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375266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341413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49E208-9C98-4713-8C79-D709230B6C2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88410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142134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8FC4C2-25DB-4AD9-AF2B-3D113F33363E}"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403630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8FC4C2-25DB-4AD9-AF2B-3D113F33363E}"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325513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FC4C2-25DB-4AD9-AF2B-3D113F33363E}"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183347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A8FC4C2-25DB-4AD9-AF2B-3D113F33363E}" type="datetimeFigureOut">
              <a:rPr lang="en-US" smtClean="0"/>
              <a:t>12/15/2016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49E208-9C98-4713-8C79-D709230B6C22}" type="slidenum">
              <a:rPr lang="en-US" smtClean="0"/>
              <a:t>‹#›</a:t>
            </a:fld>
            <a:endParaRPr lang="en-US"/>
          </a:p>
        </p:txBody>
      </p:sp>
    </p:spTree>
    <p:extLst>
      <p:ext uri="{BB962C8B-B14F-4D97-AF65-F5344CB8AC3E}">
        <p14:creationId xmlns:p14="http://schemas.microsoft.com/office/powerpoint/2010/main" val="262000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FC4C2-25DB-4AD9-AF2B-3D113F33363E}"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227439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FC4C2-25DB-4AD9-AF2B-3D113F33363E}"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97333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414475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8FC4C2-25DB-4AD9-AF2B-3D113F33363E}"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31970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8FC4C2-25DB-4AD9-AF2B-3D113F33363E}"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268681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A8FC4C2-25DB-4AD9-AF2B-3D113F33363E}" type="datetimeFigureOut">
              <a:rPr lang="en-US" smtClean="0"/>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215166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250612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FC4C2-25DB-4AD9-AF2B-3D113F33363E}"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E208-9C98-4713-8C79-D709230B6C22}" type="slidenum">
              <a:rPr lang="en-US" smtClean="0"/>
              <a:t>‹#›</a:t>
            </a:fld>
            <a:endParaRPr lang="en-US"/>
          </a:p>
        </p:txBody>
      </p:sp>
    </p:spTree>
    <p:extLst>
      <p:ext uri="{BB962C8B-B14F-4D97-AF65-F5344CB8AC3E}">
        <p14:creationId xmlns:p14="http://schemas.microsoft.com/office/powerpoint/2010/main" val="409749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C4C2-25DB-4AD9-AF2B-3D113F33363E}" type="datetimeFigureOut">
              <a:rPr lang="en-US" smtClean="0"/>
              <a:t>12/15/2016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49E208-9C98-4713-8C79-D709230B6C22}" type="slidenum">
              <a:rPr lang="en-US" smtClean="0"/>
              <a:t>‹#›</a:t>
            </a:fld>
            <a:endParaRPr lang="en-US"/>
          </a:p>
        </p:txBody>
      </p:sp>
      <p:pic>
        <p:nvPicPr>
          <p:cNvPr id="8" name="Picture 7"/>
          <p:cNvPicPr>
            <a:picLocks noChangeAspect="1"/>
          </p:cNvPicPr>
          <p:nvPr userDrawn="1"/>
        </p:nvPicPr>
        <p:blipFill>
          <a:blip r:embed="rId20" cstate="print">
            <a:extLst>
              <a:ext uri="{BEBA8EAE-BF5A-486C-A8C5-ECC9F3942E4B}">
                <a14:imgProps xmlns:a14="http://schemas.microsoft.com/office/drawing/2010/main">
                  <a14:imgLayer r:embed="rId21">
                    <a14:imgEffect>
                      <a14:artisticTexturizer/>
                    </a14:imgEffect>
                  </a14:imgLayer>
                </a14:imgProps>
              </a:ext>
              <a:ext uri="{28A0092B-C50C-407E-A947-70E740481C1C}">
                <a14:useLocalDpi xmlns:a14="http://schemas.microsoft.com/office/drawing/2010/main" val="0"/>
              </a:ext>
            </a:extLst>
          </a:blip>
          <a:stretch>
            <a:fillRect/>
          </a:stretch>
        </p:blipFill>
        <p:spPr>
          <a:xfrm>
            <a:off x="74645" y="6467661"/>
            <a:ext cx="1538362" cy="321983"/>
          </a:xfrm>
          <a:prstGeom prst="rect">
            <a:avLst/>
          </a:prstGeom>
        </p:spPr>
      </p:pic>
    </p:spTree>
    <p:extLst>
      <p:ext uri="{BB962C8B-B14F-4D97-AF65-F5344CB8AC3E}">
        <p14:creationId xmlns:p14="http://schemas.microsoft.com/office/powerpoint/2010/main" val="56181824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007217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RACI Matrix: Why is it used?</a:t>
            </a:r>
            <a:endParaRPr lang="en-US" dirty="0"/>
          </a:p>
        </p:txBody>
      </p:sp>
      <p:sp>
        <p:nvSpPr>
          <p:cNvPr id="3" name="Content Placeholder 2"/>
          <p:cNvSpPr>
            <a:spLocks noGrp="1"/>
          </p:cNvSpPr>
          <p:nvPr>
            <p:ph idx="1"/>
          </p:nvPr>
        </p:nvSpPr>
        <p:spPr>
          <a:xfrm>
            <a:off x="972151" y="3035031"/>
            <a:ext cx="5983126" cy="3501958"/>
          </a:xfrm>
        </p:spPr>
        <p:txBody>
          <a:bodyPr anchor="t">
            <a:normAutofit/>
          </a:bodyPr>
          <a:lstStyle/>
          <a:p>
            <a:endParaRPr lang="en-US" dirty="0" smtClean="0"/>
          </a:p>
          <a:p>
            <a:pPr marL="0" indent="0">
              <a:buNone/>
            </a:pPr>
            <a:r>
              <a:rPr lang="en-US" dirty="0" smtClean="0"/>
              <a:t>Reduces lack of ownership</a:t>
            </a:r>
          </a:p>
          <a:p>
            <a:pPr lvl="1"/>
            <a:endParaRPr lang="en-US" dirty="0" smtClean="0"/>
          </a:p>
          <a:p>
            <a:pPr lvl="1"/>
            <a:endParaRPr lang="en-US" dirty="0" smtClean="0"/>
          </a:p>
          <a:p>
            <a:pPr lvl="1"/>
            <a:endParaRPr lang="en-US" dirty="0" smtClean="0"/>
          </a:p>
          <a:p>
            <a:endParaRPr lang="en-US" dirty="0" smtClean="0"/>
          </a:p>
          <a:p>
            <a:endParaRPr lang="en-US" dirty="0"/>
          </a:p>
        </p:txBody>
      </p:sp>
      <p:pic>
        <p:nvPicPr>
          <p:cNvPr id="10242" name="Picture 2" descr="http://kenoconnordata.files.wordpress.com/2009/11/disagreement.jpg?w=300&amp;h=2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251" y="2785759"/>
            <a:ext cx="2857500" cy="20002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46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RACI Matrix: Why is it used?</a:t>
            </a:r>
            <a:endParaRPr lang="en-US" dirty="0"/>
          </a:p>
        </p:txBody>
      </p:sp>
      <p:sp>
        <p:nvSpPr>
          <p:cNvPr id="3" name="Content Placeholder 2"/>
          <p:cNvSpPr>
            <a:spLocks noGrp="1"/>
          </p:cNvSpPr>
          <p:nvPr>
            <p:ph idx="1"/>
          </p:nvPr>
        </p:nvSpPr>
        <p:spPr>
          <a:xfrm>
            <a:off x="981877" y="3025302"/>
            <a:ext cx="5603747" cy="3501958"/>
          </a:xfrm>
        </p:spPr>
        <p:txBody>
          <a:bodyPr anchor="t">
            <a:normAutofit/>
          </a:bodyPr>
          <a:lstStyle/>
          <a:p>
            <a:endParaRPr lang="en-US" dirty="0" smtClean="0"/>
          </a:p>
          <a:p>
            <a:pPr marL="0" indent="0">
              <a:buNone/>
            </a:pPr>
            <a:r>
              <a:rPr lang="en-US" dirty="0" smtClean="0"/>
              <a:t>Sets clear expectations!</a:t>
            </a:r>
          </a:p>
          <a:p>
            <a:pPr lvl="1"/>
            <a:endParaRPr lang="en-US" dirty="0" smtClean="0"/>
          </a:p>
          <a:p>
            <a:pPr lvl="1"/>
            <a:endParaRPr lang="en-US" dirty="0" smtClean="0"/>
          </a:p>
          <a:p>
            <a:pPr lvl="1"/>
            <a:endParaRPr lang="en-US" dirty="0" smtClean="0"/>
          </a:p>
          <a:p>
            <a:endParaRPr lang="en-US" dirty="0" smtClean="0"/>
          </a:p>
          <a:p>
            <a:endParaRPr lang="en-US" dirty="0"/>
          </a:p>
        </p:txBody>
      </p:sp>
      <p:pic>
        <p:nvPicPr>
          <p:cNvPr id="8194" name="Picture 2" descr="http://quickbase.intuit.com/blog/wp-content/uploads/sites/2/2015/10/Use-a-RACI-Matrix-for-Cross-functional-Suc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927" y="2836371"/>
            <a:ext cx="4546803" cy="20320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8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An Overview</a:t>
            </a:r>
            <a:endParaRPr lang="en-US" dirty="0"/>
          </a:p>
        </p:txBody>
      </p:sp>
      <p:pic>
        <p:nvPicPr>
          <p:cNvPr id="8" name="Picture 7"/>
          <p:cNvPicPr>
            <a:picLocks noChangeAspect="1"/>
          </p:cNvPicPr>
          <p:nvPr/>
        </p:nvPicPr>
        <p:blipFill>
          <a:blip r:embed="rId3"/>
          <a:stretch>
            <a:fillRect/>
          </a:stretch>
        </p:blipFill>
        <p:spPr>
          <a:xfrm>
            <a:off x="535020" y="2425643"/>
            <a:ext cx="9241277" cy="3237107"/>
          </a:xfrm>
          <a:prstGeom prst="rect">
            <a:avLst/>
          </a:prstGeom>
        </p:spPr>
      </p:pic>
    </p:spTree>
    <p:extLst>
      <p:ext uri="{BB962C8B-B14F-4D97-AF65-F5344CB8AC3E}">
        <p14:creationId xmlns:p14="http://schemas.microsoft.com/office/powerpoint/2010/main" val="2995130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R.A.C.I.</a:t>
            </a:r>
            <a:endParaRPr lang="en-US" dirty="0"/>
          </a:p>
        </p:txBody>
      </p:sp>
      <p:sp>
        <p:nvSpPr>
          <p:cNvPr id="4" name="Content Placeholder 2"/>
          <p:cNvSpPr>
            <a:spLocks noGrp="1"/>
          </p:cNvSpPr>
          <p:nvPr>
            <p:ph sz="half" idx="1"/>
          </p:nvPr>
        </p:nvSpPr>
        <p:spPr>
          <a:xfrm>
            <a:off x="788893" y="1908856"/>
            <a:ext cx="4698358" cy="3599316"/>
          </a:xfrm>
        </p:spPr>
        <p:txBody>
          <a:bodyPr anchor="t">
            <a:normAutofit/>
          </a:bodyPr>
          <a:lstStyle/>
          <a:p>
            <a:pPr marL="0" indent="0">
              <a:buNone/>
            </a:pPr>
            <a:endParaRPr lang="en-US" sz="1200" dirty="0"/>
          </a:p>
          <a:p>
            <a:pPr marL="0" indent="0">
              <a:buNone/>
            </a:pPr>
            <a:endParaRPr lang="en-US" dirty="0" smtClean="0"/>
          </a:p>
          <a:p>
            <a:pPr marL="0" indent="0">
              <a:buNone/>
            </a:pPr>
            <a:r>
              <a:rPr lang="en-US" b="1" dirty="0" smtClean="0">
                <a:solidFill>
                  <a:srgbClr val="FFC000"/>
                </a:solidFill>
              </a:rPr>
              <a:t>R</a:t>
            </a:r>
            <a:r>
              <a:rPr lang="en-US" dirty="0" smtClean="0"/>
              <a:t>esponsible</a:t>
            </a:r>
          </a:p>
          <a:p>
            <a:pPr marL="0" indent="0">
              <a:buNone/>
            </a:pPr>
            <a:r>
              <a:rPr lang="en-US" b="1" dirty="0" smtClean="0">
                <a:solidFill>
                  <a:srgbClr val="FFC000"/>
                </a:solidFill>
              </a:rPr>
              <a:t>A</a:t>
            </a:r>
            <a:r>
              <a:rPr lang="en-US" dirty="0" smtClean="0"/>
              <a:t>ccountable</a:t>
            </a:r>
          </a:p>
          <a:p>
            <a:pPr marL="0" indent="0">
              <a:buNone/>
            </a:pPr>
            <a:r>
              <a:rPr lang="en-US" b="1" dirty="0" smtClean="0">
                <a:solidFill>
                  <a:srgbClr val="FFC000"/>
                </a:solidFill>
              </a:rPr>
              <a:t>C</a:t>
            </a:r>
            <a:r>
              <a:rPr lang="en-US" dirty="0" smtClean="0"/>
              <a:t>onsulted</a:t>
            </a:r>
          </a:p>
          <a:p>
            <a:pPr marL="0" indent="0">
              <a:buNone/>
            </a:pPr>
            <a:r>
              <a:rPr lang="en-US" b="1" dirty="0" smtClean="0">
                <a:solidFill>
                  <a:srgbClr val="FFC000"/>
                </a:solidFill>
              </a:rPr>
              <a:t>I</a:t>
            </a:r>
            <a:r>
              <a:rPr lang="en-US" dirty="0" smtClean="0"/>
              <a:t>nformed</a:t>
            </a:r>
          </a:p>
          <a:p>
            <a:pPr marL="0" indent="0">
              <a:buNone/>
            </a:pPr>
            <a:endParaRPr lang="en-US" dirty="0" smtClean="0"/>
          </a:p>
          <a:p>
            <a:pPr lvl="1"/>
            <a:endParaRPr lang="en-US" dirty="0" smtClean="0"/>
          </a:p>
          <a:p>
            <a:endParaRPr lang="en-US" dirty="0"/>
          </a:p>
        </p:txBody>
      </p:sp>
      <p:pic>
        <p:nvPicPr>
          <p:cNvPr id="5" name="Picture 4"/>
          <p:cNvPicPr>
            <a:picLocks noChangeAspect="1"/>
          </p:cNvPicPr>
          <p:nvPr/>
        </p:nvPicPr>
        <p:blipFill>
          <a:blip r:embed="rId3"/>
          <a:stretch>
            <a:fillRect/>
          </a:stretch>
        </p:blipFill>
        <p:spPr>
          <a:xfrm>
            <a:off x="3642342" y="2208179"/>
            <a:ext cx="7890388" cy="2763907"/>
          </a:xfrm>
          <a:prstGeom prst="rect">
            <a:avLst/>
          </a:prstGeom>
        </p:spPr>
      </p:pic>
    </p:spTree>
    <p:extLst>
      <p:ext uri="{BB962C8B-B14F-4D97-AF65-F5344CB8AC3E}">
        <p14:creationId xmlns:p14="http://schemas.microsoft.com/office/powerpoint/2010/main" val="3786439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R.A.C.I.</a:t>
            </a:r>
            <a:endParaRPr lang="en-US" dirty="0"/>
          </a:p>
        </p:txBody>
      </p:sp>
      <p:sp>
        <p:nvSpPr>
          <p:cNvPr id="4" name="Content Placeholder 2"/>
          <p:cNvSpPr>
            <a:spLocks noGrp="1"/>
          </p:cNvSpPr>
          <p:nvPr>
            <p:ph sz="half" idx="1"/>
          </p:nvPr>
        </p:nvSpPr>
        <p:spPr>
          <a:xfrm>
            <a:off x="1293163" y="2336873"/>
            <a:ext cx="4698358" cy="3599316"/>
          </a:xfrm>
        </p:spPr>
        <p:txBody>
          <a:bodyPr anchor="t">
            <a:normAutofit/>
          </a:bodyPr>
          <a:lstStyle/>
          <a:p>
            <a:pPr marL="0" indent="0">
              <a:buNone/>
            </a:pPr>
            <a:endParaRPr lang="en-US" sz="1200" dirty="0"/>
          </a:p>
          <a:p>
            <a:pPr marL="0" indent="0">
              <a:buNone/>
            </a:pPr>
            <a:endParaRPr lang="en-US" dirty="0" smtClean="0"/>
          </a:p>
          <a:p>
            <a:pPr marL="0" indent="0">
              <a:buNone/>
            </a:pPr>
            <a:r>
              <a:rPr lang="en-US" b="1" dirty="0" smtClean="0">
                <a:solidFill>
                  <a:srgbClr val="FFC000"/>
                </a:solidFill>
              </a:rPr>
              <a:t>R</a:t>
            </a:r>
            <a:r>
              <a:rPr lang="en-US" b="1" dirty="0" smtClean="0"/>
              <a:t>esponsible</a:t>
            </a:r>
          </a:p>
          <a:p>
            <a:pPr marL="0" indent="0">
              <a:buNone/>
            </a:pPr>
            <a:r>
              <a:rPr lang="en-US" dirty="0" smtClean="0">
                <a:solidFill>
                  <a:schemeClr val="bg1"/>
                </a:solidFill>
              </a:rPr>
              <a:t>Accountable</a:t>
            </a:r>
          </a:p>
          <a:p>
            <a:pPr marL="0" indent="0">
              <a:buNone/>
            </a:pPr>
            <a:r>
              <a:rPr lang="en-US" dirty="0" smtClean="0">
                <a:solidFill>
                  <a:schemeClr val="bg1"/>
                </a:solidFill>
              </a:rPr>
              <a:t>Consulted</a:t>
            </a:r>
          </a:p>
          <a:p>
            <a:pPr marL="0" indent="0">
              <a:buNone/>
            </a:pPr>
            <a:r>
              <a:rPr lang="en-US" dirty="0" smtClean="0">
                <a:solidFill>
                  <a:schemeClr val="bg1"/>
                </a:solidFill>
              </a:rPr>
              <a:t>Informed</a:t>
            </a:r>
          </a:p>
          <a:p>
            <a:pPr marL="0" indent="0">
              <a:buNone/>
            </a:pPr>
            <a:endParaRPr lang="en-US" dirty="0" smtClean="0"/>
          </a:p>
          <a:p>
            <a:pPr lvl="1"/>
            <a:endParaRPr lang="en-US" dirty="0" smtClean="0"/>
          </a:p>
          <a:p>
            <a:endParaRPr lang="en-US" dirty="0"/>
          </a:p>
        </p:txBody>
      </p:sp>
      <p:sp>
        <p:nvSpPr>
          <p:cNvPr id="3" name="Content Placeholder 2"/>
          <p:cNvSpPr>
            <a:spLocks noGrp="1"/>
          </p:cNvSpPr>
          <p:nvPr>
            <p:ph sz="half" idx="2"/>
          </p:nvPr>
        </p:nvSpPr>
        <p:spPr>
          <a:xfrm>
            <a:off x="4202349" y="2152047"/>
            <a:ext cx="5157977" cy="3599316"/>
          </a:xfrm>
        </p:spPr>
        <p:txBody>
          <a:bodyPr>
            <a:normAutofit/>
          </a:bodyPr>
          <a:lstStyle/>
          <a:p>
            <a:endParaRPr lang="en-US" sz="2000" dirty="0" smtClean="0"/>
          </a:p>
          <a:p>
            <a:endParaRPr lang="en-US" sz="2000" dirty="0"/>
          </a:p>
          <a:p>
            <a:r>
              <a:rPr lang="en-US" sz="2000" dirty="0" smtClean="0"/>
              <a:t>Who is/will be doing this task?</a:t>
            </a:r>
          </a:p>
          <a:p>
            <a:r>
              <a:rPr lang="en-US" sz="2000" dirty="0" smtClean="0"/>
              <a:t>Who is assigned to work on this task?</a:t>
            </a:r>
            <a:endParaRPr lang="en-US" sz="2000" dirty="0"/>
          </a:p>
        </p:txBody>
      </p:sp>
    </p:spTree>
    <p:extLst>
      <p:ext uri="{BB962C8B-B14F-4D97-AF65-F5344CB8AC3E}">
        <p14:creationId xmlns:p14="http://schemas.microsoft.com/office/powerpoint/2010/main" val="1852153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R.A.C.I.</a:t>
            </a:r>
            <a:endParaRPr lang="en-US" dirty="0"/>
          </a:p>
        </p:txBody>
      </p:sp>
      <p:sp>
        <p:nvSpPr>
          <p:cNvPr id="4" name="Content Placeholder 2"/>
          <p:cNvSpPr>
            <a:spLocks noGrp="1"/>
          </p:cNvSpPr>
          <p:nvPr>
            <p:ph sz="half" idx="1"/>
          </p:nvPr>
        </p:nvSpPr>
        <p:spPr>
          <a:xfrm>
            <a:off x="1293163" y="2336873"/>
            <a:ext cx="4698358" cy="3599316"/>
          </a:xfrm>
        </p:spPr>
        <p:txBody>
          <a:bodyPr anchor="t">
            <a:normAutofit/>
          </a:bodyPr>
          <a:lstStyle/>
          <a:p>
            <a:pPr marL="0" indent="0">
              <a:buNone/>
            </a:pPr>
            <a:endParaRPr lang="en-US" sz="1200" dirty="0"/>
          </a:p>
          <a:p>
            <a:pPr marL="0" indent="0">
              <a:buNone/>
            </a:pPr>
            <a:endParaRPr lang="en-US" dirty="0" smtClean="0"/>
          </a:p>
          <a:p>
            <a:pPr marL="0" indent="0">
              <a:buNone/>
            </a:pPr>
            <a:r>
              <a:rPr lang="en-US" dirty="0" smtClean="0">
                <a:solidFill>
                  <a:schemeClr val="bg1"/>
                </a:solidFill>
              </a:rPr>
              <a:t>Responsible</a:t>
            </a:r>
          </a:p>
          <a:p>
            <a:pPr marL="0" indent="0">
              <a:buNone/>
            </a:pPr>
            <a:r>
              <a:rPr lang="en-US" b="1" dirty="0" smtClean="0">
                <a:solidFill>
                  <a:srgbClr val="FFC000"/>
                </a:solidFill>
              </a:rPr>
              <a:t>A</a:t>
            </a:r>
            <a:r>
              <a:rPr lang="en-US" b="1" dirty="0" smtClean="0"/>
              <a:t>ccountable</a:t>
            </a:r>
          </a:p>
          <a:p>
            <a:pPr marL="0" indent="0">
              <a:buNone/>
            </a:pPr>
            <a:r>
              <a:rPr lang="en-US" dirty="0" smtClean="0">
                <a:solidFill>
                  <a:schemeClr val="bg1"/>
                </a:solidFill>
              </a:rPr>
              <a:t>Consulted</a:t>
            </a:r>
          </a:p>
          <a:p>
            <a:pPr marL="0" indent="0">
              <a:buNone/>
            </a:pPr>
            <a:r>
              <a:rPr lang="en-US" dirty="0" smtClean="0">
                <a:solidFill>
                  <a:schemeClr val="bg1"/>
                </a:solidFill>
              </a:rPr>
              <a:t>Informed</a:t>
            </a:r>
          </a:p>
          <a:p>
            <a:pPr marL="0" indent="0">
              <a:buNone/>
            </a:pPr>
            <a:endParaRPr lang="en-US" dirty="0" smtClean="0"/>
          </a:p>
          <a:p>
            <a:pPr lvl="1"/>
            <a:endParaRPr lang="en-US" dirty="0" smtClean="0"/>
          </a:p>
          <a:p>
            <a:endParaRPr lang="en-US" dirty="0"/>
          </a:p>
        </p:txBody>
      </p:sp>
      <p:sp>
        <p:nvSpPr>
          <p:cNvPr id="5" name="Content Placeholder 2"/>
          <p:cNvSpPr txBox="1">
            <a:spLocks/>
          </p:cNvSpPr>
          <p:nvPr/>
        </p:nvSpPr>
        <p:spPr>
          <a:xfrm>
            <a:off x="4202349" y="2550881"/>
            <a:ext cx="5157977"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2000" dirty="0" smtClean="0"/>
          </a:p>
          <a:p>
            <a:endParaRPr lang="en-US" sz="2000" dirty="0" smtClean="0"/>
          </a:p>
          <a:p>
            <a:r>
              <a:rPr lang="en-US" sz="2000" dirty="0" smtClean="0"/>
              <a:t>Who’s head will roll if this goes wrong?</a:t>
            </a:r>
          </a:p>
          <a:p>
            <a:r>
              <a:rPr lang="en-US" sz="2000" dirty="0" smtClean="0"/>
              <a:t>Who has the authority to sign off the work?</a:t>
            </a:r>
            <a:endParaRPr lang="en-US" sz="2000" dirty="0"/>
          </a:p>
        </p:txBody>
      </p:sp>
    </p:spTree>
    <p:extLst>
      <p:ext uri="{BB962C8B-B14F-4D97-AF65-F5344CB8AC3E}">
        <p14:creationId xmlns:p14="http://schemas.microsoft.com/office/powerpoint/2010/main" val="2363416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R.A.C.I.</a:t>
            </a:r>
            <a:endParaRPr lang="en-US" dirty="0"/>
          </a:p>
        </p:txBody>
      </p:sp>
      <p:sp>
        <p:nvSpPr>
          <p:cNvPr id="4" name="Content Placeholder 2"/>
          <p:cNvSpPr>
            <a:spLocks noGrp="1"/>
          </p:cNvSpPr>
          <p:nvPr>
            <p:ph sz="half" idx="1"/>
          </p:nvPr>
        </p:nvSpPr>
        <p:spPr>
          <a:xfrm>
            <a:off x="1293163" y="2336873"/>
            <a:ext cx="4698358" cy="3599316"/>
          </a:xfrm>
        </p:spPr>
        <p:txBody>
          <a:bodyPr anchor="t">
            <a:normAutofit/>
          </a:bodyPr>
          <a:lstStyle/>
          <a:p>
            <a:pPr marL="0" indent="0">
              <a:buNone/>
            </a:pPr>
            <a:endParaRPr lang="en-US" sz="1200" dirty="0"/>
          </a:p>
          <a:p>
            <a:pPr marL="0" indent="0">
              <a:buNone/>
            </a:pPr>
            <a:endParaRPr lang="en-US" dirty="0" smtClean="0"/>
          </a:p>
          <a:p>
            <a:pPr marL="0" indent="0">
              <a:buNone/>
            </a:pPr>
            <a:r>
              <a:rPr lang="en-US" dirty="0" smtClean="0">
                <a:solidFill>
                  <a:schemeClr val="bg1"/>
                </a:solidFill>
              </a:rPr>
              <a:t>Responsible</a:t>
            </a:r>
          </a:p>
          <a:p>
            <a:pPr marL="0" indent="0">
              <a:buNone/>
            </a:pPr>
            <a:r>
              <a:rPr lang="en-US" dirty="0" smtClean="0">
                <a:solidFill>
                  <a:schemeClr val="bg1"/>
                </a:solidFill>
              </a:rPr>
              <a:t>Accountable</a:t>
            </a:r>
          </a:p>
          <a:p>
            <a:pPr marL="0" indent="0">
              <a:buNone/>
            </a:pPr>
            <a:r>
              <a:rPr lang="en-US" b="1" dirty="0" smtClean="0">
                <a:solidFill>
                  <a:srgbClr val="FFC000"/>
                </a:solidFill>
              </a:rPr>
              <a:t>C</a:t>
            </a:r>
            <a:r>
              <a:rPr lang="en-US" b="1" dirty="0" smtClean="0"/>
              <a:t>onsulted</a:t>
            </a:r>
          </a:p>
          <a:p>
            <a:pPr marL="0" indent="0">
              <a:buNone/>
            </a:pPr>
            <a:r>
              <a:rPr lang="en-US" dirty="0" smtClean="0">
                <a:solidFill>
                  <a:schemeClr val="bg1"/>
                </a:solidFill>
              </a:rPr>
              <a:t>Informed</a:t>
            </a:r>
          </a:p>
          <a:p>
            <a:pPr marL="0" indent="0">
              <a:buNone/>
            </a:pPr>
            <a:endParaRPr lang="en-US" dirty="0" smtClean="0"/>
          </a:p>
          <a:p>
            <a:pPr lvl="1"/>
            <a:endParaRPr lang="en-US" dirty="0" smtClean="0"/>
          </a:p>
          <a:p>
            <a:endParaRPr lang="en-US" dirty="0"/>
          </a:p>
        </p:txBody>
      </p:sp>
      <p:sp>
        <p:nvSpPr>
          <p:cNvPr id="5" name="Content Placeholder 2"/>
          <p:cNvSpPr txBox="1">
            <a:spLocks/>
          </p:cNvSpPr>
          <p:nvPr/>
        </p:nvSpPr>
        <p:spPr>
          <a:xfrm>
            <a:off x="4202349" y="3025301"/>
            <a:ext cx="5157977" cy="3124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2000" dirty="0" smtClean="0"/>
          </a:p>
          <a:p>
            <a:endParaRPr lang="en-US" sz="2000" dirty="0" smtClean="0"/>
          </a:p>
          <a:p>
            <a:r>
              <a:rPr lang="en-US" sz="2000" dirty="0" smtClean="0"/>
              <a:t>Who can tell me more about this task?</a:t>
            </a:r>
          </a:p>
          <a:p>
            <a:r>
              <a:rPr lang="en-US" sz="2000" dirty="0" smtClean="0"/>
              <a:t>Who are the Subject Matter Experts?</a:t>
            </a:r>
            <a:endParaRPr lang="en-US" sz="2000" dirty="0"/>
          </a:p>
        </p:txBody>
      </p:sp>
    </p:spTree>
    <p:extLst>
      <p:ext uri="{BB962C8B-B14F-4D97-AF65-F5344CB8AC3E}">
        <p14:creationId xmlns:p14="http://schemas.microsoft.com/office/powerpoint/2010/main" val="972659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R.A.C.I.</a:t>
            </a:r>
            <a:endParaRPr lang="en-US" dirty="0"/>
          </a:p>
        </p:txBody>
      </p:sp>
      <p:sp>
        <p:nvSpPr>
          <p:cNvPr id="4" name="Content Placeholder 2"/>
          <p:cNvSpPr>
            <a:spLocks noGrp="1"/>
          </p:cNvSpPr>
          <p:nvPr>
            <p:ph sz="half" idx="1"/>
          </p:nvPr>
        </p:nvSpPr>
        <p:spPr>
          <a:xfrm>
            <a:off x="1293163" y="2336873"/>
            <a:ext cx="4698358" cy="3599316"/>
          </a:xfrm>
        </p:spPr>
        <p:txBody>
          <a:bodyPr anchor="t">
            <a:normAutofit/>
          </a:bodyPr>
          <a:lstStyle/>
          <a:p>
            <a:pPr marL="0" indent="0">
              <a:buNone/>
            </a:pPr>
            <a:endParaRPr lang="en-US" sz="1200" dirty="0"/>
          </a:p>
          <a:p>
            <a:pPr marL="0" indent="0">
              <a:buNone/>
            </a:pPr>
            <a:endParaRPr lang="en-US" dirty="0" smtClean="0"/>
          </a:p>
          <a:p>
            <a:pPr marL="0" indent="0">
              <a:buNone/>
            </a:pPr>
            <a:r>
              <a:rPr lang="en-US" dirty="0" smtClean="0">
                <a:solidFill>
                  <a:schemeClr val="bg1"/>
                </a:solidFill>
              </a:rPr>
              <a:t>Responsible</a:t>
            </a:r>
          </a:p>
          <a:p>
            <a:pPr marL="0" indent="0">
              <a:buNone/>
            </a:pPr>
            <a:r>
              <a:rPr lang="en-US" dirty="0" smtClean="0">
                <a:solidFill>
                  <a:schemeClr val="bg1"/>
                </a:solidFill>
              </a:rPr>
              <a:t>Accountable</a:t>
            </a:r>
          </a:p>
          <a:p>
            <a:pPr marL="0" indent="0">
              <a:buNone/>
            </a:pPr>
            <a:r>
              <a:rPr lang="en-US" dirty="0" smtClean="0">
                <a:solidFill>
                  <a:schemeClr val="bg1"/>
                </a:solidFill>
              </a:rPr>
              <a:t>Consulted</a:t>
            </a:r>
          </a:p>
          <a:p>
            <a:pPr marL="0" indent="0">
              <a:buNone/>
            </a:pPr>
            <a:r>
              <a:rPr lang="en-US" b="1" dirty="0" smtClean="0">
                <a:solidFill>
                  <a:srgbClr val="FFC000"/>
                </a:solidFill>
              </a:rPr>
              <a:t>I</a:t>
            </a:r>
            <a:r>
              <a:rPr lang="en-US" b="1" dirty="0" smtClean="0"/>
              <a:t>nformed</a:t>
            </a:r>
          </a:p>
          <a:p>
            <a:pPr marL="0" indent="0">
              <a:buNone/>
            </a:pPr>
            <a:endParaRPr lang="en-US" dirty="0" smtClean="0"/>
          </a:p>
          <a:p>
            <a:pPr lvl="1"/>
            <a:endParaRPr lang="en-US" dirty="0" smtClean="0"/>
          </a:p>
          <a:p>
            <a:endParaRPr lang="en-US" dirty="0"/>
          </a:p>
        </p:txBody>
      </p:sp>
      <p:sp>
        <p:nvSpPr>
          <p:cNvPr id="5" name="Content Placeholder 2"/>
          <p:cNvSpPr txBox="1">
            <a:spLocks/>
          </p:cNvSpPr>
          <p:nvPr/>
        </p:nvSpPr>
        <p:spPr>
          <a:xfrm>
            <a:off x="4202349" y="3492230"/>
            <a:ext cx="5157977" cy="2657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2000" dirty="0" smtClean="0"/>
          </a:p>
          <a:p>
            <a:endParaRPr lang="en-US" sz="2000" dirty="0" smtClean="0"/>
          </a:p>
          <a:p>
            <a:r>
              <a:rPr lang="en-US" sz="2000" dirty="0" smtClean="0"/>
              <a:t>Who’s work depends on this task?</a:t>
            </a:r>
          </a:p>
          <a:p>
            <a:r>
              <a:rPr lang="en-US" sz="2000" dirty="0" smtClean="0"/>
              <a:t>Who has to be kept update about the progress?</a:t>
            </a:r>
            <a:endParaRPr lang="en-US" sz="2000" dirty="0"/>
          </a:p>
        </p:txBody>
      </p:sp>
    </p:spTree>
    <p:extLst>
      <p:ext uri="{BB962C8B-B14F-4D97-AF65-F5344CB8AC3E}">
        <p14:creationId xmlns:p14="http://schemas.microsoft.com/office/powerpoint/2010/main" val="906697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Breakdown</a:t>
            </a:r>
            <a:endParaRPr lang="en-US" dirty="0"/>
          </a:p>
        </p:txBody>
      </p:sp>
      <p:pic>
        <p:nvPicPr>
          <p:cNvPr id="7" name="Picture 6"/>
          <p:cNvPicPr>
            <a:picLocks noChangeAspect="1"/>
          </p:cNvPicPr>
          <p:nvPr/>
        </p:nvPicPr>
        <p:blipFill>
          <a:blip r:embed="rId3"/>
          <a:stretch>
            <a:fillRect/>
          </a:stretch>
        </p:blipFill>
        <p:spPr>
          <a:xfrm>
            <a:off x="1296905" y="2347419"/>
            <a:ext cx="7866667" cy="3466667"/>
          </a:xfrm>
          <a:prstGeom prst="rect">
            <a:avLst/>
          </a:prstGeom>
        </p:spPr>
      </p:pic>
    </p:spTree>
    <p:extLst>
      <p:ext uri="{BB962C8B-B14F-4D97-AF65-F5344CB8AC3E}">
        <p14:creationId xmlns:p14="http://schemas.microsoft.com/office/powerpoint/2010/main" val="1392469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6904" y="2347419"/>
            <a:ext cx="7866667" cy="3466667"/>
          </a:xfrm>
          <a:prstGeom prst="rect">
            <a:avLst/>
          </a:prstGeom>
        </p:spPr>
      </p:pic>
      <p:sp>
        <p:nvSpPr>
          <p:cNvPr id="2" name="Title 1"/>
          <p:cNvSpPr>
            <a:spLocks noGrp="1"/>
          </p:cNvSpPr>
          <p:nvPr>
            <p:ph type="title"/>
          </p:nvPr>
        </p:nvSpPr>
        <p:spPr/>
        <p:txBody>
          <a:bodyPr/>
          <a:lstStyle/>
          <a:p>
            <a:r>
              <a:rPr lang="en-US" dirty="0"/>
              <a:t>RACI Matrix: </a:t>
            </a:r>
            <a:r>
              <a:rPr lang="en-US" dirty="0" smtClean="0"/>
              <a:t>Breakdown</a:t>
            </a:r>
            <a:endParaRPr lang="en-US" dirty="0"/>
          </a:p>
        </p:txBody>
      </p:sp>
    </p:spTree>
    <p:extLst>
      <p:ext uri="{BB962C8B-B14F-4D97-AF65-F5344CB8AC3E}">
        <p14:creationId xmlns:p14="http://schemas.microsoft.com/office/powerpoint/2010/main" val="776379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719827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6905" y="2347419"/>
            <a:ext cx="7866667" cy="3466667"/>
          </a:xfrm>
          <a:prstGeom prst="rect">
            <a:avLst/>
          </a:prstGeom>
        </p:spPr>
      </p:pic>
      <p:sp>
        <p:nvSpPr>
          <p:cNvPr id="2" name="Title 1"/>
          <p:cNvSpPr>
            <a:spLocks noGrp="1"/>
          </p:cNvSpPr>
          <p:nvPr>
            <p:ph type="title"/>
          </p:nvPr>
        </p:nvSpPr>
        <p:spPr/>
        <p:txBody>
          <a:bodyPr/>
          <a:lstStyle/>
          <a:p>
            <a:r>
              <a:rPr lang="en-US" dirty="0"/>
              <a:t>RACI Matrix: </a:t>
            </a:r>
            <a:r>
              <a:rPr lang="en-US" dirty="0" smtClean="0"/>
              <a:t>Breakdown</a:t>
            </a:r>
            <a:endParaRPr lang="en-US" dirty="0"/>
          </a:p>
        </p:txBody>
      </p:sp>
    </p:spTree>
    <p:extLst>
      <p:ext uri="{BB962C8B-B14F-4D97-AF65-F5344CB8AC3E}">
        <p14:creationId xmlns:p14="http://schemas.microsoft.com/office/powerpoint/2010/main" val="2241671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TheBAGuide.com Template</a:t>
            </a:r>
            <a:endParaRPr lang="en-US" dirty="0"/>
          </a:p>
        </p:txBody>
      </p:sp>
      <p:pic>
        <p:nvPicPr>
          <p:cNvPr id="1028" name="Picture 4" descr="C:\Users\Asch\AppData\Local\Temp\SNAGHTML7a87a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32" y="2324572"/>
            <a:ext cx="99250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741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A Practical Example</a:t>
            </a:r>
            <a:endParaRPr lang="en-US" dirty="0"/>
          </a:p>
        </p:txBody>
      </p:sp>
      <p:pic>
        <p:nvPicPr>
          <p:cNvPr id="6" name="Picture 5"/>
          <p:cNvPicPr>
            <a:picLocks noChangeAspect="1"/>
          </p:cNvPicPr>
          <p:nvPr/>
        </p:nvPicPr>
        <p:blipFill>
          <a:blip r:embed="rId3"/>
          <a:stretch>
            <a:fillRect/>
          </a:stretch>
        </p:blipFill>
        <p:spPr>
          <a:xfrm>
            <a:off x="535020" y="2425643"/>
            <a:ext cx="9241277" cy="3237107"/>
          </a:xfrm>
          <a:prstGeom prst="rect">
            <a:avLst/>
          </a:prstGeom>
        </p:spPr>
      </p:pic>
    </p:spTree>
    <p:extLst>
      <p:ext uri="{BB962C8B-B14F-4D97-AF65-F5344CB8AC3E}">
        <p14:creationId xmlns:p14="http://schemas.microsoft.com/office/powerpoint/2010/main" val="400590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pic>
        <p:nvPicPr>
          <p:cNvPr id="6" name="Picture 5"/>
          <p:cNvPicPr>
            <a:picLocks noChangeAspect="1"/>
          </p:cNvPicPr>
          <p:nvPr/>
        </p:nvPicPr>
        <p:blipFill>
          <a:blip r:embed="rId3"/>
          <a:stretch>
            <a:fillRect/>
          </a:stretch>
        </p:blipFill>
        <p:spPr>
          <a:xfrm>
            <a:off x="535020" y="2425643"/>
            <a:ext cx="9241277" cy="3237107"/>
          </a:xfrm>
          <a:prstGeom prst="rect">
            <a:avLst/>
          </a:prstGeom>
        </p:spPr>
      </p:pic>
    </p:spTree>
    <p:extLst>
      <p:ext uri="{BB962C8B-B14F-4D97-AF65-F5344CB8AC3E}">
        <p14:creationId xmlns:p14="http://schemas.microsoft.com/office/powerpoint/2010/main" val="288914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5018" y="2424655"/>
            <a:ext cx="9238095" cy="3238095"/>
          </a:xfrm>
          <a:prstGeom prst="rect">
            <a:avLst/>
          </a:prstGeom>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Tree>
    <p:extLst>
      <p:ext uri="{BB962C8B-B14F-4D97-AF65-F5344CB8AC3E}">
        <p14:creationId xmlns:p14="http://schemas.microsoft.com/office/powerpoint/2010/main" val="3354098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5018" y="2424655"/>
            <a:ext cx="9238095" cy="3238095"/>
          </a:xfrm>
          <a:prstGeom prst="rect">
            <a:avLst/>
          </a:prstGeom>
        </p:spPr>
      </p:pic>
      <p:sp>
        <p:nvSpPr>
          <p:cNvPr id="9" name="Rectangle 8"/>
          <p:cNvSpPr/>
          <p:nvPr/>
        </p:nvSpPr>
        <p:spPr>
          <a:xfrm>
            <a:off x="1254868" y="373542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0971" y="3592822"/>
            <a:ext cx="314806" cy="327922"/>
          </a:xfrm>
          <a:prstGeom prst="rect">
            <a:avLst/>
          </a:prstGeom>
          <a:ln>
            <a:noFill/>
          </a:ln>
          <a:effectLst>
            <a:outerShdw blurRad="190500" sx="25000" sy="25000" algn="tl" rotWithShape="0">
              <a:srgbClr val="000000">
                <a:alpha val="70000"/>
              </a:srgbClr>
            </a:outerShdw>
          </a:effectLst>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
        <p:nvSpPr>
          <p:cNvPr id="12" name="Content Placeholder 2"/>
          <p:cNvSpPr txBox="1">
            <a:spLocks/>
          </p:cNvSpPr>
          <p:nvPr/>
        </p:nvSpPr>
        <p:spPr>
          <a:xfrm>
            <a:off x="1741251" y="3687391"/>
            <a:ext cx="5505855"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Responsible (R) per task</a:t>
            </a:r>
          </a:p>
        </p:txBody>
      </p:sp>
    </p:spTree>
    <p:extLst>
      <p:ext uri="{BB962C8B-B14F-4D97-AF65-F5344CB8AC3E}">
        <p14:creationId xmlns:p14="http://schemas.microsoft.com/office/powerpoint/2010/main" val="35784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5018" y="2424655"/>
            <a:ext cx="9238095" cy="3238095"/>
          </a:xfrm>
          <a:prstGeom prst="rect">
            <a:avLst/>
          </a:prstGeom>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
        <p:nvSpPr>
          <p:cNvPr id="9" name="Rectangle 8"/>
          <p:cNvSpPr/>
          <p:nvPr/>
        </p:nvSpPr>
        <p:spPr>
          <a:xfrm>
            <a:off x="1254868" y="373542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4868" y="4209338"/>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1741251" y="3687391"/>
            <a:ext cx="5505855"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Responsible (R) per task</a:t>
            </a:r>
          </a:p>
        </p:txBody>
      </p:sp>
      <p:sp>
        <p:nvSpPr>
          <p:cNvPr id="13" name="Content Placeholder 2"/>
          <p:cNvSpPr txBox="1">
            <a:spLocks/>
          </p:cNvSpPr>
          <p:nvPr/>
        </p:nvSpPr>
        <p:spPr>
          <a:xfrm>
            <a:off x="1741252" y="4161304"/>
            <a:ext cx="5330758"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Accountable (A) per task</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0971" y="3592822"/>
            <a:ext cx="314806" cy="327922"/>
          </a:xfrm>
          <a:prstGeom prst="rect">
            <a:avLst/>
          </a:prstGeom>
          <a:ln>
            <a:noFill/>
          </a:ln>
          <a:effectLst>
            <a:outerShdw blurRad="190500" sx="25000" sy="25000" algn="tl" rotWithShape="0">
              <a:srgbClr val="000000">
                <a:alpha val="70000"/>
              </a:srgbClr>
            </a:outerShdw>
          </a:effectLst>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986" y="4045377"/>
            <a:ext cx="314806" cy="327922"/>
          </a:xfrm>
          <a:prstGeom prst="rect">
            <a:avLst/>
          </a:prstGeom>
          <a:ln>
            <a:noFill/>
          </a:ln>
          <a:effectLst>
            <a:outerShdw blurRad="190500" sx="25000" sy="25000" algn="tl" rotWithShape="0">
              <a:srgbClr val="000000">
                <a:alpha val="70000"/>
              </a:srgbClr>
            </a:outerShdw>
          </a:effectLst>
        </p:spPr>
      </p:pic>
    </p:spTree>
    <p:extLst>
      <p:ext uri="{BB962C8B-B14F-4D97-AF65-F5344CB8AC3E}">
        <p14:creationId xmlns:p14="http://schemas.microsoft.com/office/powerpoint/2010/main" val="7144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5018" y="2424655"/>
            <a:ext cx="9238095" cy="3238095"/>
          </a:xfrm>
          <a:prstGeom prst="rect">
            <a:avLst/>
          </a:prstGeom>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
        <p:nvSpPr>
          <p:cNvPr id="9" name="Rectangle 8"/>
          <p:cNvSpPr/>
          <p:nvPr/>
        </p:nvSpPr>
        <p:spPr>
          <a:xfrm>
            <a:off x="1254868" y="373542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4868" y="4209338"/>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4868" y="468326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1741251" y="3687391"/>
            <a:ext cx="5505855"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Responsible (R) per task</a:t>
            </a:r>
          </a:p>
        </p:txBody>
      </p:sp>
      <p:sp>
        <p:nvSpPr>
          <p:cNvPr id="13" name="Content Placeholder 2"/>
          <p:cNvSpPr txBox="1">
            <a:spLocks/>
          </p:cNvSpPr>
          <p:nvPr/>
        </p:nvSpPr>
        <p:spPr>
          <a:xfrm>
            <a:off x="1741252" y="4161304"/>
            <a:ext cx="5330758"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Accountable (A) per task</a:t>
            </a:r>
          </a:p>
        </p:txBody>
      </p:sp>
      <p:sp>
        <p:nvSpPr>
          <p:cNvPr id="14" name="Content Placeholder 2"/>
          <p:cNvSpPr txBox="1">
            <a:spLocks/>
          </p:cNvSpPr>
          <p:nvPr/>
        </p:nvSpPr>
        <p:spPr>
          <a:xfrm>
            <a:off x="1741251" y="4610035"/>
            <a:ext cx="4776281"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Only one person Responsible (R) per task </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0971" y="3592822"/>
            <a:ext cx="314806" cy="327922"/>
          </a:xfrm>
          <a:prstGeom prst="rect">
            <a:avLst/>
          </a:prstGeom>
          <a:ln>
            <a:noFill/>
          </a:ln>
          <a:effectLst>
            <a:outerShdw blurRad="190500" sx="25000" sy="25000" algn="tl" rotWithShape="0">
              <a:srgbClr val="000000">
                <a:alpha val="70000"/>
              </a:srgbClr>
            </a:outerShd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986" y="4045377"/>
            <a:ext cx="314806" cy="327922"/>
          </a:xfrm>
          <a:prstGeom prst="rect">
            <a:avLst/>
          </a:prstGeom>
          <a:ln>
            <a:noFill/>
          </a:ln>
          <a:effectLst>
            <a:outerShdw blurRad="190500" sx="25000" sy="25000" algn="tl" rotWithShape="0">
              <a:srgbClr val="000000">
                <a:alpha val="70000"/>
              </a:srgbClr>
            </a:outerShdw>
          </a:effectLst>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986" y="4527903"/>
            <a:ext cx="314806" cy="327922"/>
          </a:xfrm>
          <a:prstGeom prst="rect">
            <a:avLst/>
          </a:prstGeom>
          <a:ln>
            <a:noFill/>
          </a:ln>
          <a:effectLst>
            <a:outerShdw blurRad="190500" sx="25000" sy="25000" algn="tl" rotWithShape="0">
              <a:srgbClr val="000000">
                <a:alpha val="70000"/>
              </a:srgbClr>
            </a:outerShdw>
          </a:effectLst>
        </p:spPr>
      </p:pic>
    </p:spTree>
    <p:extLst>
      <p:ext uri="{BB962C8B-B14F-4D97-AF65-F5344CB8AC3E}">
        <p14:creationId xmlns:p14="http://schemas.microsoft.com/office/powerpoint/2010/main" val="13038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5018" y="2424655"/>
            <a:ext cx="9238095" cy="3238095"/>
          </a:xfrm>
          <a:prstGeom prst="rect">
            <a:avLst/>
          </a:prstGeom>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
        <p:nvSpPr>
          <p:cNvPr id="9" name="Rectangle 8"/>
          <p:cNvSpPr/>
          <p:nvPr/>
        </p:nvSpPr>
        <p:spPr>
          <a:xfrm>
            <a:off x="1254868" y="373542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4868" y="4209338"/>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4868" y="4683265"/>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1741251" y="3687391"/>
            <a:ext cx="5505855"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Responsible (R) per task</a:t>
            </a:r>
          </a:p>
        </p:txBody>
      </p:sp>
      <p:sp>
        <p:nvSpPr>
          <p:cNvPr id="13" name="Content Placeholder 2"/>
          <p:cNvSpPr txBox="1">
            <a:spLocks/>
          </p:cNvSpPr>
          <p:nvPr/>
        </p:nvSpPr>
        <p:spPr>
          <a:xfrm>
            <a:off x="1741252" y="4161304"/>
            <a:ext cx="5330758"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At least one person Accountable (A) per task</a:t>
            </a:r>
          </a:p>
        </p:txBody>
      </p:sp>
      <p:sp>
        <p:nvSpPr>
          <p:cNvPr id="14" name="Content Placeholder 2"/>
          <p:cNvSpPr txBox="1">
            <a:spLocks/>
          </p:cNvSpPr>
          <p:nvPr/>
        </p:nvSpPr>
        <p:spPr>
          <a:xfrm>
            <a:off x="1741251" y="4610035"/>
            <a:ext cx="4776281"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Only one person Responsible (R) per task </a:t>
            </a:r>
          </a:p>
        </p:txBody>
      </p:sp>
      <p:sp>
        <p:nvSpPr>
          <p:cNvPr id="15" name="Rectangle 14"/>
          <p:cNvSpPr/>
          <p:nvPr/>
        </p:nvSpPr>
        <p:spPr>
          <a:xfrm>
            <a:off x="1254868" y="5151069"/>
            <a:ext cx="214009" cy="209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1741250" y="5083948"/>
            <a:ext cx="4776281"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Only one person Accountable (A) per task </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0971" y="3592822"/>
            <a:ext cx="314806" cy="327922"/>
          </a:xfrm>
          <a:prstGeom prst="rect">
            <a:avLst/>
          </a:prstGeom>
          <a:ln>
            <a:noFill/>
          </a:ln>
          <a:effectLst>
            <a:outerShdw blurRad="190500" sx="25000" sy="25000" algn="tl" rotWithShape="0">
              <a:srgbClr val="000000">
                <a:alpha val="70000"/>
              </a:srgbClr>
            </a:outerShd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986" y="4045377"/>
            <a:ext cx="314806" cy="327922"/>
          </a:xfrm>
          <a:prstGeom prst="rect">
            <a:avLst/>
          </a:prstGeom>
          <a:ln>
            <a:noFill/>
          </a:ln>
          <a:effectLst>
            <a:outerShdw blurRad="190500" sx="25000" sy="25000" algn="tl" rotWithShape="0">
              <a:srgbClr val="000000">
                <a:alpha val="70000"/>
              </a:srgbClr>
            </a:outerShdw>
          </a:effectLst>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986" y="4527903"/>
            <a:ext cx="314806" cy="327922"/>
          </a:xfrm>
          <a:prstGeom prst="rect">
            <a:avLst/>
          </a:prstGeom>
          <a:ln>
            <a:noFill/>
          </a:ln>
          <a:effectLst>
            <a:outerShdw blurRad="190500" sx="25000" sy="25000" algn="tl" rotWithShape="0">
              <a:srgbClr val="000000">
                <a:alpha val="70000"/>
              </a:srgbClr>
            </a:outerShd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779" y="5009576"/>
            <a:ext cx="314806" cy="327922"/>
          </a:xfrm>
          <a:prstGeom prst="rect">
            <a:avLst/>
          </a:prstGeom>
          <a:ln>
            <a:noFill/>
          </a:ln>
          <a:effectLst>
            <a:outerShdw blurRad="190500" sx="25000" sy="25000" algn="tl" rotWithShape="0">
              <a:srgbClr val="000000">
                <a:alpha val="70000"/>
              </a:srgbClr>
            </a:outerShdw>
          </a:effectLst>
        </p:spPr>
      </p:pic>
    </p:spTree>
    <p:extLst>
      <p:ext uri="{BB962C8B-B14F-4D97-AF65-F5344CB8AC3E}">
        <p14:creationId xmlns:p14="http://schemas.microsoft.com/office/powerpoint/2010/main" val="1152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sch\AppData\Local\Temp\SNAGHTML17ac11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7" y="2425643"/>
            <a:ext cx="9239250" cy="32480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RACI Matrix: </a:t>
            </a:r>
            <a:r>
              <a:rPr lang="en-US" dirty="0" smtClean="0"/>
              <a:t>Final Validation</a:t>
            </a:r>
            <a:endParaRPr lang="en-US" dirty="0"/>
          </a:p>
        </p:txBody>
      </p:sp>
      <p:sp>
        <p:nvSpPr>
          <p:cNvPr id="5" name="Content Placeholder 2"/>
          <p:cNvSpPr txBox="1">
            <a:spLocks/>
          </p:cNvSpPr>
          <p:nvPr/>
        </p:nvSpPr>
        <p:spPr>
          <a:xfrm>
            <a:off x="2556144" y="4468441"/>
            <a:ext cx="5505855" cy="515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smtClean="0">
                <a:solidFill>
                  <a:schemeClr val="bg1"/>
                </a:solidFill>
              </a:rPr>
              <a:t>Rinse and repeat for each task</a:t>
            </a:r>
          </a:p>
        </p:txBody>
      </p:sp>
      <p:pic>
        <p:nvPicPr>
          <p:cNvPr id="11268" name="Picture 4" descr="http://upload.wikimedia.org/wikipedia/commons/thumb/8/8f/Repeat_font_awesome.svg/240px-Repeat_font_awesom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3807570"/>
            <a:ext cx="1651471" cy="165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 Map</a:t>
            </a:r>
            <a:endParaRPr lang="en-US" dirty="0"/>
          </a:p>
        </p:txBody>
      </p:sp>
      <p:pic>
        <p:nvPicPr>
          <p:cNvPr id="5" name="Picture 4"/>
          <p:cNvPicPr>
            <a:picLocks noChangeAspect="1"/>
          </p:cNvPicPr>
          <p:nvPr/>
        </p:nvPicPr>
        <p:blipFill>
          <a:blip r:embed="rId3"/>
          <a:stretch>
            <a:fillRect/>
          </a:stretch>
        </p:blipFill>
        <p:spPr>
          <a:xfrm>
            <a:off x="462749" y="2170917"/>
            <a:ext cx="11004215" cy="4267983"/>
          </a:xfrm>
          <a:prstGeom prst="rect">
            <a:avLst/>
          </a:prstGeom>
        </p:spPr>
      </p:pic>
    </p:spTree>
    <p:extLst>
      <p:ext uri="{BB962C8B-B14F-4D97-AF65-F5344CB8AC3E}">
        <p14:creationId xmlns:p14="http://schemas.microsoft.com/office/powerpoint/2010/main" val="3645171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 Matrix: </a:t>
            </a:r>
            <a:r>
              <a:rPr lang="en-US" dirty="0" smtClean="0"/>
              <a:t>Final Step</a:t>
            </a:r>
            <a:endParaRPr lang="en-US" dirty="0"/>
          </a:p>
        </p:txBody>
      </p:sp>
      <p:sp>
        <p:nvSpPr>
          <p:cNvPr id="3" name="Content Placeholder 2"/>
          <p:cNvSpPr>
            <a:spLocks noGrp="1"/>
          </p:cNvSpPr>
          <p:nvPr>
            <p:ph idx="1"/>
          </p:nvPr>
        </p:nvSpPr>
        <p:spPr>
          <a:xfrm>
            <a:off x="680321" y="2816968"/>
            <a:ext cx="5895577" cy="3501958"/>
          </a:xfrm>
        </p:spPr>
        <p:txBody>
          <a:bodyPr anchor="t">
            <a:normAutofit/>
          </a:bodyPr>
          <a:lstStyle/>
          <a:p>
            <a:endParaRPr lang="en-US" dirty="0" smtClean="0"/>
          </a:p>
          <a:p>
            <a:pPr marL="0" indent="0">
              <a:buNone/>
            </a:pPr>
            <a:r>
              <a:rPr lang="en-US" dirty="0" smtClean="0"/>
              <a:t>Gain agreement from your stakeholders </a:t>
            </a:r>
            <a:r>
              <a:rPr lang="en-US" u="sng" dirty="0" smtClean="0"/>
              <a:t>before</a:t>
            </a:r>
            <a:r>
              <a:rPr lang="en-US" dirty="0" smtClean="0"/>
              <a:t> your project starts</a:t>
            </a:r>
          </a:p>
          <a:p>
            <a:pPr marL="0" indent="0">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pic>
        <p:nvPicPr>
          <p:cNvPr id="13314" name="Picture 2" descr="http://rightmindedteamwork.com/wp-content/uploads/2013/02/Hi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0285" y="2540743"/>
            <a:ext cx="2564657" cy="25646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3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Stakeholders</a:t>
            </a:r>
            <a:endParaRPr lang="en-US" dirty="0"/>
          </a:p>
        </p:txBody>
      </p:sp>
      <p:sp>
        <p:nvSpPr>
          <p:cNvPr id="3" name="Content Placeholder 2"/>
          <p:cNvSpPr>
            <a:spLocks noGrp="1"/>
          </p:cNvSpPr>
          <p:nvPr>
            <p:ph idx="1"/>
          </p:nvPr>
        </p:nvSpPr>
        <p:spPr>
          <a:xfrm>
            <a:off x="680321" y="2336872"/>
            <a:ext cx="9613861" cy="4151477"/>
          </a:xfrm>
        </p:spPr>
        <p:txBody>
          <a:bodyPr anchor="t">
            <a:normAutofit/>
          </a:bodyPr>
          <a:lstStyle/>
          <a:p>
            <a:r>
              <a:rPr lang="en-US" dirty="0" smtClean="0"/>
              <a:t>What is a stakeholder?</a:t>
            </a:r>
          </a:p>
          <a:p>
            <a:pPr lvl="1"/>
            <a:r>
              <a:rPr lang="en-US" dirty="0" smtClean="0"/>
              <a:t>Project team members</a:t>
            </a:r>
          </a:p>
          <a:p>
            <a:pPr lvl="1"/>
            <a:r>
              <a:rPr lang="en-US" dirty="0" smtClean="0"/>
              <a:t>Customer</a:t>
            </a:r>
          </a:p>
          <a:p>
            <a:pPr lvl="1"/>
            <a:r>
              <a:rPr lang="en-US" dirty="0" smtClean="0"/>
              <a:t>Suppliers</a:t>
            </a:r>
          </a:p>
          <a:p>
            <a:pPr lvl="1"/>
            <a:r>
              <a:rPr lang="en-US" dirty="0" smtClean="0"/>
              <a:t>Employees</a:t>
            </a:r>
          </a:p>
          <a:p>
            <a:pPr lvl="1"/>
            <a:r>
              <a:rPr lang="en-US" dirty="0" smtClean="0"/>
              <a:t>City/Community</a:t>
            </a:r>
          </a:p>
          <a:p>
            <a:pPr lvl="1"/>
            <a:r>
              <a:rPr lang="en-US" dirty="0" smtClean="0"/>
              <a:t>Professional organizations</a:t>
            </a:r>
          </a:p>
          <a:p>
            <a:pPr lvl="1"/>
            <a:r>
              <a:rPr lang="en-US" dirty="0" smtClean="0"/>
              <a:t>Any individual impacted by the project</a:t>
            </a:r>
          </a:p>
          <a:p>
            <a:pPr lvl="1"/>
            <a:r>
              <a:rPr lang="en-US" dirty="0" smtClean="0"/>
              <a:t>Any individual to support the project</a:t>
            </a:r>
          </a:p>
          <a:p>
            <a:endParaRPr lang="en-US" dirty="0"/>
          </a:p>
        </p:txBody>
      </p:sp>
    </p:spTree>
    <p:extLst>
      <p:ext uri="{BB962C8B-B14F-4D97-AF65-F5344CB8AC3E}">
        <p14:creationId xmlns:p14="http://schemas.microsoft.com/office/powerpoint/2010/main" val="337096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Stakeholders</a:t>
            </a:r>
            <a:endParaRPr lang="en-US" dirty="0"/>
          </a:p>
        </p:txBody>
      </p:sp>
      <p:sp>
        <p:nvSpPr>
          <p:cNvPr id="3" name="Content Placeholder 2"/>
          <p:cNvSpPr>
            <a:spLocks noGrp="1"/>
          </p:cNvSpPr>
          <p:nvPr>
            <p:ph idx="1"/>
          </p:nvPr>
        </p:nvSpPr>
        <p:spPr>
          <a:xfrm>
            <a:off x="680321" y="2336872"/>
            <a:ext cx="9613861" cy="4151477"/>
          </a:xfrm>
        </p:spPr>
        <p:txBody>
          <a:bodyPr anchor="t">
            <a:normAutofit/>
          </a:bodyPr>
          <a:lstStyle/>
          <a:p>
            <a:r>
              <a:rPr lang="en-US" dirty="0" smtClean="0"/>
              <a:t>Why identify stakeholders?</a:t>
            </a:r>
          </a:p>
          <a:p>
            <a:pPr lvl="1"/>
            <a:r>
              <a:rPr lang="en-US" dirty="0"/>
              <a:t>It increases the chances for success</a:t>
            </a:r>
          </a:p>
          <a:p>
            <a:pPr lvl="1"/>
            <a:r>
              <a:rPr lang="en-US" dirty="0" smtClean="0"/>
              <a:t>Additional ideas</a:t>
            </a:r>
          </a:p>
          <a:p>
            <a:pPr lvl="1"/>
            <a:r>
              <a:rPr lang="en-US" dirty="0" smtClean="0"/>
              <a:t>Varied perspectives</a:t>
            </a:r>
          </a:p>
          <a:p>
            <a:pPr lvl="1"/>
            <a:r>
              <a:rPr lang="en-US" dirty="0" smtClean="0"/>
              <a:t>Gains buy-in</a:t>
            </a:r>
          </a:p>
          <a:p>
            <a:pPr lvl="1"/>
            <a:r>
              <a:rPr lang="en-US" dirty="0" smtClean="0"/>
              <a:t>Increases credibility</a:t>
            </a:r>
          </a:p>
          <a:p>
            <a:endParaRPr lang="en-US" dirty="0"/>
          </a:p>
        </p:txBody>
      </p:sp>
    </p:spTree>
    <p:extLst>
      <p:ext uri="{BB962C8B-B14F-4D97-AF65-F5344CB8AC3E}">
        <p14:creationId xmlns:p14="http://schemas.microsoft.com/office/powerpoint/2010/main" val="3737190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Stakeholders</a:t>
            </a:r>
            <a:endParaRPr lang="en-US" dirty="0"/>
          </a:p>
        </p:txBody>
      </p:sp>
      <p:sp>
        <p:nvSpPr>
          <p:cNvPr id="3" name="Content Placeholder 2"/>
          <p:cNvSpPr>
            <a:spLocks noGrp="1"/>
          </p:cNvSpPr>
          <p:nvPr>
            <p:ph idx="1"/>
          </p:nvPr>
        </p:nvSpPr>
        <p:spPr>
          <a:xfrm>
            <a:off x="680321" y="2336872"/>
            <a:ext cx="9613861" cy="4151477"/>
          </a:xfrm>
        </p:spPr>
        <p:txBody>
          <a:bodyPr anchor="t">
            <a:normAutofit/>
          </a:bodyPr>
          <a:lstStyle/>
          <a:p>
            <a:r>
              <a:rPr lang="en-US" dirty="0" smtClean="0"/>
              <a:t>How to identify stakeholders to my project?</a:t>
            </a:r>
          </a:p>
          <a:p>
            <a:pPr lvl="1"/>
            <a:r>
              <a:rPr lang="en-US" dirty="0" smtClean="0"/>
              <a:t>Walk through anticipated scope/process</a:t>
            </a:r>
          </a:p>
          <a:p>
            <a:pPr lvl="2"/>
            <a:r>
              <a:rPr lang="en-US" dirty="0" smtClean="0"/>
              <a:t>Beneficiaries of the effort</a:t>
            </a:r>
          </a:p>
          <a:p>
            <a:pPr lvl="2"/>
            <a:r>
              <a:rPr lang="en-US" dirty="0" smtClean="0"/>
              <a:t>Directly involved with the beneficiaries of the effort</a:t>
            </a:r>
          </a:p>
          <a:p>
            <a:pPr lvl="2"/>
            <a:r>
              <a:rPr lang="en-US" dirty="0" smtClean="0"/>
              <a:t>Jobs that may be affected by project or results</a:t>
            </a:r>
          </a:p>
          <a:p>
            <a:pPr lvl="2"/>
            <a:r>
              <a:rPr lang="en-US" dirty="0" smtClean="0"/>
              <a:t>Government officials</a:t>
            </a:r>
          </a:p>
          <a:p>
            <a:pPr lvl="2"/>
            <a:r>
              <a:rPr lang="en-US" dirty="0" smtClean="0"/>
              <a:t>Influencers</a:t>
            </a:r>
          </a:p>
          <a:p>
            <a:pPr lvl="2"/>
            <a:r>
              <a:rPr lang="en-US" dirty="0" smtClean="0"/>
              <a:t>Interest in outcome</a:t>
            </a:r>
          </a:p>
          <a:p>
            <a:pPr lvl="1"/>
            <a:r>
              <a:rPr lang="en-US" dirty="0" smtClean="0"/>
              <a:t>Get ideas from stakeholders as you identify them</a:t>
            </a:r>
          </a:p>
          <a:p>
            <a:pPr lvl="2"/>
            <a:endParaRPr lang="en-US" dirty="0" smtClean="0"/>
          </a:p>
          <a:p>
            <a:endParaRPr lang="en-US" dirty="0"/>
          </a:p>
        </p:txBody>
      </p:sp>
    </p:spTree>
    <p:extLst>
      <p:ext uri="{BB962C8B-B14F-4D97-AF65-F5344CB8AC3E}">
        <p14:creationId xmlns:p14="http://schemas.microsoft.com/office/powerpoint/2010/main" val="840759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68330" y="2072631"/>
            <a:ext cx="3473389" cy="1704017"/>
          </a:xfrm>
        </p:spPr>
        <p:txBody>
          <a:bodyPr anchor="t">
            <a:normAutofit fontScale="92500" lnSpcReduction="20000"/>
          </a:bodyPr>
          <a:lstStyle/>
          <a:p>
            <a:pPr marL="0" indent="0">
              <a:buNone/>
            </a:pPr>
            <a:endParaRPr lang="en-US" b="1" dirty="0" smtClean="0"/>
          </a:p>
          <a:p>
            <a:pPr marL="0" indent="0">
              <a:buNone/>
            </a:pPr>
            <a:endParaRPr lang="en-US" b="1" dirty="0"/>
          </a:p>
          <a:p>
            <a:pPr marL="0" indent="0" algn="ctr">
              <a:buNone/>
            </a:pPr>
            <a:endParaRPr lang="en-US" sz="3600" b="1" dirty="0" smtClean="0"/>
          </a:p>
          <a:p>
            <a:pPr marL="0" indent="0" algn="ctr">
              <a:buNone/>
            </a:pPr>
            <a:r>
              <a:rPr lang="en-US" sz="4300" b="1" dirty="0" smtClean="0">
                <a:solidFill>
                  <a:schemeClr val="tx1"/>
                </a:solidFill>
              </a:rPr>
              <a:t>RACI Matrix</a:t>
            </a:r>
          </a:p>
          <a:p>
            <a:endParaRPr lang="en-US" dirty="0"/>
          </a:p>
        </p:txBody>
      </p:sp>
      <p:pic>
        <p:nvPicPr>
          <p:cNvPr id="2050" name="Picture 2" descr="http://theanalystcoach.net/wp-content/uploads/2013/06/RA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977" y="1770433"/>
            <a:ext cx="4330963" cy="3473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2462696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RACI Matrix: Why is it used?</a:t>
            </a:r>
            <a:endParaRPr lang="en-US" dirty="0"/>
          </a:p>
        </p:txBody>
      </p:sp>
      <p:sp>
        <p:nvSpPr>
          <p:cNvPr id="3" name="Content Placeholder 2"/>
          <p:cNvSpPr>
            <a:spLocks noGrp="1"/>
          </p:cNvSpPr>
          <p:nvPr>
            <p:ph idx="1"/>
          </p:nvPr>
        </p:nvSpPr>
        <p:spPr>
          <a:xfrm>
            <a:off x="845691" y="2966936"/>
            <a:ext cx="5603747" cy="3501958"/>
          </a:xfrm>
        </p:spPr>
        <p:txBody>
          <a:bodyPr anchor="t">
            <a:normAutofit/>
          </a:bodyPr>
          <a:lstStyle/>
          <a:p>
            <a:endParaRPr lang="en-US" dirty="0" smtClean="0"/>
          </a:p>
          <a:p>
            <a:pPr marL="0" indent="0">
              <a:buNone/>
            </a:pPr>
            <a:r>
              <a:rPr lang="en-US" dirty="0" smtClean="0"/>
              <a:t>Critical tool to understand and align the responsibilities of stakeholders.</a:t>
            </a:r>
          </a:p>
          <a:p>
            <a:pPr lvl="1"/>
            <a:endParaRPr lang="en-US" dirty="0" smtClean="0"/>
          </a:p>
          <a:p>
            <a:pPr lvl="1"/>
            <a:endParaRPr lang="en-US" dirty="0" smtClean="0"/>
          </a:p>
          <a:p>
            <a:pPr lvl="1"/>
            <a:endParaRPr lang="en-US" dirty="0" smtClean="0"/>
          </a:p>
          <a:p>
            <a:endParaRPr lang="en-US" dirty="0" smtClean="0"/>
          </a:p>
          <a:p>
            <a:endParaRPr lang="en-US" dirty="0"/>
          </a:p>
        </p:txBody>
      </p:sp>
      <p:pic>
        <p:nvPicPr>
          <p:cNvPr id="1026" name="Picture 2" descr="http://critical-thinking.wikidot.com/local--files/lesson-3/puzz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477" y="2453608"/>
            <a:ext cx="2457939" cy="348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41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RACI Matrix: Why is it used?</a:t>
            </a:r>
            <a:endParaRPr lang="en-US" dirty="0"/>
          </a:p>
        </p:txBody>
      </p:sp>
      <p:sp>
        <p:nvSpPr>
          <p:cNvPr id="3" name="Content Placeholder 2"/>
          <p:cNvSpPr>
            <a:spLocks noGrp="1"/>
          </p:cNvSpPr>
          <p:nvPr>
            <p:ph idx="1"/>
          </p:nvPr>
        </p:nvSpPr>
        <p:spPr>
          <a:xfrm>
            <a:off x="904057" y="3015575"/>
            <a:ext cx="5983126" cy="3501958"/>
          </a:xfrm>
        </p:spPr>
        <p:txBody>
          <a:bodyPr anchor="t">
            <a:normAutofit/>
          </a:bodyPr>
          <a:lstStyle/>
          <a:p>
            <a:endParaRPr lang="en-US" dirty="0" smtClean="0"/>
          </a:p>
          <a:p>
            <a:pPr marL="0" indent="0">
              <a:buNone/>
            </a:pPr>
            <a:r>
              <a:rPr lang="en-US" dirty="0" smtClean="0"/>
              <a:t>Alleviates power struggles</a:t>
            </a:r>
          </a:p>
          <a:p>
            <a:pPr lvl="1"/>
            <a:endParaRPr lang="en-US" dirty="0" smtClean="0"/>
          </a:p>
          <a:p>
            <a:pPr lvl="1"/>
            <a:endParaRPr lang="en-US" dirty="0" smtClean="0"/>
          </a:p>
          <a:p>
            <a:pPr lvl="1"/>
            <a:endParaRPr lang="en-US" dirty="0" smtClean="0"/>
          </a:p>
          <a:p>
            <a:endParaRPr lang="en-US" dirty="0" smtClean="0"/>
          </a:p>
          <a:p>
            <a:endParaRPr lang="en-US" dirty="0"/>
          </a:p>
        </p:txBody>
      </p:sp>
      <p:pic>
        <p:nvPicPr>
          <p:cNvPr id="9222" name="Picture 6" descr="http://katiestilwell.files.wordpress.com/2014/04/powerstruggles1.jpg?w=5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251" y="2693109"/>
            <a:ext cx="3688551" cy="23069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09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439289</TotalTime>
  <Words>613</Words>
  <Application>Microsoft Office PowerPoint</Application>
  <PresentationFormat>Widescreen</PresentationFormat>
  <Paragraphs>173</Paragraphs>
  <Slides>30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Trebuchet MS</vt:lpstr>
      <vt:lpstr>Berlin</vt:lpstr>
      <vt:lpstr>PowerPoint Presentation</vt:lpstr>
      <vt:lpstr>PowerPoint Presentation</vt:lpstr>
      <vt:lpstr>Stakeholder Map</vt:lpstr>
      <vt:lpstr>Identifying Stakeholders</vt:lpstr>
      <vt:lpstr>Identifying Stakeholders</vt:lpstr>
      <vt:lpstr>Identifying Stakeholders</vt:lpstr>
      <vt:lpstr>PowerPoint Presentation</vt:lpstr>
      <vt:lpstr>RACI Matrix: Why is it used?</vt:lpstr>
      <vt:lpstr>RACI Matrix: Why is it used?</vt:lpstr>
      <vt:lpstr>RACI Matrix: Why is it used?</vt:lpstr>
      <vt:lpstr>RACI Matrix: Why is it used?</vt:lpstr>
      <vt:lpstr>RACI Matrix: An Overview</vt:lpstr>
      <vt:lpstr>RACI Matrix: R.A.C.I.</vt:lpstr>
      <vt:lpstr>RACI Matrix: R.A.C.I.</vt:lpstr>
      <vt:lpstr>RACI Matrix: R.A.C.I.</vt:lpstr>
      <vt:lpstr>RACI Matrix: R.A.C.I.</vt:lpstr>
      <vt:lpstr>RACI Matrix: R.A.C.I.</vt:lpstr>
      <vt:lpstr>RACI Matrix: Breakdown</vt:lpstr>
      <vt:lpstr>RACI Matrix: Breakdown</vt:lpstr>
      <vt:lpstr>RACI Matrix: Breakdown</vt:lpstr>
      <vt:lpstr>RACI Matrix: TheBAGuide.com Template</vt:lpstr>
      <vt:lpstr>RACI Matrix: A Practical Example</vt:lpstr>
      <vt:lpstr>RACI Matrix: Final Validation</vt:lpstr>
      <vt:lpstr>RACI Matrix: Final Validation</vt:lpstr>
      <vt:lpstr>RACI Matrix: Final Validation</vt:lpstr>
      <vt:lpstr>RACI Matrix: Final Validation</vt:lpstr>
      <vt:lpstr>RACI Matrix: Final Validation</vt:lpstr>
      <vt:lpstr>RACI Matrix: Final Validation</vt:lpstr>
      <vt:lpstr>RACI Matrix: Final Validation</vt:lpstr>
      <vt:lpstr>RACI Matrix: Final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Steps to Becoming a Business Analyst</dc:title>
  <dc:creator>aschenbrennerjeremy@gmail.com</dc:creator>
  <cp:lastModifiedBy>Jeremy Aschenbrenner</cp:lastModifiedBy>
  <cp:revision>247</cp:revision>
  <dcterms:created xsi:type="dcterms:W3CDTF">2015-08-23T18:17:47Z</dcterms:created>
  <dcterms:modified xsi:type="dcterms:W3CDTF">2016-12-15T16:16:09Z</dcterms:modified>
</cp:coreProperties>
</file>