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4"/>
  </p:notesMasterIdLst>
  <p:sldIdLst>
    <p:sldId id="445" r:id="rId2"/>
    <p:sldId id="326" r:id="rId3"/>
    <p:sldId id="358" r:id="rId4"/>
    <p:sldId id="359" r:id="rId5"/>
    <p:sldId id="377" r:id="rId6"/>
    <p:sldId id="384" r:id="rId7"/>
    <p:sldId id="378" r:id="rId8"/>
    <p:sldId id="379" r:id="rId9"/>
    <p:sldId id="381" r:id="rId10"/>
    <p:sldId id="382" r:id="rId11"/>
    <p:sldId id="383" r:id="rId12"/>
    <p:sldId id="386" r:id="rId13"/>
    <p:sldId id="385" r:id="rId14"/>
    <p:sldId id="387" r:id="rId15"/>
    <p:sldId id="437" r:id="rId16"/>
    <p:sldId id="362" r:id="rId17"/>
    <p:sldId id="389" r:id="rId18"/>
    <p:sldId id="390" r:id="rId19"/>
    <p:sldId id="391" r:id="rId20"/>
    <p:sldId id="392" r:id="rId21"/>
    <p:sldId id="435" r:id="rId22"/>
    <p:sldId id="363" r:id="rId23"/>
    <p:sldId id="394" r:id="rId24"/>
    <p:sldId id="397" r:id="rId25"/>
    <p:sldId id="398" r:id="rId26"/>
    <p:sldId id="399" r:id="rId27"/>
    <p:sldId id="393" r:id="rId28"/>
    <p:sldId id="395" r:id="rId29"/>
    <p:sldId id="396" r:id="rId30"/>
    <p:sldId id="400" r:id="rId31"/>
    <p:sldId id="364" r:id="rId32"/>
    <p:sldId id="401" r:id="rId33"/>
    <p:sldId id="402" r:id="rId34"/>
    <p:sldId id="403" r:id="rId35"/>
    <p:sldId id="404" r:id="rId36"/>
    <p:sldId id="434" r:id="rId37"/>
    <p:sldId id="365" r:id="rId38"/>
    <p:sldId id="360" r:id="rId39"/>
    <p:sldId id="361" r:id="rId40"/>
    <p:sldId id="405" r:id="rId41"/>
    <p:sldId id="406" r:id="rId42"/>
    <p:sldId id="44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077"/>
    <a:srgbClr val="0F1316"/>
    <a:srgbClr val="578599"/>
    <a:srgbClr val="54728C"/>
    <a:srgbClr val="D8E7F7"/>
    <a:srgbClr val="3B405C"/>
    <a:srgbClr val="363551"/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4982" autoAdjust="0"/>
  </p:normalViewPr>
  <p:slideViewPr>
    <p:cSldViewPr snapToGrid="0">
      <p:cViewPr varScale="1">
        <p:scale>
          <a:sx n="75" d="100"/>
          <a:sy n="75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754B4-DE59-4D79-81FD-03D3BC1D8F56}" type="doc">
      <dgm:prSet loTypeId="urn:microsoft.com/office/officeart/2005/8/layout/hProcess9" loCatId="process" qsTypeId="urn:microsoft.com/office/officeart/2005/8/quickstyle/simple5" qsCatId="simple" csTypeId="urn:microsoft.com/office/officeart/2005/8/colors/accent1_5" csCatId="accent1" phldr="1"/>
      <dgm:spPr/>
    </dgm:pt>
    <dgm:pt modelId="{9F2DAA4B-833A-474C-A285-6660AB2C41CE}">
      <dgm:prSet phldrT="[Text]"/>
      <dgm:spPr/>
      <dgm:t>
        <a:bodyPr/>
        <a:lstStyle/>
        <a:p>
          <a:r>
            <a:rPr lang="en-US"/>
            <a:t>Project Conception and Initiation</a:t>
          </a:r>
        </a:p>
      </dgm:t>
    </dgm:pt>
    <dgm:pt modelId="{B8FCE488-971B-42F5-85CF-D655402D487F}" type="parTrans" cxnId="{282E8E31-C6A1-4981-9D12-235486774030}">
      <dgm:prSet/>
      <dgm:spPr/>
      <dgm:t>
        <a:bodyPr/>
        <a:lstStyle/>
        <a:p>
          <a:endParaRPr lang="en-US"/>
        </a:p>
      </dgm:t>
    </dgm:pt>
    <dgm:pt modelId="{2BFE482C-7171-4E4F-9A9B-AC62FA328117}" type="sibTrans" cxnId="{282E8E31-C6A1-4981-9D12-235486774030}">
      <dgm:prSet/>
      <dgm:spPr/>
      <dgm:t>
        <a:bodyPr/>
        <a:lstStyle/>
        <a:p>
          <a:endParaRPr lang="en-US"/>
        </a:p>
      </dgm:t>
    </dgm:pt>
    <dgm:pt modelId="{FF832C71-23FD-4A6C-BB6F-45CCF75EBFB7}">
      <dgm:prSet phldrT="[Text]"/>
      <dgm:spPr/>
      <dgm:t>
        <a:bodyPr/>
        <a:lstStyle/>
        <a:p>
          <a:r>
            <a:rPr lang="en-US"/>
            <a:t>Project Definition and Planning</a:t>
          </a:r>
        </a:p>
      </dgm:t>
    </dgm:pt>
    <dgm:pt modelId="{576B1621-09B5-4A87-A30E-CB6DC7A11F9C}" type="parTrans" cxnId="{01D3497E-7DEB-4FE8-AB98-4F21EAE0ADB1}">
      <dgm:prSet/>
      <dgm:spPr/>
      <dgm:t>
        <a:bodyPr/>
        <a:lstStyle/>
        <a:p>
          <a:endParaRPr lang="en-US"/>
        </a:p>
      </dgm:t>
    </dgm:pt>
    <dgm:pt modelId="{3066A2B7-7D14-4CAA-8B96-74C60EDF0120}" type="sibTrans" cxnId="{01D3497E-7DEB-4FE8-AB98-4F21EAE0ADB1}">
      <dgm:prSet/>
      <dgm:spPr/>
      <dgm:t>
        <a:bodyPr/>
        <a:lstStyle/>
        <a:p>
          <a:endParaRPr lang="en-US"/>
        </a:p>
      </dgm:t>
    </dgm:pt>
    <dgm:pt modelId="{1B80B0E5-DC8E-4774-90BA-22E510F13916}">
      <dgm:prSet phldrT="[Text]"/>
      <dgm:spPr/>
      <dgm:t>
        <a:bodyPr/>
        <a:lstStyle/>
        <a:p>
          <a:r>
            <a:rPr lang="en-US"/>
            <a:t>Project Execution and Control</a:t>
          </a:r>
        </a:p>
      </dgm:t>
    </dgm:pt>
    <dgm:pt modelId="{9E2839B3-197B-4AE5-A512-8EDD382041DD}" type="parTrans" cxnId="{EF38BB78-6E56-4890-BC4B-E0BBDADB68C3}">
      <dgm:prSet/>
      <dgm:spPr/>
      <dgm:t>
        <a:bodyPr/>
        <a:lstStyle/>
        <a:p>
          <a:endParaRPr lang="en-US"/>
        </a:p>
      </dgm:t>
    </dgm:pt>
    <dgm:pt modelId="{93F63204-7CDD-4E34-92C7-7CB2BBCCC46F}" type="sibTrans" cxnId="{EF38BB78-6E56-4890-BC4B-E0BBDADB68C3}">
      <dgm:prSet/>
      <dgm:spPr/>
      <dgm:t>
        <a:bodyPr/>
        <a:lstStyle/>
        <a:p>
          <a:endParaRPr lang="en-US"/>
        </a:p>
      </dgm:t>
    </dgm:pt>
    <dgm:pt modelId="{6EBE1391-AF6C-469E-88AA-8824A7B6C8E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tint val="94000"/>
                <a:satMod val="103000"/>
                <a:lumMod val="102000"/>
                <a:alpha val="6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US"/>
            <a:t>Project Close</a:t>
          </a:r>
        </a:p>
      </dgm:t>
    </dgm:pt>
    <dgm:pt modelId="{ABF2D046-A472-4621-8CFA-E18408E11B91}" type="parTrans" cxnId="{808F8201-CDDE-4155-BB5C-FBB969419ACE}">
      <dgm:prSet/>
      <dgm:spPr/>
      <dgm:t>
        <a:bodyPr/>
        <a:lstStyle/>
        <a:p>
          <a:endParaRPr lang="en-US"/>
        </a:p>
      </dgm:t>
    </dgm:pt>
    <dgm:pt modelId="{5EDD6AAF-D6A1-484B-AC1E-7CA7BE9DD92C}" type="sibTrans" cxnId="{808F8201-CDDE-4155-BB5C-FBB969419ACE}">
      <dgm:prSet/>
      <dgm:spPr/>
      <dgm:t>
        <a:bodyPr/>
        <a:lstStyle/>
        <a:p>
          <a:endParaRPr lang="en-US"/>
        </a:p>
      </dgm:t>
    </dgm:pt>
    <dgm:pt modelId="{07C6EF1C-056E-46F8-AAD2-8EC885D1117D}" type="pres">
      <dgm:prSet presAssocID="{2A3754B4-DE59-4D79-81FD-03D3BC1D8F56}" presName="CompostProcess" presStyleCnt="0">
        <dgm:presLayoutVars>
          <dgm:dir/>
          <dgm:resizeHandles val="exact"/>
        </dgm:presLayoutVars>
      </dgm:prSet>
      <dgm:spPr/>
    </dgm:pt>
    <dgm:pt modelId="{E3357AC1-5264-48CE-85FE-B7D976A42144}" type="pres">
      <dgm:prSet presAssocID="{2A3754B4-DE59-4D79-81FD-03D3BC1D8F56}" presName="arrow" presStyleLbl="bgShp" presStyleIdx="0" presStyleCnt="1"/>
      <dgm:spPr/>
    </dgm:pt>
    <dgm:pt modelId="{897BEA66-6D73-429B-A998-881C786BC661}" type="pres">
      <dgm:prSet presAssocID="{2A3754B4-DE59-4D79-81FD-03D3BC1D8F56}" presName="linearProcess" presStyleCnt="0"/>
      <dgm:spPr/>
    </dgm:pt>
    <dgm:pt modelId="{1AA03020-FCB4-41C9-8958-192850906F79}" type="pres">
      <dgm:prSet presAssocID="{9F2DAA4B-833A-474C-A285-6660AB2C41C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D911F-734D-49B7-AF00-E791E1EDD755}" type="pres">
      <dgm:prSet presAssocID="{2BFE482C-7171-4E4F-9A9B-AC62FA328117}" presName="sibTrans" presStyleCnt="0"/>
      <dgm:spPr/>
    </dgm:pt>
    <dgm:pt modelId="{C0277814-93C3-472A-A15A-07C106E0C2DF}" type="pres">
      <dgm:prSet presAssocID="{FF832C71-23FD-4A6C-BB6F-45CCF75EBFB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9A7EC-C188-4856-B727-6F2B4A5256CB}" type="pres">
      <dgm:prSet presAssocID="{3066A2B7-7D14-4CAA-8B96-74C60EDF0120}" presName="sibTrans" presStyleCnt="0"/>
      <dgm:spPr/>
    </dgm:pt>
    <dgm:pt modelId="{8FD54301-D89A-4766-94FB-DABD5D27434B}" type="pres">
      <dgm:prSet presAssocID="{1B80B0E5-DC8E-4774-90BA-22E510F1391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5C332-5179-46B2-8AAA-CD1C5C92A9CC}" type="pres">
      <dgm:prSet presAssocID="{93F63204-7CDD-4E34-92C7-7CB2BBCCC46F}" presName="sibTrans" presStyleCnt="0"/>
      <dgm:spPr/>
    </dgm:pt>
    <dgm:pt modelId="{8F3243D3-7DE5-4BBF-9813-592BD858BEA8}" type="pres">
      <dgm:prSet presAssocID="{6EBE1391-AF6C-469E-88AA-8824A7B6C8E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EA0EA-0CF4-4683-8FAC-D0CEE872C67F}" type="presOf" srcId="{FF832C71-23FD-4A6C-BB6F-45CCF75EBFB7}" destId="{C0277814-93C3-472A-A15A-07C106E0C2DF}" srcOrd="0" destOrd="0" presId="urn:microsoft.com/office/officeart/2005/8/layout/hProcess9"/>
    <dgm:cxn modelId="{282E8E31-C6A1-4981-9D12-235486774030}" srcId="{2A3754B4-DE59-4D79-81FD-03D3BC1D8F56}" destId="{9F2DAA4B-833A-474C-A285-6660AB2C41CE}" srcOrd="0" destOrd="0" parTransId="{B8FCE488-971B-42F5-85CF-D655402D487F}" sibTransId="{2BFE482C-7171-4E4F-9A9B-AC62FA328117}"/>
    <dgm:cxn modelId="{808F8201-CDDE-4155-BB5C-FBB969419ACE}" srcId="{2A3754B4-DE59-4D79-81FD-03D3BC1D8F56}" destId="{6EBE1391-AF6C-469E-88AA-8824A7B6C8ED}" srcOrd="3" destOrd="0" parTransId="{ABF2D046-A472-4621-8CFA-E18408E11B91}" sibTransId="{5EDD6AAF-D6A1-484B-AC1E-7CA7BE9DD92C}"/>
    <dgm:cxn modelId="{5A58C10A-D531-43FC-BF64-69BC13F3D307}" type="presOf" srcId="{2A3754B4-DE59-4D79-81FD-03D3BC1D8F56}" destId="{07C6EF1C-056E-46F8-AAD2-8EC885D1117D}" srcOrd="0" destOrd="0" presId="urn:microsoft.com/office/officeart/2005/8/layout/hProcess9"/>
    <dgm:cxn modelId="{328284AE-7216-41DE-8928-83CD90EF8CEE}" type="presOf" srcId="{9F2DAA4B-833A-474C-A285-6660AB2C41CE}" destId="{1AA03020-FCB4-41C9-8958-192850906F79}" srcOrd="0" destOrd="0" presId="urn:microsoft.com/office/officeart/2005/8/layout/hProcess9"/>
    <dgm:cxn modelId="{758D07F5-DF0F-4C41-AFC5-452F9A9A5587}" type="presOf" srcId="{1B80B0E5-DC8E-4774-90BA-22E510F13916}" destId="{8FD54301-D89A-4766-94FB-DABD5D27434B}" srcOrd="0" destOrd="0" presId="urn:microsoft.com/office/officeart/2005/8/layout/hProcess9"/>
    <dgm:cxn modelId="{EF38BB78-6E56-4890-BC4B-E0BBDADB68C3}" srcId="{2A3754B4-DE59-4D79-81FD-03D3BC1D8F56}" destId="{1B80B0E5-DC8E-4774-90BA-22E510F13916}" srcOrd="2" destOrd="0" parTransId="{9E2839B3-197B-4AE5-A512-8EDD382041DD}" sibTransId="{93F63204-7CDD-4E34-92C7-7CB2BBCCC46F}"/>
    <dgm:cxn modelId="{5E512394-654A-47CF-8796-6B399507E1CD}" type="presOf" srcId="{6EBE1391-AF6C-469E-88AA-8824A7B6C8ED}" destId="{8F3243D3-7DE5-4BBF-9813-592BD858BEA8}" srcOrd="0" destOrd="0" presId="urn:microsoft.com/office/officeart/2005/8/layout/hProcess9"/>
    <dgm:cxn modelId="{01D3497E-7DEB-4FE8-AB98-4F21EAE0ADB1}" srcId="{2A3754B4-DE59-4D79-81FD-03D3BC1D8F56}" destId="{FF832C71-23FD-4A6C-BB6F-45CCF75EBFB7}" srcOrd="1" destOrd="0" parTransId="{576B1621-09B5-4A87-A30E-CB6DC7A11F9C}" sibTransId="{3066A2B7-7D14-4CAA-8B96-74C60EDF0120}"/>
    <dgm:cxn modelId="{42091E1C-654A-4B89-AE1C-79EFE47F1387}" type="presParOf" srcId="{07C6EF1C-056E-46F8-AAD2-8EC885D1117D}" destId="{E3357AC1-5264-48CE-85FE-B7D976A42144}" srcOrd="0" destOrd="0" presId="urn:microsoft.com/office/officeart/2005/8/layout/hProcess9"/>
    <dgm:cxn modelId="{3B6306E5-F4D1-4770-AACD-C0CF32FCE76F}" type="presParOf" srcId="{07C6EF1C-056E-46F8-AAD2-8EC885D1117D}" destId="{897BEA66-6D73-429B-A998-881C786BC661}" srcOrd="1" destOrd="0" presId="urn:microsoft.com/office/officeart/2005/8/layout/hProcess9"/>
    <dgm:cxn modelId="{9CBAFF58-9C8A-4A8E-AEFF-9280E37C00A2}" type="presParOf" srcId="{897BEA66-6D73-429B-A998-881C786BC661}" destId="{1AA03020-FCB4-41C9-8958-192850906F79}" srcOrd="0" destOrd="0" presId="urn:microsoft.com/office/officeart/2005/8/layout/hProcess9"/>
    <dgm:cxn modelId="{30C05657-E764-4192-A7D7-C554DF9D0A79}" type="presParOf" srcId="{897BEA66-6D73-429B-A998-881C786BC661}" destId="{5AAD911F-734D-49B7-AF00-E791E1EDD755}" srcOrd="1" destOrd="0" presId="urn:microsoft.com/office/officeart/2005/8/layout/hProcess9"/>
    <dgm:cxn modelId="{127EBA78-1AFA-4B44-B5F7-B19221470C60}" type="presParOf" srcId="{897BEA66-6D73-429B-A998-881C786BC661}" destId="{C0277814-93C3-472A-A15A-07C106E0C2DF}" srcOrd="2" destOrd="0" presId="urn:microsoft.com/office/officeart/2005/8/layout/hProcess9"/>
    <dgm:cxn modelId="{96AAF931-5260-420F-9634-A0AF9F33CB93}" type="presParOf" srcId="{897BEA66-6D73-429B-A998-881C786BC661}" destId="{2E19A7EC-C188-4856-B727-6F2B4A5256CB}" srcOrd="3" destOrd="0" presId="urn:microsoft.com/office/officeart/2005/8/layout/hProcess9"/>
    <dgm:cxn modelId="{AC03AC00-FDBE-4A55-9EE9-ED76BCF392B0}" type="presParOf" srcId="{897BEA66-6D73-429B-A998-881C786BC661}" destId="{8FD54301-D89A-4766-94FB-DABD5D27434B}" srcOrd="4" destOrd="0" presId="urn:microsoft.com/office/officeart/2005/8/layout/hProcess9"/>
    <dgm:cxn modelId="{EDD57C54-F10E-41F2-82B1-F2CAB04D60CA}" type="presParOf" srcId="{897BEA66-6D73-429B-A998-881C786BC661}" destId="{3525C332-5179-46B2-8AAA-CD1C5C92A9CC}" srcOrd="5" destOrd="0" presId="urn:microsoft.com/office/officeart/2005/8/layout/hProcess9"/>
    <dgm:cxn modelId="{20B3C769-B32A-42D3-9DA1-573A5A2CCF3E}" type="presParOf" srcId="{897BEA66-6D73-429B-A998-881C786BC661}" destId="{8F3243D3-7DE5-4BBF-9813-592BD858BEA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57AC1-5264-48CE-85FE-B7D976A42144}">
      <dsp:nvSpPr>
        <dsp:cNvPr id="0" name=""/>
        <dsp:cNvSpPr/>
      </dsp:nvSpPr>
      <dsp:spPr>
        <a:xfrm>
          <a:off x="826769" y="0"/>
          <a:ext cx="9370060" cy="5181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03020-FCB4-41C9-8958-192850906F79}">
      <dsp:nvSpPr>
        <dsp:cNvPr id="0" name=""/>
        <dsp:cNvSpPr/>
      </dsp:nvSpPr>
      <dsp:spPr>
        <a:xfrm>
          <a:off x="5517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Conception and Initiation</a:t>
          </a:r>
        </a:p>
      </dsp:txBody>
      <dsp:txXfrm>
        <a:off x="106695" y="1655658"/>
        <a:ext cx="2451274" cy="1870284"/>
      </dsp:txXfrm>
    </dsp:sp>
    <dsp:sp modelId="{C0277814-93C3-472A-A15A-07C106E0C2DF}">
      <dsp:nvSpPr>
        <dsp:cNvPr id="0" name=""/>
        <dsp:cNvSpPr/>
      </dsp:nvSpPr>
      <dsp:spPr>
        <a:xfrm>
          <a:off x="2791828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Definition and Planning</a:t>
          </a:r>
        </a:p>
      </dsp:txBody>
      <dsp:txXfrm>
        <a:off x="2893006" y="1655658"/>
        <a:ext cx="2451274" cy="1870284"/>
      </dsp:txXfrm>
    </dsp:sp>
    <dsp:sp modelId="{8FD54301-D89A-4766-94FB-DABD5D27434B}">
      <dsp:nvSpPr>
        <dsp:cNvPr id="0" name=""/>
        <dsp:cNvSpPr/>
      </dsp:nvSpPr>
      <dsp:spPr>
        <a:xfrm>
          <a:off x="5578140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Execution and Control</a:t>
          </a:r>
        </a:p>
      </dsp:txBody>
      <dsp:txXfrm>
        <a:off x="5679318" y="1655658"/>
        <a:ext cx="2451274" cy="1870284"/>
      </dsp:txXfrm>
    </dsp:sp>
    <dsp:sp modelId="{8F3243D3-7DE5-4BBF-9813-592BD858BEA8}">
      <dsp:nvSpPr>
        <dsp:cNvPr id="0" name=""/>
        <dsp:cNvSpPr/>
      </dsp:nvSpPr>
      <dsp:spPr>
        <a:xfrm>
          <a:off x="8364452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tint val="94000"/>
                <a:satMod val="103000"/>
                <a:lumMod val="102000"/>
                <a:alpha val="6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Close</a:t>
          </a:r>
        </a:p>
      </dsp:txBody>
      <dsp:txXfrm>
        <a:off x="8465630" y="1655658"/>
        <a:ext cx="2451274" cy="187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8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62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94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2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4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1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9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9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0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5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6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8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earlier it is identified the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2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2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0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12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5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3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8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58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42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13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5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3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7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6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3" y="4232173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596901" y="749300"/>
          <a:ext cx="11023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36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#4) </a:t>
            </a:r>
            <a:r>
              <a:rPr lang="en-US" dirty="0"/>
              <a:t>Assign available resources to </a:t>
            </a:r>
            <a:r>
              <a:rPr lang="en-US" dirty="0" smtClean="0"/>
              <a:t>activities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613861" cy="749228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Resources need to be allocated to complete the activities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13003" y="3329517"/>
            <a:ext cx="878117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Activities:</a:t>
            </a:r>
          </a:p>
          <a:p>
            <a:pPr lvl="1"/>
            <a:r>
              <a:rPr lang="en-US" sz="2400" dirty="0" smtClean="0"/>
              <a:t>1.1 – Determine door knob needs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1.2 – Conduct research       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1.3 – Purchase door knob    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1.4 – Remove old door knob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1.5 – Install new door knob 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1.6 – Validate installation   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63583" y="3329517"/>
            <a:ext cx="3530600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400" u="sng" dirty="0" smtClean="0"/>
              <a:t>Resource:</a:t>
            </a:r>
          </a:p>
          <a:p>
            <a:pPr lvl="1"/>
            <a:r>
              <a:rPr lang="en-US" sz="2400" dirty="0" smtClean="0"/>
              <a:t>Jeremy, Beth</a:t>
            </a:r>
          </a:p>
          <a:p>
            <a:pPr lvl="1"/>
            <a:r>
              <a:rPr lang="en-US" sz="2400" dirty="0" smtClean="0"/>
              <a:t>Jeremy</a:t>
            </a:r>
          </a:p>
          <a:p>
            <a:pPr lvl="1"/>
            <a:r>
              <a:rPr lang="en-US" sz="2400" dirty="0" smtClean="0"/>
              <a:t>Beth</a:t>
            </a:r>
          </a:p>
          <a:p>
            <a:pPr lvl="1"/>
            <a:r>
              <a:rPr lang="en-US" sz="2400" dirty="0" smtClean="0"/>
              <a:t>Jeremy</a:t>
            </a:r>
          </a:p>
          <a:p>
            <a:pPr lvl="1"/>
            <a:r>
              <a:rPr lang="en-US" sz="2400" dirty="0" smtClean="0"/>
              <a:t>Jeremy</a:t>
            </a:r>
          </a:p>
          <a:p>
            <a:pPr lvl="1"/>
            <a:r>
              <a:rPr lang="en-US" sz="2400" dirty="0" smtClean="0"/>
              <a:t>Jeremy</a:t>
            </a:r>
            <a:r>
              <a:rPr lang="en-US" sz="2400" smtClean="0"/>
              <a:t>, Beth, Megan</a:t>
            </a:r>
            <a:endParaRPr lang="en-US" sz="2400" dirty="0" smtClean="0"/>
          </a:p>
          <a:p>
            <a:pPr lvl="1"/>
            <a:endParaRPr lang="en-US" sz="1050" dirty="0" smtClean="0"/>
          </a:p>
          <a:p>
            <a:pPr lvl="1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45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#5) Determine activity </a:t>
            </a:r>
            <a:r>
              <a:rPr lang="en-US" dirty="0"/>
              <a:t>durations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489200"/>
            <a:ext cx="9613861" cy="39991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activity will take time to complete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5221" y="3253317"/>
            <a:ext cx="1124497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Activities:</a:t>
            </a:r>
          </a:p>
          <a:p>
            <a:pPr lvl="1"/>
            <a:r>
              <a:rPr lang="en-US" sz="2400" dirty="0" smtClean="0"/>
              <a:t>1.1 – Determine door knob needs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1.2 – Conduct research       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1.3 – Purchase door knob    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1.4 – Remove old door knob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1.5 – Install new door knob 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lvl="1"/>
            <a:r>
              <a:rPr lang="en-US" sz="2400" dirty="0" smtClean="0"/>
              <a:t>1.6 – Validate installation        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65800" y="3253317"/>
            <a:ext cx="4216399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400" u="sng" dirty="0" smtClean="0"/>
              <a:t>Resource:</a:t>
            </a:r>
          </a:p>
          <a:p>
            <a:pPr lvl="1"/>
            <a:r>
              <a:rPr lang="en-US" sz="2400" dirty="0" smtClean="0"/>
              <a:t>Jeremy, Beth</a:t>
            </a:r>
          </a:p>
          <a:p>
            <a:pPr lvl="1"/>
            <a:r>
              <a:rPr lang="en-US" sz="2400" dirty="0" smtClean="0"/>
              <a:t>Jeremy                   </a:t>
            </a:r>
          </a:p>
          <a:p>
            <a:pPr lvl="1"/>
            <a:r>
              <a:rPr lang="en-US" sz="2400" dirty="0" smtClean="0"/>
              <a:t>Beth</a:t>
            </a:r>
          </a:p>
          <a:p>
            <a:pPr lvl="1"/>
            <a:r>
              <a:rPr lang="en-US" sz="2400" dirty="0" smtClean="0"/>
              <a:t>Jeremy</a:t>
            </a:r>
          </a:p>
          <a:p>
            <a:pPr lvl="1"/>
            <a:r>
              <a:rPr lang="en-US" sz="2400" dirty="0" smtClean="0"/>
              <a:t>Jeremy</a:t>
            </a:r>
          </a:p>
          <a:p>
            <a:pPr lvl="1"/>
            <a:r>
              <a:rPr lang="en-US" sz="2400" dirty="0" smtClean="0"/>
              <a:t>Jeremy, Beth, Megan</a:t>
            </a:r>
          </a:p>
          <a:p>
            <a:pPr lvl="1"/>
            <a:endParaRPr lang="en-US" sz="1050" dirty="0" smtClean="0"/>
          </a:p>
          <a:p>
            <a:pPr lvl="1"/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9259134" y="3253317"/>
            <a:ext cx="3263900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400" u="sng" dirty="0" smtClean="0"/>
              <a:t>Duration (</a:t>
            </a:r>
            <a:r>
              <a:rPr lang="en-US" sz="2400" u="sng" dirty="0" err="1" smtClean="0"/>
              <a:t>hrs</a:t>
            </a:r>
            <a:r>
              <a:rPr lang="en-US" sz="2400" u="sng" dirty="0" smtClean="0"/>
              <a:t>):</a:t>
            </a:r>
          </a:p>
          <a:p>
            <a:pPr lvl="1"/>
            <a:r>
              <a:rPr lang="en-US" sz="2400" dirty="0" smtClean="0"/>
              <a:t>4 (2 each)</a:t>
            </a:r>
          </a:p>
          <a:p>
            <a:pPr lvl="1"/>
            <a:r>
              <a:rPr lang="en-US" sz="2400" dirty="0"/>
              <a:t>6</a:t>
            </a:r>
            <a:endParaRPr lang="en-US" sz="2400" dirty="0" smtClean="0"/>
          </a:p>
          <a:p>
            <a:pPr lvl="1"/>
            <a:r>
              <a:rPr lang="en-US" sz="2400" dirty="0"/>
              <a:t>3</a:t>
            </a:r>
            <a:endParaRPr lang="en-US" sz="2400" dirty="0" smtClean="0"/>
          </a:p>
          <a:p>
            <a:pPr lvl="1"/>
            <a:r>
              <a:rPr lang="en-US" sz="2400" dirty="0" smtClean="0"/>
              <a:t>2</a:t>
            </a:r>
          </a:p>
          <a:p>
            <a:pPr lvl="1"/>
            <a:r>
              <a:rPr lang="en-US" sz="2400" dirty="0" smtClean="0"/>
              <a:t>1</a:t>
            </a:r>
          </a:p>
          <a:p>
            <a:pPr lvl="1"/>
            <a:r>
              <a:rPr lang="en-US" sz="2400" dirty="0" smtClean="0"/>
              <a:t>3 (1 each)</a:t>
            </a:r>
          </a:p>
          <a:p>
            <a:pPr lvl="1"/>
            <a:endParaRPr lang="en-US" sz="1050" dirty="0" smtClean="0"/>
          </a:p>
          <a:p>
            <a:pPr lvl="1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483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#6) Outline resource availability/constraints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613861" cy="1358828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Resources are tied up in other projects and have days in which they are unavailable for activities. It is important to take that into account when you create a schedule.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8222" y="4004187"/>
            <a:ext cx="3332878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Jeremy</a:t>
            </a:r>
          </a:p>
          <a:p>
            <a:endParaRPr lang="en-US" sz="800" u="sng" dirty="0"/>
          </a:p>
          <a:p>
            <a:r>
              <a:rPr lang="en-US" sz="2000" dirty="0" smtClean="0"/>
              <a:t>Availability: </a:t>
            </a:r>
            <a:r>
              <a:rPr lang="en-US" dirty="0" smtClean="0"/>
              <a:t>M-F 6pm-11pm</a:t>
            </a:r>
          </a:p>
          <a:p>
            <a:r>
              <a:rPr lang="en-US" sz="2000" dirty="0" smtClean="0"/>
              <a:t>Constraints: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availability Sa-Su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7/4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9/16 – 9/26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6122" y="4004187"/>
            <a:ext cx="4348878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Beth</a:t>
            </a:r>
          </a:p>
          <a:p>
            <a:endParaRPr lang="en-US" sz="800" u="sng" dirty="0"/>
          </a:p>
          <a:p>
            <a:r>
              <a:rPr lang="en-US" sz="2000" dirty="0" smtClean="0"/>
              <a:t>Availability: </a:t>
            </a:r>
            <a:r>
              <a:rPr lang="en-US" dirty="0" smtClean="0"/>
              <a:t>M-F 1pm-5pm, 8pm-10pm</a:t>
            </a:r>
          </a:p>
          <a:p>
            <a:r>
              <a:rPr lang="en-US" sz="2000" dirty="0" smtClean="0"/>
              <a:t>Constraints: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availability Sa-Su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7/4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440022" y="4004187"/>
            <a:ext cx="3332878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Megan</a:t>
            </a:r>
          </a:p>
          <a:p>
            <a:endParaRPr lang="en-US" sz="800" u="sng" dirty="0"/>
          </a:p>
          <a:p>
            <a:r>
              <a:rPr lang="en-US" sz="2000" dirty="0" smtClean="0"/>
              <a:t>Availability: </a:t>
            </a:r>
            <a:r>
              <a:rPr lang="en-US" dirty="0" smtClean="0"/>
              <a:t>M-F 6pm-9pm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Sa-Su 10am-4pm</a:t>
            </a:r>
          </a:p>
          <a:p>
            <a:r>
              <a:rPr lang="en-US" sz="2000" dirty="0" smtClean="0"/>
              <a:t>Constraints: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6/27 - 7/4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40597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#7) Set and analyze schedule</a:t>
            </a:r>
            <a:endParaRPr lang="en-US" dirty="0">
              <a:solidFill>
                <a:srgbClr val="3B405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06299"/>
              </p:ext>
            </p:extLst>
          </p:nvPr>
        </p:nvGraphicFramePr>
        <p:xfrm>
          <a:off x="896222" y="2241786"/>
          <a:ext cx="9886077" cy="4150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7854"/>
                <a:gridCol w="966613"/>
                <a:gridCol w="990480"/>
                <a:gridCol w="978546"/>
                <a:gridCol w="1921292"/>
                <a:gridCol w="1921292"/>
              </a:tblGrid>
              <a:tr h="4323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Resource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Kickoff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 door knob needs  (4)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Discussion</a:t>
                      </a:r>
                      <a:r>
                        <a:rPr lang="en-US" sz="1600" baseline="0" dirty="0" smtClean="0"/>
                        <a:t> needs to be in tandem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Conduct research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Purchase door knob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Remove old door knob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Install new door knob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Validate installation  (3)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Megan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Close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16753"/>
              </p:ext>
            </p:extLst>
          </p:nvPr>
        </p:nvGraphicFramePr>
        <p:xfrm>
          <a:off x="858122" y="2203686"/>
          <a:ext cx="9886077" cy="4455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7854"/>
                <a:gridCol w="966613"/>
                <a:gridCol w="998311"/>
                <a:gridCol w="1003300"/>
                <a:gridCol w="1888707"/>
                <a:gridCol w="1921292"/>
              </a:tblGrid>
              <a:tr h="4323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Resource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Kickoff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 door knob needs  (4)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Discussion</a:t>
                      </a:r>
                      <a:r>
                        <a:rPr lang="en-US" sz="1600" baseline="0" dirty="0" smtClean="0"/>
                        <a:t> needs to be in tandem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Conduct research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Purchase door knob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Remove old door knob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Install new door knob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Validate installation  (3)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Megan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Close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67300" y="26384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4100" y="26384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7298" y="51817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4100" y="30077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7300" y="337708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4100" y="337708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67300" y="373772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67300" y="40732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67300" y="444279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67299" y="48121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67298" y="299919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67298" y="555108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67298" y="59344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67297" y="62888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34099" y="372048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1394" y="62965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34099" y="40949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34099" y="447465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22272" y="48025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22271" y="5208183"/>
            <a:ext cx="67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7/12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34099" y="55644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5927" y="592724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7/12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85" y="72535"/>
            <a:ext cx="9942857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6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3822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dirty="0" smtClean="0"/>
              <a:t>Create a Project Schedule template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Things to keep in mind: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Schedule should be intuitive to read and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Clearly define activities and owners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Include a section to document constraints utilized to assign activities and dates </a:t>
            </a:r>
            <a:endParaRPr lang="en-US" dirty="0"/>
          </a:p>
        </p:txBody>
      </p:sp>
      <p:pic>
        <p:nvPicPr>
          <p:cNvPr id="4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1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Plan Your Communication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0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Your Communication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r>
              <a:rPr lang="en-US" dirty="0" smtClean="0"/>
              <a:t>Defines the general communication requirements for your project</a:t>
            </a:r>
          </a:p>
          <a:p>
            <a:r>
              <a:rPr lang="en-US" dirty="0" smtClean="0"/>
              <a:t>Increases knowledge about the project and why it is important</a:t>
            </a:r>
          </a:p>
          <a:p>
            <a:r>
              <a:rPr lang="en-US" dirty="0" smtClean="0"/>
              <a:t>Helps to gain acceptance of the project among employees and stakeholders</a:t>
            </a:r>
          </a:p>
          <a:p>
            <a:r>
              <a:rPr lang="en-US" dirty="0" smtClean="0"/>
              <a:t>Provides an opportunity for feedback from stakeholder group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7348" name="Picture 4" descr="https://www.opsgenie.com/resources/images/public/features/multiple-communication-channels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13" y="647215"/>
            <a:ext cx="2398413" cy="19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7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Your Communication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7422" name="Picture 14" descr="https://www.usability.gov/sites/default/files/images/kick-off-meeting-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3130229"/>
            <a:ext cx="2894855" cy="2171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914" y="2844258"/>
            <a:ext cx="2531930" cy="3142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26" name="Picture 18" descr="http://www.besttemplates.org/wp-content/uploads/2012/05/Meeting-Agenda-Template-224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67" y="2964383"/>
            <a:ext cx="2313294" cy="3098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7014" y="2502718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Kickoff Meeting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41311" y="2271885"/>
            <a:ext cx="325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Status Reports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375147" y="2382593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Meeting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6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Your Communication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the key objective, topic of discussion, delivery method, frequency, audience, and role that owns responsibility for making it happen.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7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Initiate the Project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 a plan to conduct a successful project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Create a project schedule</a:t>
            </a:r>
          </a:p>
          <a:p>
            <a:r>
              <a:rPr lang="en-US" dirty="0" smtClean="0"/>
              <a:t>Plan your communication</a:t>
            </a:r>
          </a:p>
          <a:p>
            <a:r>
              <a:rPr lang="en-US" dirty="0" smtClean="0"/>
              <a:t>Identify assumptions and risks</a:t>
            </a:r>
          </a:p>
          <a:p>
            <a:r>
              <a:rPr lang="en-US" dirty="0" smtClean="0"/>
              <a:t>Determine quality plan</a:t>
            </a:r>
          </a:p>
          <a:p>
            <a:r>
              <a:rPr lang="en-US" dirty="0" smtClean="0"/>
              <a:t>Plan for go live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121"/>
            <a:ext cx="12185238" cy="14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Plan Format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75" y="3912757"/>
            <a:ext cx="8301625" cy="1483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2722" y="2489272"/>
            <a:ext cx="9613861" cy="415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While the details may be slightly different for each project, here is my standard for these three communication items.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4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Plan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Create a Communication Plan Template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Things to keep in mind: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Keep it simple – overcomplicated plans do not get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Contain at least the three communications types mentioned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Think through various scenarios that could occur and validate you know how you would communicate that to the project team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6043" y="2733709"/>
            <a:ext cx="9129257" cy="1101691"/>
          </a:xfrm>
        </p:spPr>
        <p:txBody>
          <a:bodyPr/>
          <a:lstStyle/>
          <a:p>
            <a:r>
              <a:rPr lang="en-US" sz="5000" dirty="0" smtClean="0"/>
              <a:t>Identify Assumptions &amp; Risks</a:t>
            </a:r>
            <a:endParaRPr lang="en-US" sz="5000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99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assumption?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Circumstances or events that are expected to occur during the project life-cycle.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63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assumptions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All team members have assumptions. The key is to identify the assumptions of the various members, including yourself.</a:t>
            </a:r>
          </a:p>
          <a:p>
            <a:pPr marL="0" indent="0">
              <a:buNone/>
            </a:pP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Conduct project plan walk-throughs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Review activities and order of execution</a:t>
            </a:r>
            <a:br>
              <a:rPr lang="en-US" dirty="0" smtClean="0"/>
            </a:br>
            <a:r>
              <a:rPr lang="en-US" dirty="0" smtClean="0"/>
              <a:t>	Discuss what activities entail</a:t>
            </a:r>
          </a:p>
          <a:p>
            <a:pPr marL="0" indent="0">
              <a:buNone/>
            </a:pPr>
            <a:endParaRPr lang="en-US" sz="11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Question everything</a:t>
            </a:r>
            <a:br>
              <a:rPr lang="en-US" dirty="0" smtClean="0"/>
            </a:br>
            <a:r>
              <a:rPr lang="en-US" dirty="0" smtClean="0"/>
              <a:t>	Do I know this for a fact or am I making an assumption?</a:t>
            </a:r>
            <a:br>
              <a:rPr lang="en-US" dirty="0" smtClean="0"/>
            </a:br>
            <a:r>
              <a:rPr lang="en-US" dirty="0" smtClean="0"/>
              <a:t>	If I believe this is a fact, what was the source of the info?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3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examples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/>
              <a:t>members will be made available for the project</a:t>
            </a:r>
          </a:p>
          <a:p>
            <a:r>
              <a:rPr lang="en-US" dirty="0" smtClean="0"/>
              <a:t>Business approval of the requirements will take two weeks</a:t>
            </a:r>
          </a:p>
          <a:p>
            <a:r>
              <a:rPr lang="en-US" dirty="0" smtClean="0"/>
              <a:t>Project will have at least one dedicated Quality Assurance tester</a:t>
            </a:r>
          </a:p>
          <a:p>
            <a:r>
              <a:rPr lang="en-US" dirty="0" smtClean="0"/>
              <a:t>Future end users will be available for onsite training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3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53228"/>
            <a:ext cx="9900483" cy="1080938"/>
          </a:xfrm>
        </p:spPr>
        <p:txBody>
          <a:bodyPr/>
          <a:lstStyle/>
          <a:p>
            <a:r>
              <a:rPr lang="en-US" dirty="0" smtClean="0"/>
              <a:t>Assumptions – Now you know, but what’s next?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235272"/>
            <a:ext cx="9613861" cy="285742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/>
              <a:t>and call out each </a:t>
            </a:r>
            <a:r>
              <a:rPr lang="en-US" dirty="0" smtClean="0"/>
              <a:t>assumption in </a:t>
            </a:r>
            <a:r>
              <a:rPr lang="en-US" dirty="0"/>
              <a:t>status reports and meetings</a:t>
            </a:r>
          </a:p>
          <a:p>
            <a:r>
              <a:rPr lang="en-US" dirty="0" smtClean="0"/>
              <a:t>Determine worst case if the assumption is incorrect</a:t>
            </a:r>
          </a:p>
          <a:p>
            <a:r>
              <a:rPr lang="en-US" dirty="0" smtClean="0"/>
              <a:t>If determined costly, validate the assumption</a:t>
            </a:r>
          </a:p>
          <a:p>
            <a:r>
              <a:rPr lang="en-US" dirty="0" smtClean="0"/>
              <a:t>If not possible to validate, treat the assumption as a risk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1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risk?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dirty="0" smtClean="0"/>
              <a:t>An uncertain event or condition that, if it occurs, has an effect on at least one project objective. 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Such as:</a:t>
            </a:r>
          </a:p>
          <a:p>
            <a:pPr lvl="1"/>
            <a:r>
              <a:rPr lang="en-US" sz="2400" dirty="0" smtClean="0"/>
              <a:t>Scope</a:t>
            </a:r>
          </a:p>
          <a:p>
            <a:pPr lvl="1"/>
            <a:r>
              <a:rPr lang="en-US" sz="2400" dirty="0" smtClean="0"/>
              <a:t>Schedule</a:t>
            </a:r>
          </a:p>
          <a:p>
            <a:pPr lvl="1"/>
            <a:r>
              <a:rPr lang="en-US" sz="2400" dirty="0" smtClean="0"/>
              <a:t>Budget</a:t>
            </a:r>
          </a:p>
          <a:p>
            <a:pPr lvl="1"/>
            <a:r>
              <a:rPr lang="en-US" sz="2400" dirty="0" smtClean="0"/>
              <a:t>Quality</a:t>
            </a:r>
          </a:p>
          <a:p>
            <a:pPr lvl="1"/>
            <a:r>
              <a:rPr lang="en-US" sz="2400" dirty="0" smtClean="0"/>
              <a:t>User Adoption</a:t>
            </a:r>
          </a:p>
          <a:p>
            <a:pPr lvl="1"/>
            <a:r>
              <a:rPr lang="en-US" sz="2400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6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risks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613861" cy="723828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Starts at the beginning of the project and lasts through the closing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4660" y="3345022"/>
            <a:ext cx="446043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Schedule: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 realistic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activity delay will cascade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Unfamiliar areas could cause inaccurate estimates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04214" y="5362159"/>
            <a:ext cx="512084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Poorly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Limited user feedback in determining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4835" y="3345022"/>
            <a:ext cx="446043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Customer: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Insists on new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Executive sponsor not engaged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Design too complex for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Limited business testing resources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72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– Now you know, but what’s next?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235273"/>
            <a:ext cx="9613861" cy="1485828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Document and call out each risk in status reports and meetings</a:t>
            </a:r>
          </a:p>
          <a:p>
            <a:r>
              <a:rPr lang="en-US" dirty="0" smtClean="0"/>
              <a:t>Determine ways to eliminate the risk or reduce the effect if it comes true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3994" y="3865722"/>
            <a:ext cx="446043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Schedule: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 realistic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activity delay will cascade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Unfamiliar areas could cause inaccurate estimates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04214" y="5666959"/>
            <a:ext cx="512084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Poorly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Limited user feedback in determining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4834" y="3878422"/>
            <a:ext cx="446043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Customer: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Insists on new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Executive sponsor not engaged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Design too complex for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Limited business testing resources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88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Create a Project Schedule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3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Risks Final Thought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Don’t be complacent as risks and assumptions can completely derail a project.</a:t>
            </a:r>
          </a:p>
          <a:p>
            <a:pPr marL="0" indent="0">
              <a:buNone/>
            </a:pPr>
            <a:endParaRPr lang="en-US" sz="1050" dirty="0" smtClean="0"/>
          </a:p>
          <a:p>
            <a:pPr lvl="1"/>
            <a:r>
              <a:rPr lang="en-US" sz="2400" dirty="0" smtClean="0"/>
              <a:t>Identify</a:t>
            </a:r>
          </a:p>
          <a:p>
            <a:pPr lvl="1"/>
            <a:r>
              <a:rPr lang="en-US" sz="2400" dirty="0" smtClean="0"/>
              <a:t>Validate</a:t>
            </a:r>
          </a:p>
          <a:p>
            <a:pPr lvl="1"/>
            <a:r>
              <a:rPr lang="en-US" sz="2400" dirty="0" smtClean="0"/>
              <a:t>Communicate</a:t>
            </a:r>
          </a:p>
          <a:p>
            <a:pPr lvl="1"/>
            <a:r>
              <a:rPr lang="en-US" sz="2400" dirty="0" smtClean="0"/>
              <a:t>Take Action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2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Determine Quality Plan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75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Addresses the quality requirements, standards, and quality assurance mechanisms for a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Sections:</a:t>
            </a:r>
          </a:p>
          <a:p>
            <a:pPr lvl="1"/>
            <a:r>
              <a:rPr lang="en-US" sz="2400" dirty="0" smtClean="0"/>
              <a:t>Testing and Quality Assurance</a:t>
            </a:r>
          </a:p>
          <a:p>
            <a:pPr lvl="1"/>
            <a:r>
              <a:rPr lang="en-US" sz="2400" dirty="0" smtClean="0"/>
              <a:t>Defect Management</a:t>
            </a:r>
          </a:p>
          <a:p>
            <a:pPr lvl="1"/>
            <a:r>
              <a:rPr lang="en-US" sz="2400" dirty="0" smtClean="0"/>
              <a:t>Training Requirements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22" name="Picture 2" descr="http://cdn2.hubspot.net/hub/72229/file-15453610-jpg/images/man-sitting-at-computer-writing-a-construction-quality-control-pl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32" y="364784"/>
            <a:ext cx="2616654" cy="18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Most important section of the Quality Plan</a:t>
            </a:r>
          </a:p>
          <a:p>
            <a:endParaRPr lang="en-US" dirty="0" smtClean="0"/>
          </a:p>
          <a:p>
            <a:r>
              <a:rPr lang="en-US" dirty="0" smtClean="0"/>
              <a:t>Define who is responsible for testing</a:t>
            </a:r>
          </a:p>
          <a:p>
            <a:r>
              <a:rPr lang="en-US" dirty="0" smtClean="0"/>
              <a:t>Identify quality objectives for the project</a:t>
            </a:r>
          </a:p>
          <a:p>
            <a:r>
              <a:rPr lang="en-US" dirty="0" smtClean="0"/>
              <a:t>Determine quality approach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1510" name="Picture 6" descr="http://www.riddhitubes.com/images/quality-st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57" y="2455253"/>
            <a:ext cx="2087790" cy="208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Defects and bugs will be discovered during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Guidelines for what is considered a defect/bug</a:t>
            </a:r>
          </a:p>
          <a:p>
            <a:r>
              <a:rPr lang="en-US" dirty="0" smtClean="0"/>
              <a:t>Details on where to document</a:t>
            </a:r>
          </a:p>
          <a:p>
            <a:r>
              <a:rPr lang="en-US" dirty="0" smtClean="0"/>
              <a:t>Instructions on how to manage the defects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1746" name="Picture 2" descr="Image result for def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04" y="369771"/>
            <a:ext cx="2466975" cy="1847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Defines training for the project team at the onset of the project and the training needed for users at the go live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Identify project team skill gaps to understand training needs</a:t>
            </a:r>
            <a:endParaRPr lang="en-US" dirty="0"/>
          </a:p>
          <a:p>
            <a:r>
              <a:rPr lang="en-US" dirty="0" smtClean="0"/>
              <a:t>Understand staff training needs to utilize final product</a:t>
            </a:r>
          </a:p>
          <a:p>
            <a:r>
              <a:rPr lang="en-US" dirty="0" smtClean="0"/>
              <a:t>Define steps to get staff trained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2770" name="Picture 2" descr="http://designvisionaries.com/wp-content/uploads/2011/04/trai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71" y="252331"/>
            <a:ext cx="2737304" cy="2082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Create a Quality Plan Template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Things to keep in mind: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Keep it simple – overcomplicated plans do not get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Should at least contain the sections mentioned in the lectures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Always ask yourself, “what problem is this solving</a:t>
            </a:r>
            <a:r>
              <a:rPr lang="en-US" dirty="0" smtClean="0"/>
              <a:t>?”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Plan for Go Live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3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Live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 how…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will be rolled out to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users will be supported at go live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will be turned over to support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3794" name="Picture 2" descr="https://www.sydneyict.net.au/wp-content/uploads/2015/01/keep-calm-and-go-live-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0" y="200968"/>
            <a:ext cx="2343603" cy="2734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6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Rollout to Users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All at once</a:t>
            </a:r>
          </a:p>
          <a:p>
            <a:pPr lvl="1"/>
            <a:r>
              <a:rPr lang="en-US" dirty="0" smtClean="0"/>
              <a:t>All users utilize the full system on day 1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Phased</a:t>
            </a:r>
          </a:p>
          <a:p>
            <a:pPr lvl="1"/>
            <a:r>
              <a:rPr lang="en-US" dirty="0" smtClean="0"/>
              <a:t>All users utilize pieces of the system in staggered phases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Pilot</a:t>
            </a:r>
          </a:p>
          <a:p>
            <a:pPr lvl="1"/>
            <a:r>
              <a:rPr lang="en-US" dirty="0" smtClean="0"/>
              <a:t>A subset of users use the full system on day 1</a:t>
            </a:r>
          </a:p>
          <a:p>
            <a:pPr lvl="1"/>
            <a:r>
              <a:rPr lang="en-US" dirty="0" smtClean="0"/>
              <a:t>Other users use the full system at a future date</a:t>
            </a:r>
          </a:p>
          <a:p>
            <a:pPr lvl="1"/>
            <a:endParaRPr lang="en-US" dirty="0" smtClean="0"/>
          </a:p>
        </p:txBody>
      </p:sp>
      <p:pic>
        <p:nvPicPr>
          <p:cNvPr id="34818" name="Picture 2" descr="http://vertassets.blob.core.windows.net/image/249606a2/249606a2-366c-4d7d-ad28-0b93587df45e/istock_cogs_gears_han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62305"/>
            <a:ext cx="2964469" cy="1974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Basics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 lnSpcReduction="10000"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u="sng" dirty="0" smtClean="0"/>
              <a:t>What?</a:t>
            </a:r>
          </a:p>
          <a:p>
            <a:r>
              <a:rPr lang="en-US" dirty="0" smtClean="0"/>
              <a:t>A timetable for a project</a:t>
            </a:r>
          </a:p>
          <a:p>
            <a:r>
              <a:rPr lang="en-US" dirty="0" smtClean="0"/>
              <a:t>Lists project’s milestones, activities, and deliverables</a:t>
            </a:r>
          </a:p>
          <a:p>
            <a:r>
              <a:rPr lang="en-US" dirty="0" smtClean="0"/>
              <a:t>Shows assigned resources that will perform the work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Why?</a:t>
            </a:r>
          </a:p>
          <a:p>
            <a:r>
              <a:rPr lang="en-US" dirty="0" smtClean="0"/>
              <a:t>Gives realistic expectation for completion of the project</a:t>
            </a:r>
          </a:p>
          <a:p>
            <a:r>
              <a:rPr lang="en-US" dirty="0" smtClean="0"/>
              <a:t>Reduces the chance for cost overruns</a:t>
            </a:r>
          </a:p>
          <a:p>
            <a:r>
              <a:rPr lang="en-US" dirty="0" smtClean="0"/>
              <a:t>Shows task assignments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6324" name="Picture 4" descr="http://wphlive.tv/wp-content/uploads/2012/02/date_time_preferen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29" y="279926"/>
            <a:ext cx="2056946" cy="20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Support at Go 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r>
              <a:rPr lang="en-US" dirty="0" smtClean="0"/>
              <a:t>Identify resources available to support the go live</a:t>
            </a:r>
          </a:p>
          <a:p>
            <a:r>
              <a:rPr lang="en-US" dirty="0"/>
              <a:t>D</a:t>
            </a:r>
            <a:r>
              <a:rPr lang="en-US" dirty="0" smtClean="0"/>
              <a:t>ocument for users to reference for go live support</a:t>
            </a:r>
          </a:p>
          <a:p>
            <a:pPr lvl="1"/>
            <a:r>
              <a:rPr lang="en-US" dirty="0" smtClean="0"/>
              <a:t>Instructions for defect tracking</a:t>
            </a:r>
          </a:p>
          <a:p>
            <a:pPr lvl="1"/>
            <a:r>
              <a:rPr lang="en-US" dirty="0" smtClean="0"/>
              <a:t>Who to contact if issue halts work</a:t>
            </a:r>
          </a:p>
          <a:p>
            <a:r>
              <a:rPr lang="en-US" dirty="0" smtClean="0"/>
              <a:t>Schedule reoccurring meeting with subset of users to discuss issues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86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to Support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r>
              <a:rPr lang="en-US" dirty="0" smtClean="0"/>
              <a:t>Procedure manual</a:t>
            </a:r>
          </a:p>
          <a:p>
            <a:r>
              <a:rPr lang="en-US" dirty="0" smtClean="0"/>
              <a:t>Documentation of the design</a:t>
            </a:r>
          </a:p>
          <a:p>
            <a:r>
              <a:rPr lang="en-US" dirty="0" smtClean="0"/>
              <a:t>Instructions to troubleshoot common issues</a:t>
            </a:r>
          </a:p>
          <a:p>
            <a:r>
              <a:rPr lang="en-US" dirty="0" smtClean="0"/>
              <a:t>Escalation contact information</a:t>
            </a:r>
          </a:p>
          <a:p>
            <a:pPr lvl="1"/>
            <a:endParaRPr lang="en-US" dirty="0" smtClean="0"/>
          </a:p>
        </p:txBody>
      </p:sp>
      <p:pic>
        <p:nvPicPr>
          <p:cNvPr id="35844" name="Picture 4" descr="http://www.xcrpos.co.nz/Images/technical-sup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15" y="230236"/>
            <a:ext cx="2842985" cy="2126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Live Plan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Create a Go Live Plan Template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Things to keep in mind: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Keep it simple – overcomplicated plans do not get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Should at least contain the sections mentioned in the lectures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Format and visual appeal are not important – stick to the facts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Project Schedule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project deliverables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activities and organize into sequence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milestones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 available resources to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and document activity durations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Outline resource availability and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and analyze schedule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Example</a:t>
            </a:r>
            <a:endParaRPr lang="en-US" dirty="0">
              <a:solidFill>
                <a:srgbClr val="3B405C"/>
              </a:solidFill>
            </a:endParaRPr>
          </a:p>
        </p:txBody>
      </p:sp>
      <p:pic>
        <p:nvPicPr>
          <p:cNvPr id="16386" name="Picture 2" descr="http://img-aws.ehowcdn.com/442x442p/photos.demandstudios.com/getty/article/184/238/87687825_X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14600"/>
            <a:ext cx="3587750" cy="358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3222" y="3723700"/>
            <a:ext cx="476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Replacing a door knob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3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#1) Understand project deliverables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613861" cy="1104828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Projects have one to many deliverables that need to be met in order for the project to be deemed complete and successful.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24934" y="4078816"/>
            <a:ext cx="27767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Deliverables</a:t>
            </a:r>
            <a:r>
              <a:rPr lang="en-US" sz="2400" u="sng" dirty="0" smtClean="0"/>
              <a:t>:</a:t>
            </a:r>
          </a:p>
          <a:p>
            <a:pPr lvl="1"/>
            <a:r>
              <a:rPr lang="en-US" sz="2400" dirty="0" smtClean="0"/>
              <a:t>1.0 </a:t>
            </a:r>
            <a:r>
              <a:rPr lang="en-US" sz="2400" dirty="0"/>
              <a:t>- Door knob</a:t>
            </a:r>
          </a:p>
        </p:txBody>
      </p:sp>
    </p:spTree>
    <p:extLst>
      <p:ext uri="{BB962C8B-B14F-4D97-AF65-F5344CB8AC3E}">
        <p14:creationId xmlns:p14="http://schemas.microsoft.com/office/powerpoint/2010/main" val="22141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#2) Define activities and organize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1018043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Activities show what needs to be completed in order to achieve the deliverables. 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54300" y="3634316"/>
            <a:ext cx="58674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Activities:</a:t>
            </a:r>
          </a:p>
          <a:p>
            <a:pPr lvl="1"/>
            <a:r>
              <a:rPr lang="en-US" sz="2400" dirty="0" smtClean="0"/>
              <a:t>1.1 – Determine door knob needs</a:t>
            </a:r>
          </a:p>
          <a:p>
            <a:pPr lvl="1"/>
            <a:r>
              <a:rPr lang="en-US" sz="2400" dirty="0" smtClean="0"/>
              <a:t>1.2 – Conduct research</a:t>
            </a:r>
          </a:p>
          <a:p>
            <a:pPr lvl="1"/>
            <a:r>
              <a:rPr lang="en-US" sz="2400" dirty="0" smtClean="0"/>
              <a:t>1.3 – Purchase door knob</a:t>
            </a:r>
          </a:p>
          <a:p>
            <a:pPr lvl="1"/>
            <a:r>
              <a:rPr lang="en-US" sz="2400" dirty="0" smtClean="0"/>
              <a:t>1.4 – Remove old door knob</a:t>
            </a:r>
          </a:p>
          <a:p>
            <a:pPr lvl="1"/>
            <a:r>
              <a:rPr lang="en-US" sz="2400" dirty="0" smtClean="0"/>
              <a:t>1.5 – Install new door knob</a:t>
            </a:r>
          </a:p>
          <a:p>
            <a:pPr lvl="1"/>
            <a:r>
              <a:rPr lang="en-US" sz="2400" dirty="0" smtClean="0"/>
              <a:t>1.6 – Validate installation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9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#3) Define </a:t>
            </a:r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476501"/>
            <a:ext cx="9613861" cy="8382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Milestones are achievements of the project. Used to understand how the project is advancing.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71011" y="3710517"/>
            <a:ext cx="5867400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Activities:</a:t>
            </a:r>
          </a:p>
          <a:p>
            <a:pPr lvl="1"/>
            <a:r>
              <a:rPr lang="en-US" sz="2400" dirty="0" smtClean="0"/>
              <a:t>1.1 – Determine door knob needs</a:t>
            </a:r>
          </a:p>
          <a:p>
            <a:pPr lvl="1"/>
            <a:r>
              <a:rPr lang="en-US" sz="2400" dirty="0" smtClean="0"/>
              <a:t>1.2 – Conduct research</a:t>
            </a:r>
          </a:p>
          <a:p>
            <a:pPr lvl="1"/>
            <a:r>
              <a:rPr lang="en-US" sz="2400" dirty="0" smtClean="0"/>
              <a:t>1.3 – Purchase door knob</a:t>
            </a:r>
          </a:p>
          <a:p>
            <a:pPr lvl="1"/>
            <a:r>
              <a:rPr lang="en-US" sz="2400" dirty="0" smtClean="0"/>
              <a:t>1.4 – Remove old door knob</a:t>
            </a:r>
          </a:p>
          <a:p>
            <a:pPr lvl="1"/>
            <a:r>
              <a:rPr lang="en-US" sz="2400" dirty="0" smtClean="0"/>
              <a:t>1.5 – Install new door knob</a:t>
            </a:r>
          </a:p>
          <a:p>
            <a:pPr lvl="1"/>
            <a:r>
              <a:rPr lang="en-US" sz="2400" dirty="0" smtClean="0"/>
              <a:t>1.6 – Validate installation</a:t>
            </a:r>
          </a:p>
          <a:p>
            <a:pPr lvl="1"/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680322" y="3342218"/>
            <a:ext cx="4844178" cy="326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Milestones:</a:t>
            </a:r>
          </a:p>
          <a:p>
            <a:pPr lvl="1"/>
            <a:r>
              <a:rPr lang="en-US" sz="2400" dirty="0" smtClean="0"/>
              <a:t>Project Kickoff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Needs Identified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/>
              <a:t>Installation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Project Close</a:t>
            </a:r>
          </a:p>
          <a:p>
            <a:pPr lvl="1"/>
            <a:endParaRPr lang="en-US" sz="105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25600" y="4161672"/>
            <a:ext cx="4914900" cy="3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25600" y="4851894"/>
            <a:ext cx="4914900" cy="3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25600" y="5595127"/>
            <a:ext cx="4914900" cy="3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57350" y="6384245"/>
            <a:ext cx="4914900" cy="3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102029</TotalTime>
  <Words>1642</Words>
  <Application>Microsoft Office PowerPoint</Application>
  <PresentationFormat>Widescreen</PresentationFormat>
  <Paragraphs>503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Trebuchet MS</vt:lpstr>
      <vt:lpstr>Wingdings</vt:lpstr>
      <vt:lpstr>Berlin</vt:lpstr>
      <vt:lpstr>PowerPoint Presentation</vt:lpstr>
      <vt:lpstr>Initiate the Project</vt:lpstr>
      <vt:lpstr>Create a Project Schedule</vt:lpstr>
      <vt:lpstr>Project Schedule Basics</vt:lpstr>
      <vt:lpstr>Steps to Create a Project Schedule</vt:lpstr>
      <vt:lpstr>Project Schedule Example</vt:lpstr>
      <vt:lpstr>#1) Understand project deliverables</vt:lpstr>
      <vt:lpstr>#2) Define activities and organize sequence</vt:lpstr>
      <vt:lpstr>#3) Define milestones</vt:lpstr>
      <vt:lpstr>#4) Assign available resources to activities</vt:lpstr>
      <vt:lpstr>#5) Determine activity durations</vt:lpstr>
      <vt:lpstr>#6) Outline resource availability/constraints</vt:lpstr>
      <vt:lpstr>#7) Set and analyze schedule</vt:lpstr>
      <vt:lpstr>PowerPoint Presentation</vt:lpstr>
      <vt:lpstr>Project Schedule Activity</vt:lpstr>
      <vt:lpstr>Plan Your Communication</vt:lpstr>
      <vt:lpstr>Plan Your Communication</vt:lpstr>
      <vt:lpstr>Plan Your Communication</vt:lpstr>
      <vt:lpstr>Plan Your Communication</vt:lpstr>
      <vt:lpstr>Communication Plan Format</vt:lpstr>
      <vt:lpstr>Communication Plan Activity</vt:lpstr>
      <vt:lpstr>Identify Assumptions &amp; Risks</vt:lpstr>
      <vt:lpstr>What is an assumption?</vt:lpstr>
      <vt:lpstr>Identifying assumptions</vt:lpstr>
      <vt:lpstr>Assumption examples</vt:lpstr>
      <vt:lpstr>Assumptions – Now you know, but what’s next?</vt:lpstr>
      <vt:lpstr>What is a risk?</vt:lpstr>
      <vt:lpstr>Identifying risks</vt:lpstr>
      <vt:lpstr>Risks – Now you know, but what’s next?</vt:lpstr>
      <vt:lpstr>Assumptions and Risks Final Thought</vt:lpstr>
      <vt:lpstr>Determine Quality Plan</vt:lpstr>
      <vt:lpstr>Quality Plan</vt:lpstr>
      <vt:lpstr>Testing and Quality Assurance</vt:lpstr>
      <vt:lpstr>Defect Management</vt:lpstr>
      <vt:lpstr>Training Requirements</vt:lpstr>
      <vt:lpstr>Quality Plan Activity</vt:lpstr>
      <vt:lpstr>Plan for Go Live</vt:lpstr>
      <vt:lpstr>Go Live</vt:lpstr>
      <vt:lpstr>System Rollout to Users</vt:lpstr>
      <vt:lpstr>User Support at Go Live</vt:lpstr>
      <vt:lpstr>System to Support</vt:lpstr>
      <vt:lpstr>Go Live Plan 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390</cp:revision>
  <dcterms:created xsi:type="dcterms:W3CDTF">2015-08-23T18:17:47Z</dcterms:created>
  <dcterms:modified xsi:type="dcterms:W3CDTF">2016-12-15T16:22:28Z</dcterms:modified>
</cp:coreProperties>
</file>