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0"/>
  </p:notesMasterIdLst>
  <p:sldIdLst>
    <p:sldId id="447" r:id="rId2"/>
    <p:sldId id="323" r:id="rId3"/>
    <p:sldId id="366" r:id="rId4"/>
    <p:sldId id="407" r:id="rId5"/>
    <p:sldId id="408" r:id="rId6"/>
    <p:sldId id="409" r:id="rId7"/>
    <p:sldId id="436" r:id="rId8"/>
    <p:sldId id="367" r:id="rId9"/>
    <p:sldId id="410" r:id="rId10"/>
    <p:sldId id="368" r:id="rId11"/>
    <p:sldId id="414" r:id="rId12"/>
    <p:sldId id="412" r:id="rId13"/>
    <p:sldId id="413" r:id="rId14"/>
    <p:sldId id="441" r:id="rId15"/>
    <p:sldId id="369" r:id="rId16"/>
    <p:sldId id="416" r:id="rId17"/>
    <p:sldId id="448" r:id="rId18"/>
    <p:sldId id="44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5077"/>
    <a:srgbClr val="0F1316"/>
    <a:srgbClr val="578599"/>
    <a:srgbClr val="54728C"/>
    <a:srgbClr val="D8E7F7"/>
    <a:srgbClr val="3B405C"/>
    <a:srgbClr val="363551"/>
    <a:srgbClr val="262626"/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4" autoAdjust="0"/>
    <p:restoredTop sz="84982" autoAdjust="0"/>
  </p:normalViewPr>
  <p:slideViewPr>
    <p:cSldViewPr snapToGrid="0">
      <p:cViewPr varScale="1">
        <p:scale>
          <a:sx n="75" d="100"/>
          <a:sy n="75" d="100"/>
        </p:scale>
        <p:origin x="8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3754B4-DE59-4D79-81FD-03D3BC1D8F56}" type="doc">
      <dgm:prSet loTypeId="urn:microsoft.com/office/officeart/2005/8/layout/hProcess9" loCatId="process" qsTypeId="urn:microsoft.com/office/officeart/2005/8/quickstyle/simple5" qsCatId="simple" csTypeId="urn:microsoft.com/office/officeart/2005/8/colors/accent1_5" csCatId="accent1" phldr="1"/>
      <dgm:spPr/>
    </dgm:pt>
    <dgm:pt modelId="{9F2DAA4B-833A-474C-A285-6660AB2C41CE}">
      <dgm:prSet phldrT="[Text]"/>
      <dgm:spPr/>
      <dgm:t>
        <a:bodyPr/>
        <a:lstStyle/>
        <a:p>
          <a:r>
            <a:rPr lang="en-US"/>
            <a:t>Project Conception and Initiation</a:t>
          </a:r>
        </a:p>
      </dgm:t>
    </dgm:pt>
    <dgm:pt modelId="{B8FCE488-971B-42F5-85CF-D655402D487F}" type="parTrans" cxnId="{282E8E31-C6A1-4981-9D12-235486774030}">
      <dgm:prSet/>
      <dgm:spPr/>
      <dgm:t>
        <a:bodyPr/>
        <a:lstStyle/>
        <a:p>
          <a:endParaRPr lang="en-US"/>
        </a:p>
      </dgm:t>
    </dgm:pt>
    <dgm:pt modelId="{2BFE482C-7171-4E4F-9A9B-AC62FA328117}" type="sibTrans" cxnId="{282E8E31-C6A1-4981-9D12-235486774030}">
      <dgm:prSet/>
      <dgm:spPr/>
      <dgm:t>
        <a:bodyPr/>
        <a:lstStyle/>
        <a:p>
          <a:endParaRPr lang="en-US"/>
        </a:p>
      </dgm:t>
    </dgm:pt>
    <dgm:pt modelId="{FF832C71-23FD-4A6C-BB6F-45CCF75EBFB7}">
      <dgm:prSet phldrT="[Text]"/>
      <dgm:spPr/>
      <dgm:t>
        <a:bodyPr/>
        <a:lstStyle/>
        <a:p>
          <a:r>
            <a:rPr lang="en-US"/>
            <a:t>Project Definition and Planning</a:t>
          </a:r>
        </a:p>
      </dgm:t>
    </dgm:pt>
    <dgm:pt modelId="{576B1621-09B5-4A87-A30E-CB6DC7A11F9C}" type="parTrans" cxnId="{01D3497E-7DEB-4FE8-AB98-4F21EAE0ADB1}">
      <dgm:prSet/>
      <dgm:spPr/>
      <dgm:t>
        <a:bodyPr/>
        <a:lstStyle/>
        <a:p>
          <a:endParaRPr lang="en-US"/>
        </a:p>
      </dgm:t>
    </dgm:pt>
    <dgm:pt modelId="{3066A2B7-7D14-4CAA-8B96-74C60EDF0120}" type="sibTrans" cxnId="{01D3497E-7DEB-4FE8-AB98-4F21EAE0ADB1}">
      <dgm:prSet/>
      <dgm:spPr/>
      <dgm:t>
        <a:bodyPr/>
        <a:lstStyle/>
        <a:p>
          <a:endParaRPr lang="en-US"/>
        </a:p>
      </dgm:t>
    </dgm:pt>
    <dgm:pt modelId="{1B80B0E5-DC8E-4774-90BA-22E510F13916}">
      <dgm:prSet phldrT="[Text]"/>
      <dgm:spPr/>
      <dgm:t>
        <a:bodyPr/>
        <a:lstStyle/>
        <a:p>
          <a:r>
            <a:rPr lang="en-US"/>
            <a:t>Project Execution and Control</a:t>
          </a:r>
        </a:p>
      </dgm:t>
    </dgm:pt>
    <dgm:pt modelId="{9E2839B3-197B-4AE5-A512-8EDD382041DD}" type="parTrans" cxnId="{EF38BB78-6E56-4890-BC4B-E0BBDADB68C3}">
      <dgm:prSet/>
      <dgm:spPr/>
      <dgm:t>
        <a:bodyPr/>
        <a:lstStyle/>
        <a:p>
          <a:endParaRPr lang="en-US"/>
        </a:p>
      </dgm:t>
    </dgm:pt>
    <dgm:pt modelId="{93F63204-7CDD-4E34-92C7-7CB2BBCCC46F}" type="sibTrans" cxnId="{EF38BB78-6E56-4890-BC4B-E0BBDADB68C3}">
      <dgm:prSet/>
      <dgm:spPr/>
      <dgm:t>
        <a:bodyPr/>
        <a:lstStyle/>
        <a:p>
          <a:endParaRPr lang="en-US"/>
        </a:p>
      </dgm:t>
    </dgm:pt>
    <dgm:pt modelId="{6EBE1391-AF6C-469E-88AA-8824A7B6C8ED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tint val="94000"/>
                <a:satMod val="103000"/>
                <a:lumMod val="102000"/>
                <a:alpha val="63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78000"/>
                <a:satMod val="120000"/>
                <a:lumMod val="99000"/>
              </a:schemeClr>
            </a:gs>
          </a:gsLst>
        </a:gradFill>
      </dgm:spPr>
      <dgm:t>
        <a:bodyPr/>
        <a:lstStyle/>
        <a:p>
          <a:r>
            <a:rPr lang="en-US"/>
            <a:t>Project Close</a:t>
          </a:r>
        </a:p>
      </dgm:t>
    </dgm:pt>
    <dgm:pt modelId="{ABF2D046-A472-4621-8CFA-E18408E11B91}" type="parTrans" cxnId="{808F8201-CDDE-4155-BB5C-FBB969419ACE}">
      <dgm:prSet/>
      <dgm:spPr/>
      <dgm:t>
        <a:bodyPr/>
        <a:lstStyle/>
        <a:p>
          <a:endParaRPr lang="en-US"/>
        </a:p>
      </dgm:t>
    </dgm:pt>
    <dgm:pt modelId="{5EDD6AAF-D6A1-484B-AC1E-7CA7BE9DD92C}" type="sibTrans" cxnId="{808F8201-CDDE-4155-BB5C-FBB969419ACE}">
      <dgm:prSet/>
      <dgm:spPr/>
      <dgm:t>
        <a:bodyPr/>
        <a:lstStyle/>
        <a:p>
          <a:endParaRPr lang="en-US"/>
        </a:p>
      </dgm:t>
    </dgm:pt>
    <dgm:pt modelId="{07C6EF1C-056E-46F8-AAD2-8EC885D1117D}" type="pres">
      <dgm:prSet presAssocID="{2A3754B4-DE59-4D79-81FD-03D3BC1D8F56}" presName="CompostProcess" presStyleCnt="0">
        <dgm:presLayoutVars>
          <dgm:dir/>
          <dgm:resizeHandles val="exact"/>
        </dgm:presLayoutVars>
      </dgm:prSet>
      <dgm:spPr/>
    </dgm:pt>
    <dgm:pt modelId="{E3357AC1-5264-48CE-85FE-B7D976A42144}" type="pres">
      <dgm:prSet presAssocID="{2A3754B4-DE59-4D79-81FD-03D3BC1D8F56}" presName="arrow" presStyleLbl="bgShp" presStyleIdx="0" presStyleCnt="1"/>
      <dgm:spPr/>
    </dgm:pt>
    <dgm:pt modelId="{897BEA66-6D73-429B-A998-881C786BC661}" type="pres">
      <dgm:prSet presAssocID="{2A3754B4-DE59-4D79-81FD-03D3BC1D8F56}" presName="linearProcess" presStyleCnt="0"/>
      <dgm:spPr/>
    </dgm:pt>
    <dgm:pt modelId="{1AA03020-FCB4-41C9-8958-192850906F79}" type="pres">
      <dgm:prSet presAssocID="{9F2DAA4B-833A-474C-A285-6660AB2C41CE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AD911F-734D-49B7-AF00-E791E1EDD755}" type="pres">
      <dgm:prSet presAssocID="{2BFE482C-7171-4E4F-9A9B-AC62FA328117}" presName="sibTrans" presStyleCnt="0"/>
      <dgm:spPr/>
    </dgm:pt>
    <dgm:pt modelId="{C0277814-93C3-472A-A15A-07C106E0C2DF}" type="pres">
      <dgm:prSet presAssocID="{FF832C71-23FD-4A6C-BB6F-45CCF75EBFB7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19A7EC-C188-4856-B727-6F2B4A5256CB}" type="pres">
      <dgm:prSet presAssocID="{3066A2B7-7D14-4CAA-8B96-74C60EDF0120}" presName="sibTrans" presStyleCnt="0"/>
      <dgm:spPr/>
    </dgm:pt>
    <dgm:pt modelId="{8FD54301-D89A-4766-94FB-DABD5D27434B}" type="pres">
      <dgm:prSet presAssocID="{1B80B0E5-DC8E-4774-90BA-22E510F13916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25C332-5179-46B2-8AAA-CD1C5C92A9CC}" type="pres">
      <dgm:prSet presAssocID="{93F63204-7CDD-4E34-92C7-7CB2BBCCC46F}" presName="sibTrans" presStyleCnt="0"/>
      <dgm:spPr/>
    </dgm:pt>
    <dgm:pt modelId="{8F3243D3-7DE5-4BBF-9813-592BD858BEA8}" type="pres">
      <dgm:prSet presAssocID="{6EBE1391-AF6C-469E-88AA-8824A7B6C8ED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34EF14-9240-45AF-92F5-3700747E2F68}" type="presOf" srcId="{1B80B0E5-DC8E-4774-90BA-22E510F13916}" destId="{8FD54301-D89A-4766-94FB-DABD5D27434B}" srcOrd="0" destOrd="0" presId="urn:microsoft.com/office/officeart/2005/8/layout/hProcess9"/>
    <dgm:cxn modelId="{2AD4AE67-473A-4835-A595-F15E128B7998}" type="presOf" srcId="{2A3754B4-DE59-4D79-81FD-03D3BC1D8F56}" destId="{07C6EF1C-056E-46F8-AAD2-8EC885D1117D}" srcOrd="0" destOrd="0" presId="urn:microsoft.com/office/officeart/2005/8/layout/hProcess9"/>
    <dgm:cxn modelId="{DADD5D18-452A-4FED-8CFE-B4807577A18E}" type="presOf" srcId="{6EBE1391-AF6C-469E-88AA-8824A7B6C8ED}" destId="{8F3243D3-7DE5-4BBF-9813-592BD858BEA8}" srcOrd="0" destOrd="0" presId="urn:microsoft.com/office/officeart/2005/8/layout/hProcess9"/>
    <dgm:cxn modelId="{282E8E31-C6A1-4981-9D12-235486774030}" srcId="{2A3754B4-DE59-4D79-81FD-03D3BC1D8F56}" destId="{9F2DAA4B-833A-474C-A285-6660AB2C41CE}" srcOrd="0" destOrd="0" parTransId="{B8FCE488-971B-42F5-85CF-D655402D487F}" sibTransId="{2BFE482C-7171-4E4F-9A9B-AC62FA328117}"/>
    <dgm:cxn modelId="{808F8201-CDDE-4155-BB5C-FBB969419ACE}" srcId="{2A3754B4-DE59-4D79-81FD-03D3BC1D8F56}" destId="{6EBE1391-AF6C-469E-88AA-8824A7B6C8ED}" srcOrd="3" destOrd="0" parTransId="{ABF2D046-A472-4621-8CFA-E18408E11B91}" sibTransId="{5EDD6AAF-D6A1-484B-AC1E-7CA7BE9DD92C}"/>
    <dgm:cxn modelId="{FDD04A4F-7A39-43CD-84EB-87C4C6451E23}" type="presOf" srcId="{FF832C71-23FD-4A6C-BB6F-45CCF75EBFB7}" destId="{C0277814-93C3-472A-A15A-07C106E0C2DF}" srcOrd="0" destOrd="0" presId="urn:microsoft.com/office/officeart/2005/8/layout/hProcess9"/>
    <dgm:cxn modelId="{B9462006-9A68-4835-A75E-E1CBACDC1A12}" type="presOf" srcId="{9F2DAA4B-833A-474C-A285-6660AB2C41CE}" destId="{1AA03020-FCB4-41C9-8958-192850906F79}" srcOrd="0" destOrd="0" presId="urn:microsoft.com/office/officeart/2005/8/layout/hProcess9"/>
    <dgm:cxn modelId="{EF38BB78-6E56-4890-BC4B-E0BBDADB68C3}" srcId="{2A3754B4-DE59-4D79-81FD-03D3BC1D8F56}" destId="{1B80B0E5-DC8E-4774-90BA-22E510F13916}" srcOrd="2" destOrd="0" parTransId="{9E2839B3-197B-4AE5-A512-8EDD382041DD}" sibTransId="{93F63204-7CDD-4E34-92C7-7CB2BBCCC46F}"/>
    <dgm:cxn modelId="{01D3497E-7DEB-4FE8-AB98-4F21EAE0ADB1}" srcId="{2A3754B4-DE59-4D79-81FD-03D3BC1D8F56}" destId="{FF832C71-23FD-4A6C-BB6F-45CCF75EBFB7}" srcOrd="1" destOrd="0" parTransId="{576B1621-09B5-4A87-A30E-CB6DC7A11F9C}" sibTransId="{3066A2B7-7D14-4CAA-8B96-74C60EDF0120}"/>
    <dgm:cxn modelId="{A5A60C4C-FB72-4C5B-AD8A-9C17EB26DC90}" type="presParOf" srcId="{07C6EF1C-056E-46F8-AAD2-8EC885D1117D}" destId="{E3357AC1-5264-48CE-85FE-B7D976A42144}" srcOrd="0" destOrd="0" presId="urn:microsoft.com/office/officeart/2005/8/layout/hProcess9"/>
    <dgm:cxn modelId="{32371ABC-EAD8-4005-B12A-F27C6AAE3368}" type="presParOf" srcId="{07C6EF1C-056E-46F8-AAD2-8EC885D1117D}" destId="{897BEA66-6D73-429B-A998-881C786BC661}" srcOrd="1" destOrd="0" presId="urn:microsoft.com/office/officeart/2005/8/layout/hProcess9"/>
    <dgm:cxn modelId="{82804774-F300-49A4-B8D3-4704E1F172EE}" type="presParOf" srcId="{897BEA66-6D73-429B-A998-881C786BC661}" destId="{1AA03020-FCB4-41C9-8958-192850906F79}" srcOrd="0" destOrd="0" presId="urn:microsoft.com/office/officeart/2005/8/layout/hProcess9"/>
    <dgm:cxn modelId="{21B530E2-A1A6-4A1D-B678-FA572BAC9F39}" type="presParOf" srcId="{897BEA66-6D73-429B-A998-881C786BC661}" destId="{5AAD911F-734D-49B7-AF00-E791E1EDD755}" srcOrd="1" destOrd="0" presId="urn:microsoft.com/office/officeart/2005/8/layout/hProcess9"/>
    <dgm:cxn modelId="{2CE6389C-BABE-40C9-87E2-32A3C434D416}" type="presParOf" srcId="{897BEA66-6D73-429B-A998-881C786BC661}" destId="{C0277814-93C3-472A-A15A-07C106E0C2DF}" srcOrd="2" destOrd="0" presId="urn:microsoft.com/office/officeart/2005/8/layout/hProcess9"/>
    <dgm:cxn modelId="{F7620DBF-501F-4D8B-A8E5-B81E1388CA52}" type="presParOf" srcId="{897BEA66-6D73-429B-A998-881C786BC661}" destId="{2E19A7EC-C188-4856-B727-6F2B4A5256CB}" srcOrd="3" destOrd="0" presId="urn:microsoft.com/office/officeart/2005/8/layout/hProcess9"/>
    <dgm:cxn modelId="{8D9DD419-80CA-41D4-81D9-60C8017A1872}" type="presParOf" srcId="{897BEA66-6D73-429B-A998-881C786BC661}" destId="{8FD54301-D89A-4766-94FB-DABD5D27434B}" srcOrd="4" destOrd="0" presId="urn:microsoft.com/office/officeart/2005/8/layout/hProcess9"/>
    <dgm:cxn modelId="{495D2C61-D036-4D78-BA06-3603CEE7A128}" type="presParOf" srcId="{897BEA66-6D73-429B-A998-881C786BC661}" destId="{3525C332-5179-46B2-8AAA-CD1C5C92A9CC}" srcOrd="5" destOrd="0" presId="urn:microsoft.com/office/officeart/2005/8/layout/hProcess9"/>
    <dgm:cxn modelId="{AEEF3230-F045-40D6-AF2C-696203BF276B}" type="presParOf" srcId="{897BEA66-6D73-429B-A998-881C786BC661}" destId="{8F3243D3-7DE5-4BBF-9813-592BD858BEA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357AC1-5264-48CE-85FE-B7D976A42144}">
      <dsp:nvSpPr>
        <dsp:cNvPr id="0" name=""/>
        <dsp:cNvSpPr/>
      </dsp:nvSpPr>
      <dsp:spPr>
        <a:xfrm>
          <a:off x="826769" y="0"/>
          <a:ext cx="9370060" cy="51816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A03020-FCB4-41C9-8958-192850906F79}">
      <dsp:nvSpPr>
        <dsp:cNvPr id="0" name=""/>
        <dsp:cNvSpPr/>
      </dsp:nvSpPr>
      <dsp:spPr>
        <a:xfrm>
          <a:off x="5517" y="1554480"/>
          <a:ext cx="2653630" cy="207264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Project Conception and Initiation</a:t>
          </a:r>
        </a:p>
      </dsp:txBody>
      <dsp:txXfrm>
        <a:off x="106695" y="1655658"/>
        <a:ext cx="2451274" cy="1870284"/>
      </dsp:txXfrm>
    </dsp:sp>
    <dsp:sp modelId="{C0277814-93C3-472A-A15A-07C106E0C2DF}">
      <dsp:nvSpPr>
        <dsp:cNvPr id="0" name=""/>
        <dsp:cNvSpPr/>
      </dsp:nvSpPr>
      <dsp:spPr>
        <a:xfrm>
          <a:off x="2791828" y="1554480"/>
          <a:ext cx="2653630" cy="207264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3333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Project Definition and Planning</a:t>
          </a:r>
        </a:p>
      </dsp:txBody>
      <dsp:txXfrm>
        <a:off x="2893006" y="1655658"/>
        <a:ext cx="2451274" cy="1870284"/>
      </dsp:txXfrm>
    </dsp:sp>
    <dsp:sp modelId="{8FD54301-D89A-4766-94FB-DABD5D27434B}">
      <dsp:nvSpPr>
        <dsp:cNvPr id="0" name=""/>
        <dsp:cNvSpPr/>
      </dsp:nvSpPr>
      <dsp:spPr>
        <a:xfrm>
          <a:off x="5578140" y="1554480"/>
          <a:ext cx="2653630" cy="207264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6667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Project Execution and Control</a:t>
          </a:r>
        </a:p>
      </dsp:txBody>
      <dsp:txXfrm>
        <a:off x="5679318" y="1655658"/>
        <a:ext cx="2451274" cy="1870284"/>
      </dsp:txXfrm>
    </dsp:sp>
    <dsp:sp modelId="{8F3243D3-7DE5-4BBF-9813-592BD858BEA8}">
      <dsp:nvSpPr>
        <dsp:cNvPr id="0" name=""/>
        <dsp:cNvSpPr/>
      </dsp:nvSpPr>
      <dsp:spPr>
        <a:xfrm>
          <a:off x="8364452" y="1554480"/>
          <a:ext cx="2653630" cy="20726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tint val="94000"/>
                <a:satMod val="103000"/>
                <a:lumMod val="102000"/>
                <a:alpha val="63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Project Close</a:t>
          </a:r>
        </a:p>
      </dsp:txBody>
      <dsp:txXfrm>
        <a:off x="8465630" y="1655658"/>
        <a:ext cx="2451274" cy="1870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CBB6B-D106-418A-8CED-C108F8461ABA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02EE8-35E9-4A3F-8693-814793BC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48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95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21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83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10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009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720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969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035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22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38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61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88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76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98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56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5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17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58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7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6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5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41"/>
            <a:ext cx="8144135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7" y="2750337"/>
            <a:ext cx="1171888" cy="1356442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92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4711618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3" y="609599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5"/>
            <a:ext cx="9613863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7" y="4711311"/>
            <a:ext cx="1154151" cy="1090789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6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9613859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4711617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7" y="4711617"/>
            <a:ext cx="1154151" cy="1090789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39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600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9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4711617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7" y="4709927"/>
            <a:ext cx="1154151" cy="1090789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8410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7"/>
            <a:ext cx="9613863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1" y="5300151"/>
            <a:ext cx="9613863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7" y="4709927"/>
            <a:ext cx="1154151" cy="1090789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46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3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307003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5"/>
            <a:ext cx="3049703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1" y="3022675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7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7" y="3022675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05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20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20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20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1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8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80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8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38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77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6"/>
            <a:ext cx="5106988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3" y="5372404"/>
            <a:ext cx="1602997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3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9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5" y="5936189"/>
            <a:ext cx="2743200" cy="365125"/>
          </a:xfrm>
        </p:spPr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2" y="5936190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1" y="5398635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0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97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6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3" y="4232173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7" y="2869897"/>
            <a:ext cx="1154151" cy="1090789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3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1" y="2336873"/>
            <a:ext cx="469835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5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31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1" y="2336875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3" y="3030010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5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4" y="3030010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1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1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6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7" y="2336875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4"/>
            <a:ext cx="3790079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2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5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4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5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9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2" y="5936190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7" y="753229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182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iming>
    <p:tnLst>
      <p:par>
        <p:cTn id="1" dur="indefinite" restart="never" nodeType="tmRoot"/>
      </p:par>
    </p:tnLst>
  </p:timing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/>
        </p:nvGraphicFramePr>
        <p:xfrm>
          <a:off x="596901" y="749300"/>
          <a:ext cx="110236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728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800" y="2733709"/>
            <a:ext cx="8392657" cy="1101691"/>
          </a:xfrm>
        </p:spPr>
        <p:txBody>
          <a:bodyPr/>
          <a:lstStyle/>
          <a:p>
            <a:r>
              <a:rPr lang="en-US" dirty="0" smtClean="0"/>
              <a:t>Conduct Status Meetings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/>
          </a:bodyPr>
          <a:lstStyle/>
          <a:p>
            <a:endParaRPr lang="en-US" sz="500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047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Meetings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9613861" cy="415147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Status meetings are used to update the team on the progress of the project, collaborate on the status of activities, and set expectations for progress to continue forward.</a:t>
            </a:r>
          </a:p>
          <a:p>
            <a:endParaRPr lang="en-US" dirty="0" smtClean="0"/>
          </a:p>
          <a:p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907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Meetings: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9613861" cy="415147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 smtClean="0"/>
              <a:t>Static 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Roll call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Discuss new risks or issues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Detailed review of the project and status of activities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Define critical activities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Collaborative question and answer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Summary of takeaways from the meeting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Conclude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Send meeting notes and takeaways with assigned owners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802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Meetings: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9613861" cy="4151477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Start meetings on time</a:t>
            </a:r>
          </a:p>
          <a:p>
            <a:r>
              <a:rPr lang="en-US" dirty="0" smtClean="0"/>
              <a:t>Fully understand the project status and risks</a:t>
            </a:r>
          </a:p>
          <a:p>
            <a:r>
              <a:rPr lang="en-US" dirty="0" smtClean="0"/>
              <a:t>Keep the team accountable</a:t>
            </a:r>
          </a:p>
          <a:p>
            <a:r>
              <a:rPr lang="en-US" dirty="0" smtClean="0"/>
              <a:t>Don’t exceed one hour in length</a:t>
            </a:r>
          </a:p>
          <a:p>
            <a:r>
              <a:rPr lang="en-US" dirty="0" smtClean="0"/>
              <a:t>Discuss and remove major roadblocks</a:t>
            </a:r>
          </a:p>
          <a:p>
            <a:r>
              <a:rPr lang="en-US" dirty="0" smtClean="0"/>
              <a:t>Conduct breakoff meetings to discuss issues that don’t involve the full team</a:t>
            </a:r>
          </a:p>
          <a:p>
            <a:r>
              <a:rPr lang="en-US" dirty="0" smtClean="0"/>
              <a:t>Be cognizant of the time commitments and keep the meeting to the project critical items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257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Meetings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9613861" cy="415147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Create a static Status Meeting Agenda Document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Utilize the teachings of the previous lectures to ensure you have the necessary agenda items.  </a:t>
            </a:r>
          </a:p>
          <a:p>
            <a:r>
              <a:rPr lang="en-US" dirty="0" smtClean="0"/>
              <a:t>(optional) Add a description near each item to give more details as to what is covered.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2" descr="https://pixabay.com/static/uploads/photo/2013/07/12/14/05/shooting-star-147722_960_7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656" y="682582"/>
            <a:ext cx="1665061" cy="123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4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800" y="2733709"/>
            <a:ext cx="8392657" cy="1101691"/>
          </a:xfrm>
        </p:spPr>
        <p:txBody>
          <a:bodyPr/>
          <a:lstStyle/>
          <a:p>
            <a:r>
              <a:rPr lang="en-US" sz="5000" dirty="0" smtClean="0"/>
              <a:t>Change Management Process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/>
          </a:bodyPr>
          <a:lstStyle/>
          <a:p>
            <a:endParaRPr lang="en-US" sz="500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489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Management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9613861" cy="415147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 smtClean="0"/>
              <a:t>Allows for projects to remain flexible to ever changing business needs while also understanding the impact of the requested change.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Identify the need for change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Define the reason for change, priority, and project impact in a Change Request document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Present to Project Sponsor for potential approval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approved, execute the change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not approved, inform the project team and make determination if this should be considered in a future phase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14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800" y="2733709"/>
            <a:ext cx="8392657" cy="1101691"/>
          </a:xfrm>
        </p:spPr>
        <p:txBody>
          <a:bodyPr/>
          <a:lstStyle/>
          <a:p>
            <a:r>
              <a:rPr lang="en-US" sz="5000" dirty="0" smtClean="0"/>
              <a:t>Making Adjustments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/>
          </a:bodyPr>
          <a:lstStyle/>
          <a:p>
            <a:endParaRPr lang="en-US" sz="500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056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Adjustments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9613861" cy="415147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As the project unfolds, there will be changes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Remain flexible</a:t>
            </a:r>
          </a:p>
          <a:p>
            <a:r>
              <a:rPr lang="en-US" dirty="0" smtClean="0"/>
              <a:t>Hold people accountable</a:t>
            </a:r>
          </a:p>
          <a:p>
            <a:r>
              <a:rPr lang="en-US" dirty="0" smtClean="0"/>
              <a:t>Build and maintain relationships</a:t>
            </a:r>
          </a:p>
          <a:p>
            <a:r>
              <a:rPr lang="en-US" dirty="0" smtClean="0"/>
              <a:t>Drive towards project success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22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Initiate the Project</a:t>
            </a:r>
            <a:endParaRPr lang="en-US" dirty="0">
              <a:solidFill>
                <a:srgbClr val="3B405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9613861" cy="4151477"/>
          </a:xfrm>
        </p:spPr>
        <p:txBody>
          <a:bodyPr anchor="t">
            <a:normAutofit/>
          </a:bodyPr>
          <a:lstStyle/>
          <a:p>
            <a:endParaRPr lang="en-US" sz="5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dirty="0" smtClean="0"/>
              <a:t>Deliverables are developed and completed while the project progression is closely monitored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dirty="0" smtClean="0"/>
              <a:t>Kick off the project and reveal project plans</a:t>
            </a:r>
          </a:p>
          <a:p>
            <a:r>
              <a:rPr lang="en-US" dirty="0"/>
              <a:t>Monitor and mitigate risk</a:t>
            </a:r>
          </a:p>
          <a:p>
            <a:r>
              <a:rPr lang="en-US" dirty="0" smtClean="0"/>
              <a:t>Conduct status meetings</a:t>
            </a:r>
          </a:p>
          <a:p>
            <a:r>
              <a:rPr lang="en-US" dirty="0" smtClean="0"/>
              <a:t>Utilize a change management process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5121"/>
            <a:ext cx="12185237" cy="146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4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800" y="2733709"/>
            <a:ext cx="8392657" cy="1101691"/>
          </a:xfrm>
        </p:spPr>
        <p:txBody>
          <a:bodyPr/>
          <a:lstStyle/>
          <a:p>
            <a:r>
              <a:rPr lang="en-US" dirty="0" smtClean="0"/>
              <a:t>Project Kickoff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/>
          </a:bodyPr>
          <a:lstStyle/>
          <a:p>
            <a:endParaRPr lang="en-US" sz="500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Kickoff: What</a:t>
            </a:r>
            <a:endParaRPr lang="en-US" dirty="0">
              <a:solidFill>
                <a:srgbClr val="3B405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9613861" cy="4151477"/>
          </a:xfrm>
        </p:spPr>
        <p:txBody>
          <a:bodyPr anchor="t">
            <a:normAutofit/>
          </a:bodyPr>
          <a:lstStyle/>
          <a:p>
            <a:endParaRPr lang="en-US" sz="500" dirty="0" smtClean="0"/>
          </a:p>
          <a:p>
            <a:endParaRPr lang="en-US" sz="1600" dirty="0" smtClean="0"/>
          </a:p>
          <a:p>
            <a:r>
              <a:rPr lang="en-US" dirty="0" smtClean="0"/>
              <a:t>First meeting with the full project team</a:t>
            </a:r>
          </a:p>
          <a:p>
            <a:r>
              <a:rPr lang="en-US" dirty="0" smtClean="0"/>
              <a:t>Introduces everyone to other members of the project team</a:t>
            </a:r>
          </a:p>
          <a:p>
            <a:r>
              <a:rPr lang="en-US" dirty="0" smtClean="0"/>
              <a:t>Details the objective of the project</a:t>
            </a:r>
          </a:p>
          <a:p>
            <a:r>
              <a:rPr lang="en-US" dirty="0" smtClean="0"/>
              <a:t>Outlines plans to be successful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If you do your job right, the team should leave energized and excited to get started!</a:t>
            </a:r>
          </a:p>
        </p:txBody>
      </p:sp>
    </p:spTree>
    <p:extLst>
      <p:ext uri="{BB962C8B-B14F-4D97-AF65-F5344CB8AC3E}">
        <p14:creationId xmlns:p14="http://schemas.microsoft.com/office/powerpoint/2010/main" val="395406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Kickoff: Setup</a:t>
            </a:r>
            <a:endParaRPr lang="en-US" dirty="0">
              <a:solidFill>
                <a:srgbClr val="3B405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9613861" cy="4151477"/>
          </a:xfrm>
        </p:spPr>
        <p:txBody>
          <a:bodyPr anchor="t">
            <a:normAutofit/>
          </a:bodyPr>
          <a:lstStyle/>
          <a:p>
            <a:endParaRPr lang="en-US" sz="500" dirty="0" smtClean="0"/>
          </a:p>
          <a:p>
            <a:endParaRPr lang="en-US" sz="1600" dirty="0" smtClean="0"/>
          </a:p>
          <a:p>
            <a:r>
              <a:rPr lang="en-US" dirty="0" smtClean="0"/>
              <a:t>Schedule at the beginning of the project</a:t>
            </a:r>
          </a:p>
          <a:p>
            <a:r>
              <a:rPr lang="en-US" dirty="0" smtClean="0"/>
              <a:t>Generally lasts one hour</a:t>
            </a:r>
          </a:p>
          <a:p>
            <a:r>
              <a:rPr lang="en-US" dirty="0" smtClean="0"/>
              <a:t>Include the full project team</a:t>
            </a:r>
          </a:p>
          <a:p>
            <a:r>
              <a:rPr lang="en-US" dirty="0" smtClean="0"/>
              <a:t>Prior to the meeting, create and distribute an agenda</a:t>
            </a:r>
          </a:p>
          <a:p>
            <a:r>
              <a:rPr lang="en-US" dirty="0" smtClean="0"/>
              <a:t>Send all project planning documents ahead of time</a:t>
            </a:r>
          </a:p>
          <a:p>
            <a:r>
              <a:rPr lang="en-US" dirty="0" smtClean="0"/>
              <a:t>Ask team member to review project details before the meeting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257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 Steps to a Successful Project Kickoff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9613861" cy="4151477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Introduce yourself – be relaxed and personable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Complete </a:t>
            </a:r>
            <a:r>
              <a:rPr lang="en-US" dirty="0" smtClean="0"/>
              <a:t>brief introductions </a:t>
            </a:r>
            <a:r>
              <a:rPr lang="en-US" dirty="0"/>
              <a:t>of the project team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Define the project, its purpose, its goals, and the deliverables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Go over project schedule – discuss each activity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Discuss defined risks and assumptions – add to your list as appropriate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Review the communication plan – set frequency, schedule, attendees, and expectations on status meetings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Ask for feedback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067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Kickoff Activity</a:t>
            </a:r>
            <a:endParaRPr lang="en-US" dirty="0">
              <a:solidFill>
                <a:srgbClr val="3B405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9613861" cy="4151477"/>
          </a:xfrm>
        </p:spPr>
        <p:txBody>
          <a:bodyPr anchor="t">
            <a:normAutofit/>
          </a:bodyPr>
          <a:lstStyle/>
          <a:p>
            <a:endParaRPr lang="en-US" sz="500" dirty="0" smtClean="0"/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dirty="0" smtClean="0"/>
              <a:t>Create a Project Kickoff PowerPoint deck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Keep it high level so it can be utilized for many projects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Could be one slide per agenda item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Could otherwise be one slide with full agenda on 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Will be used as a guide for the meeting</a:t>
            </a:r>
          </a:p>
        </p:txBody>
      </p:sp>
      <p:pic>
        <p:nvPicPr>
          <p:cNvPr id="4" name="Picture 2" descr="https://pixabay.com/static/uploads/photo/2013/07/12/14/05/shooting-star-147722_960_7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656" y="682582"/>
            <a:ext cx="1665061" cy="123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06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800" y="2733709"/>
            <a:ext cx="8392657" cy="1101691"/>
          </a:xfrm>
        </p:spPr>
        <p:txBody>
          <a:bodyPr/>
          <a:lstStyle/>
          <a:p>
            <a:r>
              <a:rPr lang="en-US" dirty="0" smtClean="0"/>
              <a:t>Monitor and Mitigate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/>
          </a:bodyPr>
          <a:lstStyle/>
          <a:p>
            <a:endParaRPr lang="en-US" sz="500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073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 and Mitigate Risks</a:t>
            </a:r>
            <a:endParaRPr lang="en-US" dirty="0">
              <a:solidFill>
                <a:srgbClr val="3B405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2452" y="2061029"/>
            <a:ext cx="5560821" cy="3793986"/>
          </a:xfrm>
        </p:spPr>
        <p:txBody>
          <a:bodyPr anchor="t">
            <a:normAutofit/>
          </a:bodyPr>
          <a:lstStyle/>
          <a:p>
            <a:endParaRPr lang="en-US" sz="500" dirty="0" smtClean="0"/>
          </a:p>
          <a:p>
            <a:endParaRPr lang="en-US" sz="16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Ignored risks cause failed projects.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Continually </a:t>
            </a:r>
            <a:r>
              <a:rPr lang="en-US" dirty="0"/>
              <a:t>identify, evaluate, communicate, and </a:t>
            </a:r>
            <a:r>
              <a:rPr lang="en-US" dirty="0" smtClean="0"/>
              <a:t>mitigate identified risks.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6866" name="Picture 2" descr="http://www.cpmscheduling.com/wp-content/uploads/2015/07/tracking-ris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52" y="2248214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04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102029</TotalTime>
  <Words>604</Words>
  <Application>Microsoft Office PowerPoint</Application>
  <PresentationFormat>Widescreen</PresentationFormat>
  <Paragraphs>172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Trebuchet MS</vt:lpstr>
      <vt:lpstr>Berlin</vt:lpstr>
      <vt:lpstr>PowerPoint Presentation</vt:lpstr>
      <vt:lpstr>Initiate the Project</vt:lpstr>
      <vt:lpstr>Project Kickoff</vt:lpstr>
      <vt:lpstr>Project Kickoff: What</vt:lpstr>
      <vt:lpstr>Project Kickoff: Setup</vt:lpstr>
      <vt:lpstr>7 Steps to a Successful Project Kickoff</vt:lpstr>
      <vt:lpstr>Project Kickoff Activity</vt:lpstr>
      <vt:lpstr>Monitor and Mitigate Risks</vt:lpstr>
      <vt:lpstr>Monitor and Mitigate Risks</vt:lpstr>
      <vt:lpstr>Conduct Status Meetings</vt:lpstr>
      <vt:lpstr>Status Meetings</vt:lpstr>
      <vt:lpstr>Status Meetings: Agenda</vt:lpstr>
      <vt:lpstr>Status Meetings: Best Practices</vt:lpstr>
      <vt:lpstr>Status Meetings Activity</vt:lpstr>
      <vt:lpstr>Change Management Process</vt:lpstr>
      <vt:lpstr>Change Management Process</vt:lpstr>
      <vt:lpstr>Making Adjustments</vt:lpstr>
      <vt:lpstr>Making Adjustments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 Steps to Becoming a Business Analyst</dc:title>
  <dc:creator>aschenbrennerjeremy@gmail.com</dc:creator>
  <cp:lastModifiedBy>Jeremy Aschenbrenner</cp:lastModifiedBy>
  <cp:revision>390</cp:revision>
  <dcterms:created xsi:type="dcterms:W3CDTF">2015-08-23T18:17:47Z</dcterms:created>
  <dcterms:modified xsi:type="dcterms:W3CDTF">2016-12-15T16:27:37Z</dcterms:modified>
</cp:coreProperties>
</file>