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446" r:id="rId2"/>
    <p:sldId id="346" r:id="rId3"/>
    <p:sldId id="370" r:id="rId4"/>
    <p:sldId id="417" r:id="rId5"/>
    <p:sldId id="443" r:id="rId6"/>
    <p:sldId id="371" r:id="rId7"/>
    <p:sldId id="423" r:id="rId8"/>
    <p:sldId id="422" r:id="rId9"/>
    <p:sldId id="425" r:id="rId10"/>
    <p:sldId id="424" r:id="rId11"/>
    <p:sldId id="373" r:id="rId12"/>
    <p:sldId id="418" r:id="rId13"/>
    <p:sldId id="419" r:id="rId14"/>
    <p:sldId id="438" r:id="rId15"/>
    <p:sldId id="3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077"/>
    <a:srgbClr val="0F1316"/>
    <a:srgbClr val="578599"/>
    <a:srgbClr val="54728C"/>
    <a:srgbClr val="D8E7F7"/>
    <a:srgbClr val="3B405C"/>
    <a:srgbClr val="363551"/>
    <a:srgbClr val="262626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84982" autoAdjust="0"/>
  </p:normalViewPr>
  <p:slideViewPr>
    <p:cSldViewPr snapToGrid="0">
      <p:cViewPr varScale="1">
        <p:scale>
          <a:sx n="75" d="100"/>
          <a:sy n="75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3754B4-DE59-4D79-81FD-03D3BC1D8F56}" type="doc">
      <dgm:prSet loTypeId="urn:microsoft.com/office/officeart/2005/8/layout/hProcess9" loCatId="process" qsTypeId="urn:microsoft.com/office/officeart/2005/8/quickstyle/simple5" qsCatId="simple" csTypeId="urn:microsoft.com/office/officeart/2005/8/colors/accent1_5" csCatId="accent1" phldr="1"/>
      <dgm:spPr/>
    </dgm:pt>
    <dgm:pt modelId="{9F2DAA4B-833A-474C-A285-6660AB2C41CE}">
      <dgm:prSet phldrT="[Text]"/>
      <dgm:spPr/>
      <dgm:t>
        <a:bodyPr/>
        <a:lstStyle/>
        <a:p>
          <a:r>
            <a:rPr lang="en-US"/>
            <a:t>Project Conception and Initiation</a:t>
          </a:r>
        </a:p>
      </dgm:t>
    </dgm:pt>
    <dgm:pt modelId="{B8FCE488-971B-42F5-85CF-D655402D487F}" type="parTrans" cxnId="{282E8E31-C6A1-4981-9D12-235486774030}">
      <dgm:prSet/>
      <dgm:spPr/>
      <dgm:t>
        <a:bodyPr/>
        <a:lstStyle/>
        <a:p>
          <a:endParaRPr lang="en-US"/>
        </a:p>
      </dgm:t>
    </dgm:pt>
    <dgm:pt modelId="{2BFE482C-7171-4E4F-9A9B-AC62FA328117}" type="sibTrans" cxnId="{282E8E31-C6A1-4981-9D12-235486774030}">
      <dgm:prSet/>
      <dgm:spPr/>
      <dgm:t>
        <a:bodyPr/>
        <a:lstStyle/>
        <a:p>
          <a:endParaRPr lang="en-US"/>
        </a:p>
      </dgm:t>
    </dgm:pt>
    <dgm:pt modelId="{FF832C71-23FD-4A6C-BB6F-45CCF75EBFB7}">
      <dgm:prSet phldrT="[Text]"/>
      <dgm:spPr/>
      <dgm:t>
        <a:bodyPr/>
        <a:lstStyle/>
        <a:p>
          <a:r>
            <a:rPr lang="en-US"/>
            <a:t>Project Definition and Planning</a:t>
          </a:r>
        </a:p>
      </dgm:t>
    </dgm:pt>
    <dgm:pt modelId="{576B1621-09B5-4A87-A30E-CB6DC7A11F9C}" type="parTrans" cxnId="{01D3497E-7DEB-4FE8-AB98-4F21EAE0ADB1}">
      <dgm:prSet/>
      <dgm:spPr/>
      <dgm:t>
        <a:bodyPr/>
        <a:lstStyle/>
        <a:p>
          <a:endParaRPr lang="en-US"/>
        </a:p>
      </dgm:t>
    </dgm:pt>
    <dgm:pt modelId="{3066A2B7-7D14-4CAA-8B96-74C60EDF0120}" type="sibTrans" cxnId="{01D3497E-7DEB-4FE8-AB98-4F21EAE0ADB1}">
      <dgm:prSet/>
      <dgm:spPr/>
      <dgm:t>
        <a:bodyPr/>
        <a:lstStyle/>
        <a:p>
          <a:endParaRPr lang="en-US"/>
        </a:p>
      </dgm:t>
    </dgm:pt>
    <dgm:pt modelId="{1B80B0E5-DC8E-4774-90BA-22E510F13916}">
      <dgm:prSet phldrT="[Text]"/>
      <dgm:spPr/>
      <dgm:t>
        <a:bodyPr/>
        <a:lstStyle/>
        <a:p>
          <a:r>
            <a:rPr lang="en-US"/>
            <a:t>Project Execution and Control</a:t>
          </a:r>
        </a:p>
      </dgm:t>
    </dgm:pt>
    <dgm:pt modelId="{9E2839B3-197B-4AE5-A512-8EDD382041DD}" type="parTrans" cxnId="{EF38BB78-6E56-4890-BC4B-E0BBDADB68C3}">
      <dgm:prSet/>
      <dgm:spPr/>
      <dgm:t>
        <a:bodyPr/>
        <a:lstStyle/>
        <a:p>
          <a:endParaRPr lang="en-US"/>
        </a:p>
      </dgm:t>
    </dgm:pt>
    <dgm:pt modelId="{93F63204-7CDD-4E34-92C7-7CB2BBCCC46F}" type="sibTrans" cxnId="{EF38BB78-6E56-4890-BC4B-E0BBDADB68C3}">
      <dgm:prSet/>
      <dgm:spPr/>
      <dgm:t>
        <a:bodyPr/>
        <a:lstStyle/>
        <a:p>
          <a:endParaRPr lang="en-US"/>
        </a:p>
      </dgm:t>
    </dgm:pt>
    <dgm:pt modelId="{6EBE1391-AF6C-469E-88AA-8824A7B6C8ED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tint val="94000"/>
                <a:satMod val="103000"/>
                <a:lumMod val="102000"/>
                <a:alpha val="63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</a:gradFill>
      </dgm:spPr>
      <dgm:t>
        <a:bodyPr/>
        <a:lstStyle/>
        <a:p>
          <a:r>
            <a:rPr lang="en-US"/>
            <a:t>Project Close</a:t>
          </a:r>
        </a:p>
      </dgm:t>
    </dgm:pt>
    <dgm:pt modelId="{ABF2D046-A472-4621-8CFA-E18408E11B91}" type="parTrans" cxnId="{808F8201-CDDE-4155-BB5C-FBB969419ACE}">
      <dgm:prSet/>
      <dgm:spPr/>
      <dgm:t>
        <a:bodyPr/>
        <a:lstStyle/>
        <a:p>
          <a:endParaRPr lang="en-US"/>
        </a:p>
      </dgm:t>
    </dgm:pt>
    <dgm:pt modelId="{5EDD6AAF-D6A1-484B-AC1E-7CA7BE9DD92C}" type="sibTrans" cxnId="{808F8201-CDDE-4155-BB5C-FBB969419ACE}">
      <dgm:prSet/>
      <dgm:spPr/>
      <dgm:t>
        <a:bodyPr/>
        <a:lstStyle/>
        <a:p>
          <a:endParaRPr lang="en-US"/>
        </a:p>
      </dgm:t>
    </dgm:pt>
    <dgm:pt modelId="{07C6EF1C-056E-46F8-AAD2-8EC885D1117D}" type="pres">
      <dgm:prSet presAssocID="{2A3754B4-DE59-4D79-81FD-03D3BC1D8F56}" presName="CompostProcess" presStyleCnt="0">
        <dgm:presLayoutVars>
          <dgm:dir/>
          <dgm:resizeHandles val="exact"/>
        </dgm:presLayoutVars>
      </dgm:prSet>
      <dgm:spPr/>
    </dgm:pt>
    <dgm:pt modelId="{E3357AC1-5264-48CE-85FE-B7D976A42144}" type="pres">
      <dgm:prSet presAssocID="{2A3754B4-DE59-4D79-81FD-03D3BC1D8F56}" presName="arrow" presStyleLbl="bgShp" presStyleIdx="0" presStyleCnt="1"/>
      <dgm:spPr/>
    </dgm:pt>
    <dgm:pt modelId="{897BEA66-6D73-429B-A998-881C786BC661}" type="pres">
      <dgm:prSet presAssocID="{2A3754B4-DE59-4D79-81FD-03D3BC1D8F56}" presName="linearProcess" presStyleCnt="0"/>
      <dgm:spPr/>
    </dgm:pt>
    <dgm:pt modelId="{1AA03020-FCB4-41C9-8958-192850906F79}" type="pres">
      <dgm:prSet presAssocID="{9F2DAA4B-833A-474C-A285-6660AB2C41C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D911F-734D-49B7-AF00-E791E1EDD755}" type="pres">
      <dgm:prSet presAssocID="{2BFE482C-7171-4E4F-9A9B-AC62FA328117}" presName="sibTrans" presStyleCnt="0"/>
      <dgm:spPr/>
    </dgm:pt>
    <dgm:pt modelId="{C0277814-93C3-472A-A15A-07C106E0C2DF}" type="pres">
      <dgm:prSet presAssocID="{FF832C71-23FD-4A6C-BB6F-45CCF75EBFB7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9A7EC-C188-4856-B727-6F2B4A5256CB}" type="pres">
      <dgm:prSet presAssocID="{3066A2B7-7D14-4CAA-8B96-74C60EDF0120}" presName="sibTrans" presStyleCnt="0"/>
      <dgm:spPr/>
    </dgm:pt>
    <dgm:pt modelId="{8FD54301-D89A-4766-94FB-DABD5D27434B}" type="pres">
      <dgm:prSet presAssocID="{1B80B0E5-DC8E-4774-90BA-22E510F1391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5C332-5179-46B2-8AAA-CD1C5C92A9CC}" type="pres">
      <dgm:prSet presAssocID="{93F63204-7CDD-4E34-92C7-7CB2BBCCC46F}" presName="sibTrans" presStyleCnt="0"/>
      <dgm:spPr/>
    </dgm:pt>
    <dgm:pt modelId="{8F3243D3-7DE5-4BBF-9813-592BD858BEA8}" type="pres">
      <dgm:prSet presAssocID="{6EBE1391-AF6C-469E-88AA-8824A7B6C8E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75DBCC-12F5-4999-AC17-2892118738A1}" type="presOf" srcId="{FF832C71-23FD-4A6C-BB6F-45CCF75EBFB7}" destId="{C0277814-93C3-472A-A15A-07C106E0C2DF}" srcOrd="0" destOrd="0" presId="urn:microsoft.com/office/officeart/2005/8/layout/hProcess9"/>
    <dgm:cxn modelId="{E33F2034-894A-4554-8EAD-7D5AB57FBA8A}" type="presOf" srcId="{1B80B0E5-DC8E-4774-90BA-22E510F13916}" destId="{8FD54301-D89A-4766-94FB-DABD5D27434B}" srcOrd="0" destOrd="0" presId="urn:microsoft.com/office/officeart/2005/8/layout/hProcess9"/>
    <dgm:cxn modelId="{282E8E31-C6A1-4981-9D12-235486774030}" srcId="{2A3754B4-DE59-4D79-81FD-03D3BC1D8F56}" destId="{9F2DAA4B-833A-474C-A285-6660AB2C41CE}" srcOrd="0" destOrd="0" parTransId="{B8FCE488-971B-42F5-85CF-D655402D487F}" sibTransId="{2BFE482C-7171-4E4F-9A9B-AC62FA328117}"/>
    <dgm:cxn modelId="{808F8201-CDDE-4155-BB5C-FBB969419ACE}" srcId="{2A3754B4-DE59-4D79-81FD-03D3BC1D8F56}" destId="{6EBE1391-AF6C-469E-88AA-8824A7B6C8ED}" srcOrd="3" destOrd="0" parTransId="{ABF2D046-A472-4621-8CFA-E18408E11B91}" sibTransId="{5EDD6AAF-D6A1-484B-AC1E-7CA7BE9DD92C}"/>
    <dgm:cxn modelId="{68C3D8FB-BA9D-4E98-A356-4FA23ACEE07A}" type="presOf" srcId="{6EBE1391-AF6C-469E-88AA-8824A7B6C8ED}" destId="{8F3243D3-7DE5-4BBF-9813-592BD858BEA8}" srcOrd="0" destOrd="0" presId="urn:microsoft.com/office/officeart/2005/8/layout/hProcess9"/>
    <dgm:cxn modelId="{289B00F1-1C27-420A-A8B4-E767E9907E0E}" type="presOf" srcId="{9F2DAA4B-833A-474C-A285-6660AB2C41CE}" destId="{1AA03020-FCB4-41C9-8958-192850906F79}" srcOrd="0" destOrd="0" presId="urn:microsoft.com/office/officeart/2005/8/layout/hProcess9"/>
    <dgm:cxn modelId="{EF38BB78-6E56-4890-BC4B-E0BBDADB68C3}" srcId="{2A3754B4-DE59-4D79-81FD-03D3BC1D8F56}" destId="{1B80B0E5-DC8E-4774-90BA-22E510F13916}" srcOrd="2" destOrd="0" parTransId="{9E2839B3-197B-4AE5-A512-8EDD382041DD}" sibTransId="{93F63204-7CDD-4E34-92C7-7CB2BBCCC46F}"/>
    <dgm:cxn modelId="{FEF45F24-F765-41FA-BD98-BE050227F3A2}" type="presOf" srcId="{2A3754B4-DE59-4D79-81FD-03D3BC1D8F56}" destId="{07C6EF1C-056E-46F8-AAD2-8EC885D1117D}" srcOrd="0" destOrd="0" presId="urn:microsoft.com/office/officeart/2005/8/layout/hProcess9"/>
    <dgm:cxn modelId="{01D3497E-7DEB-4FE8-AB98-4F21EAE0ADB1}" srcId="{2A3754B4-DE59-4D79-81FD-03D3BC1D8F56}" destId="{FF832C71-23FD-4A6C-BB6F-45CCF75EBFB7}" srcOrd="1" destOrd="0" parTransId="{576B1621-09B5-4A87-A30E-CB6DC7A11F9C}" sibTransId="{3066A2B7-7D14-4CAA-8B96-74C60EDF0120}"/>
    <dgm:cxn modelId="{C599AEF3-650D-4A6F-A8E3-E79366E63112}" type="presParOf" srcId="{07C6EF1C-056E-46F8-AAD2-8EC885D1117D}" destId="{E3357AC1-5264-48CE-85FE-B7D976A42144}" srcOrd="0" destOrd="0" presId="urn:microsoft.com/office/officeart/2005/8/layout/hProcess9"/>
    <dgm:cxn modelId="{81962BD7-6855-4C5F-8277-6DD4DE081D22}" type="presParOf" srcId="{07C6EF1C-056E-46F8-AAD2-8EC885D1117D}" destId="{897BEA66-6D73-429B-A998-881C786BC661}" srcOrd="1" destOrd="0" presId="urn:microsoft.com/office/officeart/2005/8/layout/hProcess9"/>
    <dgm:cxn modelId="{F52BBBCC-810C-49E8-A413-E487201CE129}" type="presParOf" srcId="{897BEA66-6D73-429B-A998-881C786BC661}" destId="{1AA03020-FCB4-41C9-8958-192850906F79}" srcOrd="0" destOrd="0" presId="urn:microsoft.com/office/officeart/2005/8/layout/hProcess9"/>
    <dgm:cxn modelId="{AC99F290-454C-48D7-9AC2-51B4809C65E1}" type="presParOf" srcId="{897BEA66-6D73-429B-A998-881C786BC661}" destId="{5AAD911F-734D-49B7-AF00-E791E1EDD755}" srcOrd="1" destOrd="0" presId="urn:microsoft.com/office/officeart/2005/8/layout/hProcess9"/>
    <dgm:cxn modelId="{D516C520-9F0A-47C7-B5D9-348D041A6FF5}" type="presParOf" srcId="{897BEA66-6D73-429B-A998-881C786BC661}" destId="{C0277814-93C3-472A-A15A-07C106E0C2DF}" srcOrd="2" destOrd="0" presId="urn:microsoft.com/office/officeart/2005/8/layout/hProcess9"/>
    <dgm:cxn modelId="{A217C531-12FB-4494-B7B1-6863774AB6B5}" type="presParOf" srcId="{897BEA66-6D73-429B-A998-881C786BC661}" destId="{2E19A7EC-C188-4856-B727-6F2B4A5256CB}" srcOrd="3" destOrd="0" presId="urn:microsoft.com/office/officeart/2005/8/layout/hProcess9"/>
    <dgm:cxn modelId="{C78E7F5B-0AAB-48E6-AA4B-9A40F00B6DD7}" type="presParOf" srcId="{897BEA66-6D73-429B-A998-881C786BC661}" destId="{8FD54301-D89A-4766-94FB-DABD5D27434B}" srcOrd="4" destOrd="0" presId="urn:microsoft.com/office/officeart/2005/8/layout/hProcess9"/>
    <dgm:cxn modelId="{B09BB5BC-4EB8-47E2-92F7-0E9C6EB6F7EE}" type="presParOf" srcId="{897BEA66-6D73-429B-A998-881C786BC661}" destId="{3525C332-5179-46B2-8AAA-CD1C5C92A9CC}" srcOrd="5" destOrd="0" presId="urn:microsoft.com/office/officeart/2005/8/layout/hProcess9"/>
    <dgm:cxn modelId="{F35C2D8E-6EB4-45A9-8EAF-F44FFC0955A5}" type="presParOf" srcId="{897BEA66-6D73-429B-A998-881C786BC661}" destId="{8F3243D3-7DE5-4BBF-9813-592BD858BEA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57AC1-5264-48CE-85FE-B7D976A42144}">
      <dsp:nvSpPr>
        <dsp:cNvPr id="0" name=""/>
        <dsp:cNvSpPr/>
      </dsp:nvSpPr>
      <dsp:spPr>
        <a:xfrm>
          <a:off x="826769" y="0"/>
          <a:ext cx="9370060" cy="5181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A03020-FCB4-41C9-8958-192850906F79}">
      <dsp:nvSpPr>
        <dsp:cNvPr id="0" name=""/>
        <dsp:cNvSpPr/>
      </dsp:nvSpPr>
      <dsp:spPr>
        <a:xfrm>
          <a:off x="5517" y="1554480"/>
          <a:ext cx="2653630" cy="207264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Project Conception and Initiation</a:t>
          </a:r>
        </a:p>
      </dsp:txBody>
      <dsp:txXfrm>
        <a:off x="106695" y="1655658"/>
        <a:ext cx="2451274" cy="1870284"/>
      </dsp:txXfrm>
    </dsp:sp>
    <dsp:sp modelId="{C0277814-93C3-472A-A15A-07C106E0C2DF}">
      <dsp:nvSpPr>
        <dsp:cNvPr id="0" name=""/>
        <dsp:cNvSpPr/>
      </dsp:nvSpPr>
      <dsp:spPr>
        <a:xfrm>
          <a:off x="2791828" y="1554480"/>
          <a:ext cx="2653630" cy="207264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Project Definition and Planning</a:t>
          </a:r>
        </a:p>
      </dsp:txBody>
      <dsp:txXfrm>
        <a:off x="2893006" y="1655658"/>
        <a:ext cx="2451274" cy="1870284"/>
      </dsp:txXfrm>
    </dsp:sp>
    <dsp:sp modelId="{8FD54301-D89A-4766-94FB-DABD5D27434B}">
      <dsp:nvSpPr>
        <dsp:cNvPr id="0" name=""/>
        <dsp:cNvSpPr/>
      </dsp:nvSpPr>
      <dsp:spPr>
        <a:xfrm>
          <a:off x="5578140" y="1554480"/>
          <a:ext cx="2653630" cy="207264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Project Execution and Control</a:t>
          </a:r>
        </a:p>
      </dsp:txBody>
      <dsp:txXfrm>
        <a:off x="5679318" y="1655658"/>
        <a:ext cx="2451274" cy="1870284"/>
      </dsp:txXfrm>
    </dsp:sp>
    <dsp:sp modelId="{8F3243D3-7DE5-4BBF-9813-592BD858BEA8}">
      <dsp:nvSpPr>
        <dsp:cNvPr id="0" name=""/>
        <dsp:cNvSpPr/>
      </dsp:nvSpPr>
      <dsp:spPr>
        <a:xfrm>
          <a:off x="8364452" y="1554480"/>
          <a:ext cx="2653630" cy="2072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tint val="94000"/>
                <a:satMod val="103000"/>
                <a:lumMod val="102000"/>
                <a:alpha val="63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Project Close</a:t>
          </a:r>
        </a:p>
      </dsp:txBody>
      <dsp:txXfrm>
        <a:off x="8465630" y="1655658"/>
        <a:ext cx="2451274" cy="1870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CBB6B-D106-418A-8CED-C108F8461AB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02EE8-35E9-4A3F-8693-814793BC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46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7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8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09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41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0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48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51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03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5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01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72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04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7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7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92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8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3" y="60959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5"/>
            <a:ext cx="9613863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11311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11617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3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600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8410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7"/>
            <a:ext cx="9613863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1" y="5300151"/>
            <a:ext cx="9613863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4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3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5"/>
            <a:ext cx="3049703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7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7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0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0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80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8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3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7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4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3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1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9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3" y="4232173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7" y="2869897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3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31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1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3" y="3030010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4" y="3030010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1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1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6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7" y="2336875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4"/>
            <a:ext cx="379007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7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18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596901" y="749300"/>
          <a:ext cx="11023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71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Review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670629"/>
            <a:ext cx="9613861" cy="3803205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Analyze the results from the review meeting and recommend process or procedural changes that should be made for future projects.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i="1" dirty="0" smtClean="0"/>
          </a:p>
          <a:p>
            <a:pPr marL="0" indent="0" algn="ctr">
              <a:buNone/>
            </a:pPr>
            <a:r>
              <a:rPr lang="en-US" i="1" dirty="0"/>
              <a:t>“Those who do not learn from history are doomed to repeat it”</a:t>
            </a:r>
          </a:p>
          <a:p>
            <a:pPr marL="3657509" lvl="8" indent="0">
              <a:buNone/>
            </a:pPr>
            <a:r>
              <a:rPr lang="en-US" sz="2000" i="1" dirty="0"/>
              <a:t>                  - George </a:t>
            </a:r>
            <a:r>
              <a:rPr lang="en-US" sz="2000" i="1" dirty="0" err="1"/>
              <a:t>Santavana</a:t>
            </a:r>
            <a:endParaRPr lang="en-US" sz="2000" i="1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94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" y="2733709"/>
            <a:ext cx="8684757" cy="1101691"/>
          </a:xfrm>
        </p:spPr>
        <p:txBody>
          <a:bodyPr/>
          <a:lstStyle/>
          <a:p>
            <a:r>
              <a:rPr lang="en-US" dirty="0" smtClean="0"/>
              <a:t>Execute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0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Projects that have a deliverable such as a system or a product need to have someone responsible for its long term future.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marL="457200" indent="-457200" algn="ctr">
              <a:buFont typeface="+mj-lt"/>
              <a:buAutoNum type="arabicPeriod"/>
            </a:pPr>
            <a:endParaRPr lang="en-US" dirty="0" smtClean="0"/>
          </a:p>
          <a:p>
            <a:pPr marL="457200" indent="-457200" algn="ctr">
              <a:buFont typeface="+mj-lt"/>
              <a:buAutoNum type="arabicPeriod"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457200" indent="-457200" algn="ctr">
              <a:buFont typeface="+mj-lt"/>
              <a:buAutoNum type="arabicPeriod"/>
            </a:pPr>
            <a:endParaRPr lang="en-US" dirty="0" smtClean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036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Bundle up all necessary project documentation and make it accessible to the support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Schedule the training for the support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common questions and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Execute transition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6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" y="2733709"/>
            <a:ext cx="8684757" cy="1101691"/>
          </a:xfrm>
        </p:spPr>
        <p:txBody>
          <a:bodyPr/>
          <a:lstStyle/>
          <a:p>
            <a:r>
              <a:rPr lang="en-US" dirty="0" smtClean="0"/>
              <a:t>Flex Your New Muscles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35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0784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Now it is YOUR turn!</a:t>
            </a:r>
          </a:p>
          <a:p>
            <a:pPr marL="0" indent="0">
              <a:buNone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Think of a project you need to complete at home or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Utilize your created templates and work through each step of the four Project Management stages</a:t>
            </a:r>
          </a:p>
          <a:p>
            <a:pPr marL="914389" lvl="1" indent="-457200">
              <a:buFont typeface="+mj-lt"/>
              <a:buAutoNum type="alphaLcParenR"/>
            </a:pPr>
            <a:r>
              <a:rPr lang="en-US" dirty="0" smtClean="0"/>
              <a:t>Project Conception and Initiation</a:t>
            </a:r>
          </a:p>
          <a:p>
            <a:pPr marL="914389" lvl="1" indent="-457200">
              <a:buFont typeface="+mj-lt"/>
              <a:buAutoNum type="alphaLcParenR"/>
            </a:pPr>
            <a:r>
              <a:rPr lang="en-US" dirty="0" smtClean="0"/>
              <a:t>Project Definition and Planning</a:t>
            </a:r>
          </a:p>
          <a:p>
            <a:pPr marL="914389" lvl="1" indent="-457200">
              <a:buFont typeface="+mj-lt"/>
              <a:buAutoNum type="alphaLcParenR"/>
            </a:pPr>
            <a:r>
              <a:rPr lang="en-US" dirty="0" smtClean="0"/>
              <a:t>Project Execution and Control</a:t>
            </a:r>
          </a:p>
          <a:p>
            <a:pPr marL="914389" lvl="1" indent="-457200">
              <a:buFont typeface="+mj-lt"/>
              <a:buAutoNum type="alphaLcParenR"/>
            </a:pPr>
            <a:r>
              <a:rPr lang="en-US" dirty="0" smtClean="0"/>
              <a:t>Project Close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Adjust and tweak your templates as appropriate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Reflect on your management of the project</a:t>
            </a:r>
          </a:p>
        </p:txBody>
      </p:sp>
      <p:pic>
        <p:nvPicPr>
          <p:cNvPr id="4" name="Picture 2" descr="https://pixabay.com/static/uploads/photo/2013/07/12/14/05/shooting-star-147722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56" y="682582"/>
            <a:ext cx="1665061" cy="123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7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Initiate the Project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Officially close out the project and understand lessons learned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 smtClean="0"/>
              <a:t>Confirm project completion and verify business requirements are met</a:t>
            </a:r>
          </a:p>
          <a:p>
            <a:r>
              <a:rPr lang="en-US" dirty="0" smtClean="0"/>
              <a:t>Conduct project (post mortem) review</a:t>
            </a:r>
          </a:p>
          <a:p>
            <a:r>
              <a:rPr lang="en-US" dirty="0" smtClean="0"/>
              <a:t>Transition to support/operations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71"/>
            <a:ext cx="12185237" cy="146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2733709"/>
            <a:ext cx="8392657" cy="1101691"/>
          </a:xfrm>
        </p:spPr>
        <p:txBody>
          <a:bodyPr/>
          <a:lstStyle/>
          <a:p>
            <a:r>
              <a:rPr lang="en-US" dirty="0" smtClean="0"/>
              <a:t>Project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57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Completion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Validates project objectives have been met and analyzes if the  project adhered to budget, schedule, and quality requirements.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ompleted </a:t>
            </a:r>
            <a:r>
              <a:rPr lang="en-US" dirty="0"/>
              <a:t>by the Project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Format and level of detail varies per project</a:t>
            </a:r>
          </a:p>
          <a:p>
            <a:r>
              <a:rPr lang="en-US" dirty="0" smtClean="0"/>
              <a:t>States any open issues or risks</a:t>
            </a:r>
          </a:p>
          <a:p>
            <a:r>
              <a:rPr lang="en-US" dirty="0" smtClean="0"/>
              <a:t>Outlines high level customer satisfaction on project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80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Completion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dirty="0" smtClean="0"/>
              <a:t>Create a Project Completion Template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The document should…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 brief summary of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project objectives and give analysis if they were met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Detail any open risks or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Describe level of customer satisfaction with the end result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 descr="https://pixabay.com/static/uploads/photo/2013/07/12/14/05/shooting-star-147722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56" y="682582"/>
            <a:ext cx="1665061" cy="123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2733709"/>
            <a:ext cx="8392657" cy="1101691"/>
          </a:xfrm>
        </p:spPr>
        <p:txBody>
          <a:bodyPr/>
          <a:lstStyle/>
          <a:p>
            <a:r>
              <a:rPr lang="en-US" dirty="0" smtClean="0"/>
              <a:t>Conduct Project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54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Brings the project team and other stakeholders together to discuss both what went well with the project and what didn’t go as well.</a:t>
            </a:r>
          </a:p>
          <a:p>
            <a:endParaRPr lang="en-US" sz="1400" dirty="0" smtClean="0"/>
          </a:p>
          <a:p>
            <a:r>
              <a:rPr lang="en-US" dirty="0" smtClean="0"/>
              <a:t>Can be split into multiple meetings if very large project</a:t>
            </a:r>
          </a:p>
          <a:p>
            <a:r>
              <a:rPr lang="en-US" dirty="0"/>
              <a:t>Send a survey ahead of time to collect feedback</a:t>
            </a:r>
          </a:p>
          <a:p>
            <a:r>
              <a:rPr lang="en-US" dirty="0"/>
              <a:t>Prepare and send an agenda prior to the </a:t>
            </a:r>
            <a:r>
              <a:rPr lang="en-US" dirty="0" smtClean="0"/>
              <a:t>meeting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25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22357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smtClean="0"/>
              <a:t>A feedback survey should be sent at least one week before the meeting asking about thoughts on various aspects of the project.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Overall, how successful do you think this project was?</a:t>
            </a:r>
            <a:br>
              <a:rPr lang="en-US" dirty="0"/>
            </a:br>
            <a:r>
              <a:rPr lang="en-US" dirty="0" smtClean="0"/>
              <a:t>What </a:t>
            </a:r>
            <a:r>
              <a:rPr lang="en-US" dirty="0"/>
              <a:t>went right (list up to 3 things)?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obstacles did you face (list up to 3 things)?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needs improvement/should have been done differently (list up to 3 things)?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you have any other comments?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56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22357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Tend </a:t>
            </a:r>
            <a:r>
              <a:rPr lang="en-US" dirty="0"/>
              <a:t>to focus on the </a:t>
            </a:r>
            <a:r>
              <a:rPr lang="en-US" dirty="0" smtClean="0"/>
              <a:t>negative, so keep it non-confrontational and be sure </a:t>
            </a:r>
            <a:r>
              <a:rPr lang="en-US" dirty="0"/>
              <a:t>to ask about what went </a:t>
            </a:r>
            <a:r>
              <a:rPr lang="en-US" dirty="0" smtClean="0"/>
              <a:t>right</a:t>
            </a:r>
          </a:p>
          <a:p>
            <a:endParaRPr lang="en-US" dirty="0" smtClean="0"/>
          </a:p>
          <a:p>
            <a:r>
              <a:rPr lang="en-US" dirty="0" smtClean="0"/>
              <a:t>Work through each section of the feedback survey and facilitate positive and meaningful discussion</a:t>
            </a:r>
          </a:p>
          <a:p>
            <a:r>
              <a:rPr lang="en-US" dirty="0" smtClean="0"/>
              <a:t>Take notes both on positive and constructive feedback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53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102028</TotalTime>
  <Words>458</Words>
  <Application>Microsoft Office PowerPoint</Application>
  <PresentationFormat>Widescreen</PresentationFormat>
  <Paragraphs>166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Berlin</vt:lpstr>
      <vt:lpstr>PowerPoint Presentation</vt:lpstr>
      <vt:lpstr>Initiate the Project</vt:lpstr>
      <vt:lpstr>Project Completion</vt:lpstr>
      <vt:lpstr>Project Completion Verification</vt:lpstr>
      <vt:lpstr>Project Completion Activity</vt:lpstr>
      <vt:lpstr>Conduct Project Review</vt:lpstr>
      <vt:lpstr>Project Review</vt:lpstr>
      <vt:lpstr>Feedback Survey</vt:lpstr>
      <vt:lpstr>Review Meeting</vt:lpstr>
      <vt:lpstr>Post Review Meeting</vt:lpstr>
      <vt:lpstr>Execute Transition</vt:lpstr>
      <vt:lpstr>Product Transition</vt:lpstr>
      <vt:lpstr>Steps to Transition</vt:lpstr>
      <vt:lpstr>Flex Your New Muscles</vt:lpstr>
      <vt:lpstr>Full Project Activity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Steps to Becoming a Business Analyst</dc:title>
  <dc:creator>aschenbrennerjeremy@gmail.com</dc:creator>
  <cp:lastModifiedBy>Jeremy Aschenbrenner</cp:lastModifiedBy>
  <cp:revision>390</cp:revision>
  <dcterms:created xsi:type="dcterms:W3CDTF">2015-08-23T18:17:47Z</dcterms:created>
  <dcterms:modified xsi:type="dcterms:W3CDTF">2016-12-15T16:30:30Z</dcterms:modified>
</cp:coreProperties>
</file>