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e3dfc3ce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e3dfc3ce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e3dfc3c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e3dfc3c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d7c475e1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d7c475e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e3dfc3ce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e3dfc3ce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e3dfc3d1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e3dfc3d1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e3dfc3ced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e3dfc3ced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e3dfc3d1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e3dfc3d1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e3dfc3ced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e3dfc3ced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e3dfc3ced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e3dfc3ced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824000" y="3805175"/>
            <a:ext cx="6280200" cy="695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Abhimanyu Swaroop (as6434)</a:t>
            </a:r>
            <a:r>
              <a:rPr lang="en" sz="1100"/>
              <a:t>, </a:t>
            </a:r>
            <a:r>
              <a:rPr lang="en" sz="1100"/>
              <a:t>Wanru Hu(wh2483), Xiaorui Qin (xq2209), </a:t>
            </a:r>
            <a:r>
              <a:rPr lang="en" sz="1100"/>
              <a:t>Binghong Yu (by2325), Karveandhan Palanisamy (kp2941)</a:t>
            </a:r>
            <a:endParaRPr sz="1100"/>
          </a:p>
        </p:txBody>
      </p:sp>
      <p:sp>
        <p:nvSpPr>
          <p:cNvPr id="278" name="Google Shape;278;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AML Project</a:t>
            </a:r>
            <a:endParaRPr/>
          </a:p>
          <a:p>
            <a:pPr indent="0" lvl="0" marL="0" rtl="0" algn="l">
              <a:spcBef>
                <a:spcPts val="0"/>
              </a:spcBef>
              <a:spcAft>
                <a:spcPts val="0"/>
              </a:spcAft>
              <a:buNone/>
            </a:pPr>
            <a:r>
              <a:rPr lang="en" sz="1400">
                <a:solidFill>
                  <a:srgbClr val="CCCCCC"/>
                </a:solidFill>
              </a:rPr>
              <a:t>Data Preprocessing and Feature Engineering</a:t>
            </a:r>
            <a:endParaRPr sz="1400">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2"/>
          <p:cNvSpPr txBox="1"/>
          <p:nvPr>
            <p:ph type="title"/>
          </p:nvPr>
        </p:nvSpPr>
        <p:spPr>
          <a:xfrm>
            <a:off x="1303800" y="674775"/>
            <a:ext cx="7396800" cy="80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600">
                <a:solidFill>
                  <a:srgbClr val="2D3B45"/>
                </a:solidFill>
                <a:highlight>
                  <a:srgbClr val="FFFFFF"/>
                </a:highlight>
              </a:rPr>
              <a:t>Machine Learning Techniques (Proposed)</a:t>
            </a:r>
            <a:endParaRPr sz="2600">
              <a:latin typeface="Arial"/>
              <a:ea typeface="Arial"/>
              <a:cs typeface="Arial"/>
              <a:sym typeface="Arial"/>
            </a:endParaRPr>
          </a:p>
        </p:txBody>
      </p:sp>
      <p:sp>
        <p:nvSpPr>
          <p:cNvPr id="353" name="Google Shape;353;p22"/>
          <p:cNvSpPr txBox="1"/>
          <p:nvPr>
            <p:ph idx="1" type="body"/>
          </p:nvPr>
        </p:nvSpPr>
        <p:spPr>
          <a:xfrm>
            <a:off x="834000" y="1539450"/>
            <a:ext cx="7274100" cy="2778300"/>
          </a:xfrm>
          <a:prstGeom prst="rect">
            <a:avLst/>
          </a:prstGeom>
        </p:spPr>
        <p:txBody>
          <a:bodyPr anchorCtr="0" anchor="t" bIns="91425" lIns="91425" spcFirstLastPara="1" rIns="91425" wrap="square" tIns="91425">
            <a:normAutofit fontScale="25000"/>
          </a:bodyPr>
          <a:lstStyle/>
          <a:p>
            <a:pPr indent="-305876" lvl="0" marL="457200" marR="0" rtl="0" algn="l">
              <a:lnSpc>
                <a:spcPct val="115000"/>
              </a:lnSpc>
              <a:spcBef>
                <a:spcPts val="0"/>
              </a:spcBef>
              <a:spcAft>
                <a:spcPts val="0"/>
              </a:spcAft>
              <a:buSzPct val="100000"/>
              <a:buAutoNum type="arabicPeriod"/>
            </a:pPr>
            <a:r>
              <a:rPr lang="en" sz="4867"/>
              <a:t>From the analysis conducted, we notice that there is no clear linear relationship between features and target variable. Therefore, we will use linear models (ridge, lasso, elastic-net) only for the purpose of creating baselines</a:t>
            </a:r>
            <a:endParaRPr sz="4867"/>
          </a:p>
          <a:p>
            <a:pPr indent="-305876" lvl="0" marL="457200" marR="0" rtl="0" algn="l">
              <a:lnSpc>
                <a:spcPct val="115000"/>
              </a:lnSpc>
              <a:spcBef>
                <a:spcPts val="0"/>
              </a:spcBef>
              <a:spcAft>
                <a:spcPts val="0"/>
              </a:spcAft>
              <a:buSzPct val="100000"/>
              <a:buAutoNum type="arabicPeriod"/>
            </a:pPr>
            <a:r>
              <a:rPr lang="en" sz="4867"/>
              <a:t>The dataset obtained from </a:t>
            </a:r>
            <a:r>
              <a:rPr lang="en" sz="4867"/>
              <a:t>preprocessing</a:t>
            </a:r>
            <a:r>
              <a:rPr lang="en" sz="4867"/>
              <a:t> is extremely sparse, therefore techniques like PCA can be implemented to create a dense dataset for training. However, conducting PCA will result in loss of interpretability</a:t>
            </a:r>
            <a:endParaRPr sz="4867"/>
          </a:p>
          <a:p>
            <a:pPr indent="-305876" lvl="0" marL="457200" marR="0" rtl="0" algn="l">
              <a:lnSpc>
                <a:spcPct val="115000"/>
              </a:lnSpc>
              <a:spcBef>
                <a:spcPts val="0"/>
              </a:spcBef>
              <a:spcAft>
                <a:spcPts val="0"/>
              </a:spcAft>
              <a:buSzPct val="100000"/>
              <a:buAutoNum type="arabicPeriod"/>
            </a:pPr>
            <a:r>
              <a:rPr lang="en" sz="4867"/>
              <a:t>Tree based models such as RandomForest, XGBoost, CATBoost can be implemented and feature </a:t>
            </a:r>
            <a:r>
              <a:rPr lang="en" sz="4867"/>
              <a:t>importances can be analysed (before PCA). Conducting feature importance analysis after PCA will not give any interpretable information</a:t>
            </a:r>
            <a:endParaRPr sz="4867"/>
          </a:p>
          <a:p>
            <a:pPr indent="-305876" lvl="0" marL="457200" marR="0" rtl="0" algn="l">
              <a:lnSpc>
                <a:spcPct val="115000"/>
              </a:lnSpc>
              <a:spcBef>
                <a:spcPts val="0"/>
              </a:spcBef>
              <a:spcAft>
                <a:spcPts val="0"/>
              </a:spcAft>
              <a:buSzPct val="100000"/>
              <a:buAutoNum type="arabicPeriod"/>
            </a:pPr>
            <a:r>
              <a:rPr lang="en" sz="4867"/>
              <a:t>We plan to use topic modeling for the feature “overview”, which describes movies briefly, to explore the topics of movies. The new feature “topics” would be used for the prediction of the revenue and the exploration of the development of movies with the passage of time</a:t>
            </a:r>
            <a:endParaRPr sz="486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Missing data </a:t>
            </a:r>
            <a:endParaRPr sz="2600"/>
          </a:p>
        </p:txBody>
      </p:sp>
      <p:pic>
        <p:nvPicPr>
          <p:cNvPr id="284" name="Google Shape;284;p14"/>
          <p:cNvPicPr preferRelativeResize="0"/>
          <p:nvPr/>
        </p:nvPicPr>
        <p:blipFill>
          <a:blip r:embed="rId3">
            <a:alphaModFix/>
          </a:blip>
          <a:stretch>
            <a:fillRect/>
          </a:stretch>
        </p:blipFill>
        <p:spPr>
          <a:xfrm>
            <a:off x="4720375" y="1983525"/>
            <a:ext cx="4318274" cy="2878835"/>
          </a:xfrm>
          <a:prstGeom prst="rect">
            <a:avLst/>
          </a:prstGeom>
          <a:noFill/>
          <a:ln>
            <a:noFill/>
          </a:ln>
        </p:spPr>
      </p:pic>
      <p:sp>
        <p:nvSpPr>
          <p:cNvPr id="285" name="Google Shape;285;p14"/>
          <p:cNvSpPr txBox="1"/>
          <p:nvPr/>
        </p:nvSpPr>
        <p:spPr>
          <a:xfrm>
            <a:off x="271975" y="1508900"/>
            <a:ext cx="4448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Dropping Columns with more than 10% missing values (belongs_to_collection, homepage, tagline)</a:t>
            </a:r>
            <a:endParaRPr sz="1300">
              <a:latin typeface="Nunito"/>
              <a:ea typeface="Nunito"/>
              <a:cs typeface="Nunito"/>
              <a:sym typeface="Nunito"/>
            </a:endParaRPr>
          </a:p>
        </p:txBody>
      </p:sp>
      <p:pic>
        <p:nvPicPr>
          <p:cNvPr id="286" name="Google Shape;286;p14"/>
          <p:cNvPicPr preferRelativeResize="0"/>
          <p:nvPr/>
        </p:nvPicPr>
        <p:blipFill>
          <a:blip r:embed="rId4">
            <a:alphaModFix/>
          </a:blip>
          <a:stretch>
            <a:fillRect/>
          </a:stretch>
        </p:blipFill>
        <p:spPr>
          <a:xfrm>
            <a:off x="0" y="2221700"/>
            <a:ext cx="4720375" cy="2629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Feature Engineering and Preprocessing</a:t>
            </a:r>
            <a:endParaRPr sz="2600"/>
          </a:p>
        </p:txBody>
      </p:sp>
      <p:sp>
        <p:nvSpPr>
          <p:cNvPr id="292" name="Google Shape;292;p15"/>
          <p:cNvSpPr txBox="1"/>
          <p:nvPr>
            <p:ph idx="1" type="body"/>
          </p:nvPr>
        </p:nvSpPr>
        <p:spPr>
          <a:xfrm>
            <a:off x="512375" y="1428400"/>
            <a:ext cx="8493600" cy="3084600"/>
          </a:xfrm>
          <a:prstGeom prst="rect">
            <a:avLst/>
          </a:prstGeom>
        </p:spPr>
        <p:txBody>
          <a:bodyPr anchorCtr="0" anchor="t" bIns="91425" lIns="91425" spcFirstLastPara="1" rIns="91425" wrap="square" tIns="91425">
            <a:normAutofit/>
          </a:bodyPr>
          <a:lstStyle/>
          <a:p>
            <a:pPr indent="0" lvl="0" marL="0" rtl="0" algn="l">
              <a:lnSpc>
                <a:spcPct val="140000"/>
              </a:lnSpc>
              <a:spcBef>
                <a:spcPts val="0"/>
              </a:spcBef>
              <a:spcAft>
                <a:spcPts val="0"/>
              </a:spcAft>
              <a:buSzPts val="1018"/>
              <a:buNone/>
            </a:pPr>
            <a:r>
              <a:rPr lang="en" sz="1202"/>
              <a:t>Preprocessing Applied:</a:t>
            </a:r>
            <a:endParaRPr sz="1202"/>
          </a:p>
          <a:p>
            <a:pPr indent="-304958" lvl="0" marL="457200" rtl="0" algn="l">
              <a:lnSpc>
                <a:spcPct val="140000"/>
              </a:lnSpc>
              <a:spcBef>
                <a:spcPts val="1200"/>
              </a:spcBef>
              <a:spcAft>
                <a:spcPts val="0"/>
              </a:spcAft>
              <a:buSzPts val="1203"/>
              <a:buChar char="-"/>
            </a:pPr>
            <a:r>
              <a:rPr lang="en" sz="1202"/>
              <a:t>Dropping columns with missing values greater than 10% and </a:t>
            </a:r>
            <a:r>
              <a:rPr lang="en" sz="1202"/>
              <a:t>columns that contained links to images/webpages</a:t>
            </a:r>
            <a:endParaRPr sz="1202"/>
          </a:p>
          <a:p>
            <a:pPr indent="-304958" lvl="0" marL="457200" rtl="0" algn="l">
              <a:lnSpc>
                <a:spcPct val="140000"/>
              </a:lnSpc>
              <a:spcBef>
                <a:spcPts val="0"/>
              </a:spcBef>
              <a:spcAft>
                <a:spcPts val="0"/>
              </a:spcAft>
              <a:buSzPts val="1203"/>
              <a:buChar char="-"/>
            </a:pPr>
            <a:r>
              <a:rPr lang="en" sz="1202"/>
              <a:t>Missing values for ‘budget’ is filled with the average value for movies shot that year in that country</a:t>
            </a:r>
            <a:endParaRPr sz="1202"/>
          </a:p>
          <a:p>
            <a:pPr indent="-304958" lvl="0" marL="457200" rtl="0" algn="l">
              <a:lnSpc>
                <a:spcPct val="140000"/>
              </a:lnSpc>
              <a:spcBef>
                <a:spcPts val="0"/>
              </a:spcBef>
              <a:spcAft>
                <a:spcPts val="0"/>
              </a:spcAft>
              <a:buSzPts val="1203"/>
              <a:buChar char="-"/>
            </a:pPr>
            <a:r>
              <a:rPr lang="en" sz="1202"/>
              <a:t>Missing values for categorical data are left to be their own category</a:t>
            </a:r>
            <a:endParaRPr sz="1202"/>
          </a:p>
          <a:p>
            <a:pPr indent="-304958" lvl="0" marL="457200" rtl="0" algn="l">
              <a:lnSpc>
                <a:spcPct val="140000"/>
              </a:lnSpc>
              <a:spcBef>
                <a:spcPts val="0"/>
              </a:spcBef>
              <a:spcAft>
                <a:spcPts val="0"/>
              </a:spcAft>
              <a:buSzPts val="1203"/>
              <a:buChar char="-"/>
            </a:pPr>
            <a:r>
              <a:rPr lang="en" sz="1202"/>
              <a:t>Applying log transformation to ‘revenue’ and ‘budget’ thus make it more robust to outliers</a:t>
            </a:r>
            <a:endParaRPr sz="1202"/>
          </a:p>
          <a:p>
            <a:pPr indent="-304958" lvl="0" marL="457200" rtl="0" algn="l">
              <a:lnSpc>
                <a:spcPct val="140000"/>
              </a:lnSpc>
              <a:spcBef>
                <a:spcPts val="0"/>
              </a:spcBef>
              <a:spcAft>
                <a:spcPts val="0"/>
              </a:spcAft>
              <a:buSzPts val="1203"/>
              <a:buChar char="-"/>
            </a:pPr>
            <a:r>
              <a:rPr lang="en" sz="1202"/>
              <a:t>Text data is converted into tf-idf matrix</a:t>
            </a:r>
            <a:endParaRPr sz="1202"/>
          </a:p>
          <a:p>
            <a:pPr indent="-304958" lvl="0" marL="457200" rtl="0" algn="l">
              <a:lnSpc>
                <a:spcPct val="140000"/>
              </a:lnSpc>
              <a:spcBef>
                <a:spcPts val="0"/>
              </a:spcBef>
              <a:spcAft>
                <a:spcPts val="0"/>
              </a:spcAft>
              <a:buSzPts val="1203"/>
              <a:buChar char="-"/>
            </a:pPr>
            <a:r>
              <a:rPr lang="en" sz="1202"/>
              <a:t>Extracting weekday, day, month, year from ‘release_date’</a:t>
            </a:r>
            <a:endParaRPr sz="1202"/>
          </a:p>
          <a:p>
            <a:pPr indent="-304958" lvl="0" marL="457200" rtl="0" algn="l">
              <a:lnSpc>
                <a:spcPct val="140000"/>
              </a:lnSpc>
              <a:spcBef>
                <a:spcPts val="0"/>
              </a:spcBef>
              <a:spcAft>
                <a:spcPts val="0"/>
              </a:spcAft>
              <a:buSzPts val="1203"/>
              <a:buChar char="-"/>
            </a:pPr>
            <a:r>
              <a:rPr lang="en" sz="1202"/>
              <a:t>Columns</a:t>
            </a:r>
            <a:r>
              <a:rPr lang="en" sz="1202"/>
              <a:t>: ‘belongs_to_collection', 'genres', 'production_companies', 'production_countries', 'spoken_languages', 'Keywords', 'cast', and 'crew' are stored in JSON format. They are converted to dictionaries and features are stored as lists which are one-hot-encoded</a:t>
            </a:r>
            <a:endParaRPr sz="1202"/>
          </a:p>
          <a:p>
            <a:pPr indent="-304958" lvl="0" marL="457200" rtl="0" algn="l">
              <a:lnSpc>
                <a:spcPct val="140000"/>
              </a:lnSpc>
              <a:spcBef>
                <a:spcPts val="0"/>
              </a:spcBef>
              <a:spcAft>
                <a:spcPts val="0"/>
              </a:spcAft>
              <a:buSzPts val="1203"/>
              <a:buChar char="-"/>
            </a:pPr>
            <a:r>
              <a:rPr lang="en" sz="1202"/>
              <a:t>The lists from JSON columns are used to create count features (number of actors, number of companies etc.)</a:t>
            </a:r>
            <a:endParaRPr sz="120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719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Preprocess</a:t>
            </a:r>
            <a:r>
              <a:rPr b="0" lang="en" sz="2600">
                <a:solidFill>
                  <a:srgbClr val="000000"/>
                </a:solidFill>
                <a:latin typeface="Arial"/>
                <a:ea typeface="Arial"/>
                <a:cs typeface="Arial"/>
                <a:sym typeface="Arial"/>
              </a:rPr>
              <a:t> </a:t>
            </a:r>
            <a:r>
              <a:rPr lang="en" sz="2600"/>
              <a:t>and Word Cloud of text</a:t>
            </a:r>
            <a:r>
              <a:rPr lang="en" sz="2600"/>
              <a:t> </a:t>
            </a:r>
            <a:r>
              <a:rPr lang="en" sz="2600"/>
              <a:t>features</a:t>
            </a:r>
            <a:endParaRPr b="0" sz="2600">
              <a:latin typeface="Arial"/>
              <a:ea typeface="Arial"/>
              <a:cs typeface="Arial"/>
              <a:sym typeface="Arial"/>
            </a:endParaRPr>
          </a:p>
        </p:txBody>
      </p:sp>
      <p:sp>
        <p:nvSpPr>
          <p:cNvPr id="298" name="Google Shape;298;p16"/>
          <p:cNvSpPr txBox="1"/>
          <p:nvPr>
            <p:ph idx="1" type="body"/>
          </p:nvPr>
        </p:nvSpPr>
        <p:spPr>
          <a:xfrm>
            <a:off x="1303800" y="3651325"/>
            <a:ext cx="7030500" cy="13938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1400">
                <a:solidFill>
                  <a:srgbClr val="000000"/>
                </a:solidFill>
              </a:rPr>
              <a:t>For features “overview”, “Keywords”, “tagline”, we remove the punctuation and stopwords. From the word cloud, we could find some most important words in these features separately, e.g., “find” and “life” for “overview”, “woman_director” and “independent_film” for “Keywords”, and “love” and “one” for “tagline”</a:t>
            </a:r>
            <a:endParaRPr sz="1400">
              <a:solidFill>
                <a:srgbClr val="000000"/>
              </a:solidFill>
            </a:endParaRPr>
          </a:p>
          <a:p>
            <a:pPr indent="0" lvl="0" marL="0" rtl="0" algn="l">
              <a:lnSpc>
                <a:spcPct val="90000"/>
              </a:lnSpc>
              <a:spcBef>
                <a:spcPts val="1000"/>
              </a:spcBef>
              <a:spcAft>
                <a:spcPts val="0"/>
              </a:spcAft>
              <a:buNone/>
            </a:pPr>
            <a:r>
              <a:rPr lang="en" sz="1400">
                <a:solidFill>
                  <a:srgbClr val="000000"/>
                </a:solidFill>
              </a:rPr>
              <a:t>Text features are represented as tf-idf matrix for the purpose of fitting a model</a:t>
            </a:r>
            <a:endParaRPr sz="1400">
              <a:solidFill>
                <a:srgbClr val="000000"/>
              </a:solidFill>
            </a:endParaRPr>
          </a:p>
        </p:txBody>
      </p:sp>
      <p:pic>
        <p:nvPicPr>
          <p:cNvPr id="299" name="Google Shape;299;p16"/>
          <p:cNvPicPr preferRelativeResize="0"/>
          <p:nvPr/>
        </p:nvPicPr>
        <p:blipFill>
          <a:blip r:embed="rId3">
            <a:alphaModFix/>
          </a:blip>
          <a:stretch>
            <a:fillRect/>
          </a:stretch>
        </p:blipFill>
        <p:spPr>
          <a:xfrm>
            <a:off x="1303800" y="1243475"/>
            <a:ext cx="2111299" cy="2103050"/>
          </a:xfrm>
          <a:prstGeom prst="rect">
            <a:avLst/>
          </a:prstGeom>
          <a:noFill/>
          <a:ln>
            <a:noFill/>
          </a:ln>
        </p:spPr>
      </p:pic>
      <p:sp>
        <p:nvSpPr>
          <p:cNvPr id="300" name="Google Shape;300;p16"/>
          <p:cNvSpPr txBox="1"/>
          <p:nvPr>
            <p:ph idx="1" type="body"/>
          </p:nvPr>
        </p:nvSpPr>
        <p:spPr>
          <a:xfrm>
            <a:off x="1612300" y="3346525"/>
            <a:ext cx="1494300" cy="304800"/>
          </a:xfrm>
          <a:prstGeom prst="rect">
            <a:avLst/>
          </a:prstGeom>
        </p:spPr>
        <p:txBody>
          <a:bodyPr anchorCtr="0" anchor="t" bIns="91425" lIns="91425" spcFirstLastPara="1" rIns="91425" wrap="square" tIns="91425">
            <a:normAutofit fontScale="62500" lnSpcReduction="10000"/>
          </a:bodyPr>
          <a:lstStyle/>
          <a:p>
            <a:pPr indent="0" lvl="0" marL="0" rtl="0" algn="l">
              <a:lnSpc>
                <a:spcPct val="90000"/>
              </a:lnSpc>
              <a:spcBef>
                <a:spcPts val="1000"/>
              </a:spcBef>
              <a:spcAft>
                <a:spcPts val="0"/>
              </a:spcAft>
              <a:buNone/>
            </a:pPr>
            <a:r>
              <a:rPr lang="en" sz="1400"/>
              <a:t>Word Cloud for Overview</a:t>
            </a:r>
            <a:endParaRPr sz="1400"/>
          </a:p>
        </p:txBody>
      </p:sp>
      <p:pic>
        <p:nvPicPr>
          <p:cNvPr id="301" name="Google Shape;301;p16"/>
          <p:cNvPicPr preferRelativeResize="0"/>
          <p:nvPr/>
        </p:nvPicPr>
        <p:blipFill>
          <a:blip r:embed="rId4">
            <a:alphaModFix/>
          </a:blip>
          <a:stretch>
            <a:fillRect/>
          </a:stretch>
        </p:blipFill>
        <p:spPr>
          <a:xfrm>
            <a:off x="3691838" y="1243475"/>
            <a:ext cx="2111299" cy="2103062"/>
          </a:xfrm>
          <a:prstGeom prst="rect">
            <a:avLst/>
          </a:prstGeom>
          <a:noFill/>
          <a:ln>
            <a:noFill/>
          </a:ln>
        </p:spPr>
      </p:pic>
      <p:sp>
        <p:nvSpPr>
          <p:cNvPr id="302" name="Google Shape;302;p16"/>
          <p:cNvSpPr txBox="1"/>
          <p:nvPr>
            <p:ph idx="1" type="body"/>
          </p:nvPr>
        </p:nvSpPr>
        <p:spPr>
          <a:xfrm>
            <a:off x="4000338" y="3346525"/>
            <a:ext cx="1494300" cy="304800"/>
          </a:xfrm>
          <a:prstGeom prst="rect">
            <a:avLst/>
          </a:prstGeom>
        </p:spPr>
        <p:txBody>
          <a:bodyPr anchorCtr="0" anchor="t" bIns="91425" lIns="91425" spcFirstLastPara="1" rIns="91425" wrap="square" tIns="91425">
            <a:normAutofit fontScale="62500" lnSpcReduction="10000"/>
          </a:bodyPr>
          <a:lstStyle/>
          <a:p>
            <a:pPr indent="0" lvl="0" marL="0" rtl="0" algn="l">
              <a:lnSpc>
                <a:spcPct val="90000"/>
              </a:lnSpc>
              <a:spcBef>
                <a:spcPts val="1000"/>
              </a:spcBef>
              <a:spcAft>
                <a:spcPts val="0"/>
              </a:spcAft>
              <a:buNone/>
            </a:pPr>
            <a:r>
              <a:rPr lang="en" sz="1400"/>
              <a:t>Word Cloud for Keywords</a:t>
            </a:r>
            <a:endParaRPr sz="1400"/>
          </a:p>
        </p:txBody>
      </p:sp>
      <p:pic>
        <p:nvPicPr>
          <p:cNvPr id="303" name="Google Shape;303;p16"/>
          <p:cNvPicPr preferRelativeResize="0"/>
          <p:nvPr/>
        </p:nvPicPr>
        <p:blipFill>
          <a:blip r:embed="rId5">
            <a:alphaModFix/>
          </a:blip>
          <a:stretch>
            <a:fillRect/>
          </a:stretch>
        </p:blipFill>
        <p:spPr>
          <a:xfrm>
            <a:off x="6079875" y="1243475"/>
            <a:ext cx="2111299" cy="2103062"/>
          </a:xfrm>
          <a:prstGeom prst="rect">
            <a:avLst/>
          </a:prstGeom>
          <a:noFill/>
          <a:ln>
            <a:noFill/>
          </a:ln>
        </p:spPr>
      </p:pic>
      <p:sp>
        <p:nvSpPr>
          <p:cNvPr id="304" name="Google Shape;304;p16"/>
          <p:cNvSpPr txBox="1"/>
          <p:nvPr>
            <p:ph idx="1" type="body"/>
          </p:nvPr>
        </p:nvSpPr>
        <p:spPr>
          <a:xfrm>
            <a:off x="6388375" y="3346525"/>
            <a:ext cx="1494300" cy="304800"/>
          </a:xfrm>
          <a:prstGeom prst="rect">
            <a:avLst/>
          </a:prstGeom>
        </p:spPr>
        <p:txBody>
          <a:bodyPr anchorCtr="0" anchor="t" bIns="91425" lIns="91425" spcFirstLastPara="1" rIns="91425" wrap="square" tIns="91425">
            <a:normAutofit fontScale="70000" lnSpcReduction="20000"/>
          </a:bodyPr>
          <a:lstStyle/>
          <a:p>
            <a:pPr indent="0" lvl="0" marL="0" rtl="0" algn="l">
              <a:lnSpc>
                <a:spcPct val="90000"/>
              </a:lnSpc>
              <a:spcBef>
                <a:spcPts val="1000"/>
              </a:spcBef>
              <a:spcAft>
                <a:spcPts val="0"/>
              </a:spcAft>
              <a:buNone/>
            </a:pPr>
            <a:r>
              <a:rPr lang="en" sz="1400"/>
              <a:t>Word Cloud for Tagline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Numerical trends in data</a:t>
            </a:r>
            <a:endParaRPr sz="2600"/>
          </a:p>
        </p:txBody>
      </p:sp>
      <p:pic>
        <p:nvPicPr>
          <p:cNvPr id="310" name="Google Shape;310;p17"/>
          <p:cNvPicPr preferRelativeResize="0"/>
          <p:nvPr/>
        </p:nvPicPr>
        <p:blipFill>
          <a:blip r:embed="rId3">
            <a:alphaModFix/>
          </a:blip>
          <a:stretch>
            <a:fillRect/>
          </a:stretch>
        </p:blipFill>
        <p:spPr>
          <a:xfrm>
            <a:off x="2220650" y="1264575"/>
            <a:ext cx="4191151" cy="3788850"/>
          </a:xfrm>
          <a:prstGeom prst="rect">
            <a:avLst/>
          </a:prstGeom>
          <a:noFill/>
          <a:ln>
            <a:noFill/>
          </a:ln>
        </p:spPr>
      </p:pic>
      <p:pic>
        <p:nvPicPr>
          <p:cNvPr id="311" name="Google Shape;311;p17"/>
          <p:cNvPicPr preferRelativeResize="0"/>
          <p:nvPr/>
        </p:nvPicPr>
        <p:blipFill>
          <a:blip r:embed="rId4">
            <a:alphaModFix/>
          </a:blip>
          <a:stretch>
            <a:fillRect/>
          </a:stretch>
        </p:blipFill>
        <p:spPr>
          <a:xfrm>
            <a:off x="6449650" y="3251249"/>
            <a:ext cx="2548144" cy="1802174"/>
          </a:xfrm>
          <a:prstGeom prst="rect">
            <a:avLst/>
          </a:prstGeom>
          <a:noFill/>
          <a:ln>
            <a:noFill/>
          </a:ln>
        </p:spPr>
      </p:pic>
      <p:pic>
        <p:nvPicPr>
          <p:cNvPr id="312" name="Google Shape;312;p17"/>
          <p:cNvPicPr preferRelativeResize="0"/>
          <p:nvPr/>
        </p:nvPicPr>
        <p:blipFill>
          <a:blip r:embed="rId5">
            <a:alphaModFix/>
          </a:blip>
          <a:stretch>
            <a:fillRect/>
          </a:stretch>
        </p:blipFill>
        <p:spPr>
          <a:xfrm>
            <a:off x="6449651" y="1449069"/>
            <a:ext cx="2548150" cy="1802182"/>
          </a:xfrm>
          <a:prstGeom prst="rect">
            <a:avLst/>
          </a:prstGeom>
          <a:noFill/>
          <a:ln>
            <a:noFill/>
          </a:ln>
        </p:spPr>
      </p:pic>
      <p:sp>
        <p:nvSpPr>
          <p:cNvPr id="313" name="Google Shape;313;p17"/>
          <p:cNvSpPr txBox="1"/>
          <p:nvPr/>
        </p:nvSpPr>
        <p:spPr>
          <a:xfrm>
            <a:off x="128100" y="1449075"/>
            <a:ext cx="22071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 </a:t>
            </a:r>
            <a:r>
              <a:rPr lang="en" sz="1200">
                <a:latin typeface="Nunito"/>
                <a:ea typeface="Nunito"/>
                <a:cs typeface="Nunito"/>
                <a:sym typeface="Nunito"/>
              </a:rPr>
              <a:t>From the plots we can infer that there is no linear relationship between the target variable and the features</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 We can notice that revenue peaks during certain months (summers) and has an increasing trend over time</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 In general, higher </a:t>
            </a:r>
            <a:r>
              <a:rPr lang="en" sz="1200">
                <a:latin typeface="Nunito"/>
                <a:ea typeface="Nunito"/>
                <a:cs typeface="Nunito"/>
                <a:sym typeface="Nunito"/>
              </a:rPr>
              <a:t>budget</a:t>
            </a:r>
            <a:r>
              <a:rPr lang="en" sz="1200">
                <a:latin typeface="Nunito"/>
                <a:ea typeface="Nunito"/>
                <a:cs typeface="Nunito"/>
                <a:sym typeface="Nunito"/>
              </a:rPr>
              <a:t> results in higher revenue</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 High popularity implies higher revenue but higher revenue does not imply high popularity</a:t>
            </a:r>
            <a:endParaRPr sz="12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txBox="1"/>
          <p:nvPr>
            <p:ph type="title"/>
          </p:nvPr>
        </p:nvSpPr>
        <p:spPr>
          <a:xfrm>
            <a:off x="1303800" y="598575"/>
            <a:ext cx="75546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Correlation plot after feature engineering</a:t>
            </a:r>
            <a:endParaRPr sz="2600"/>
          </a:p>
        </p:txBody>
      </p:sp>
      <p:pic>
        <p:nvPicPr>
          <p:cNvPr id="319" name="Google Shape;319;p18"/>
          <p:cNvPicPr preferRelativeResize="0"/>
          <p:nvPr/>
        </p:nvPicPr>
        <p:blipFill>
          <a:blip r:embed="rId3">
            <a:alphaModFix/>
          </a:blip>
          <a:stretch>
            <a:fillRect/>
          </a:stretch>
        </p:blipFill>
        <p:spPr>
          <a:xfrm>
            <a:off x="93275" y="1597875"/>
            <a:ext cx="8839202" cy="2795984"/>
          </a:xfrm>
          <a:prstGeom prst="rect">
            <a:avLst/>
          </a:prstGeom>
          <a:noFill/>
          <a:ln>
            <a:noFill/>
          </a:ln>
        </p:spPr>
      </p:pic>
      <p:sp>
        <p:nvSpPr>
          <p:cNvPr id="320" name="Google Shape;320;p18"/>
          <p:cNvSpPr txBox="1"/>
          <p:nvPr/>
        </p:nvSpPr>
        <p:spPr>
          <a:xfrm>
            <a:off x="1174550" y="4528250"/>
            <a:ext cx="73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1" name="Google Shape;321;p18"/>
          <p:cNvSpPr txBox="1"/>
          <p:nvPr/>
        </p:nvSpPr>
        <p:spPr>
          <a:xfrm>
            <a:off x="177350" y="4420550"/>
            <a:ext cx="875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From the correlation matrix we can see that no two features are highly correlated. Therefore, we do not drop any features. </a:t>
            </a:r>
            <a:endParaRPr sz="12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9"/>
          <p:cNvSpPr txBox="1"/>
          <p:nvPr>
            <p:ph type="title"/>
          </p:nvPr>
        </p:nvSpPr>
        <p:spPr>
          <a:xfrm>
            <a:off x="1303800" y="598575"/>
            <a:ext cx="75171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Noticeable Trends among c</a:t>
            </a:r>
            <a:r>
              <a:rPr lang="en" sz="2600"/>
              <a:t>ategorical features</a:t>
            </a:r>
            <a:endParaRPr sz="2600"/>
          </a:p>
        </p:txBody>
      </p:sp>
      <p:pic>
        <p:nvPicPr>
          <p:cNvPr id="327" name="Google Shape;327;p19"/>
          <p:cNvPicPr preferRelativeResize="0"/>
          <p:nvPr/>
        </p:nvPicPr>
        <p:blipFill>
          <a:blip r:embed="rId3">
            <a:alphaModFix/>
          </a:blip>
          <a:stretch>
            <a:fillRect/>
          </a:stretch>
        </p:blipFill>
        <p:spPr>
          <a:xfrm>
            <a:off x="152400" y="1464525"/>
            <a:ext cx="4005751" cy="3056799"/>
          </a:xfrm>
          <a:prstGeom prst="rect">
            <a:avLst/>
          </a:prstGeom>
          <a:noFill/>
          <a:ln>
            <a:noFill/>
          </a:ln>
        </p:spPr>
      </p:pic>
      <p:pic>
        <p:nvPicPr>
          <p:cNvPr id="328" name="Google Shape;328;p19"/>
          <p:cNvPicPr preferRelativeResize="0"/>
          <p:nvPr/>
        </p:nvPicPr>
        <p:blipFill>
          <a:blip r:embed="rId4">
            <a:alphaModFix/>
          </a:blip>
          <a:stretch>
            <a:fillRect/>
          </a:stretch>
        </p:blipFill>
        <p:spPr>
          <a:xfrm>
            <a:off x="4158150" y="1464525"/>
            <a:ext cx="3069392" cy="3056799"/>
          </a:xfrm>
          <a:prstGeom prst="rect">
            <a:avLst/>
          </a:prstGeom>
          <a:noFill/>
          <a:ln>
            <a:noFill/>
          </a:ln>
        </p:spPr>
      </p:pic>
      <p:sp>
        <p:nvSpPr>
          <p:cNvPr id="329" name="Google Shape;329;p19"/>
          <p:cNvSpPr txBox="1"/>
          <p:nvPr/>
        </p:nvSpPr>
        <p:spPr>
          <a:xfrm>
            <a:off x="152400" y="4521325"/>
            <a:ext cx="887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We can see that some languages have a much higher revenue as compared to other languages. This can be an important distinguishing feature. We also notice that the ‘status’ feature has significantly different distributions for revenue</a:t>
            </a:r>
            <a:endParaRPr sz="1200">
              <a:latin typeface="Nunito"/>
              <a:ea typeface="Nunito"/>
              <a:cs typeface="Nunito"/>
              <a:sym typeface="Nunito"/>
            </a:endParaRPr>
          </a:p>
        </p:txBody>
      </p:sp>
      <p:sp>
        <p:nvSpPr>
          <p:cNvPr id="330" name="Google Shape;330;p19"/>
          <p:cNvSpPr txBox="1"/>
          <p:nvPr/>
        </p:nvSpPr>
        <p:spPr>
          <a:xfrm>
            <a:off x="7370275" y="1597875"/>
            <a:ext cx="1515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Note: Revenue is log-scaled therefore a small difference on y-axis is in reality a huge difference in the revenue.</a:t>
            </a:r>
            <a:endParaRPr sz="12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Production</a:t>
            </a:r>
            <a:r>
              <a:rPr b="0" lang="en" sz="2600">
                <a:solidFill>
                  <a:srgbClr val="000000"/>
                </a:solidFill>
                <a:latin typeface="Arial"/>
                <a:ea typeface="Arial"/>
                <a:cs typeface="Arial"/>
                <a:sym typeface="Arial"/>
              </a:rPr>
              <a:t> </a:t>
            </a:r>
            <a:r>
              <a:rPr lang="en" sz="2600"/>
              <a:t>Companies</a:t>
            </a:r>
            <a:endParaRPr sz="2600"/>
          </a:p>
        </p:txBody>
      </p:sp>
      <p:pic>
        <p:nvPicPr>
          <p:cNvPr id="336" name="Google Shape;336;p20"/>
          <p:cNvPicPr preferRelativeResize="0"/>
          <p:nvPr/>
        </p:nvPicPr>
        <p:blipFill>
          <a:blip r:embed="rId3">
            <a:alphaModFix/>
          </a:blip>
          <a:stretch>
            <a:fillRect/>
          </a:stretch>
        </p:blipFill>
        <p:spPr>
          <a:xfrm>
            <a:off x="626200" y="1414750"/>
            <a:ext cx="4136025" cy="2653300"/>
          </a:xfrm>
          <a:prstGeom prst="rect">
            <a:avLst/>
          </a:prstGeom>
          <a:noFill/>
          <a:ln>
            <a:noFill/>
          </a:ln>
        </p:spPr>
      </p:pic>
      <p:pic>
        <p:nvPicPr>
          <p:cNvPr id="337" name="Google Shape;337;p20"/>
          <p:cNvPicPr preferRelativeResize="0"/>
          <p:nvPr/>
        </p:nvPicPr>
        <p:blipFill>
          <a:blip r:embed="rId4">
            <a:alphaModFix/>
          </a:blip>
          <a:stretch>
            <a:fillRect/>
          </a:stretch>
        </p:blipFill>
        <p:spPr>
          <a:xfrm>
            <a:off x="4572000" y="1496500"/>
            <a:ext cx="4419599" cy="2427625"/>
          </a:xfrm>
          <a:prstGeom prst="rect">
            <a:avLst/>
          </a:prstGeom>
          <a:noFill/>
          <a:ln>
            <a:noFill/>
          </a:ln>
        </p:spPr>
      </p:pic>
      <p:sp>
        <p:nvSpPr>
          <p:cNvPr id="338" name="Google Shape;338;p20"/>
          <p:cNvSpPr txBox="1"/>
          <p:nvPr/>
        </p:nvSpPr>
        <p:spPr>
          <a:xfrm>
            <a:off x="1428575" y="4170800"/>
            <a:ext cx="658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Most movies have 1 or 2 companies. And Warner Bros, Universal Pictures and Paramount Pictures produced top 3 amounts of films.</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Production</a:t>
            </a:r>
            <a:r>
              <a:rPr b="0" lang="en" sz="2600">
                <a:solidFill>
                  <a:srgbClr val="000000"/>
                </a:solidFill>
                <a:latin typeface="Arial"/>
                <a:ea typeface="Arial"/>
                <a:cs typeface="Arial"/>
                <a:sym typeface="Arial"/>
              </a:rPr>
              <a:t> </a:t>
            </a:r>
            <a:r>
              <a:rPr lang="en" sz="2600"/>
              <a:t>Countries</a:t>
            </a:r>
            <a:endParaRPr sz="2600"/>
          </a:p>
        </p:txBody>
      </p:sp>
      <p:pic>
        <p:nvPicPr>
          <p:cNvPr id="344" name="Google Shape;344;p21"/>
          <p:cNvPicPr preferRelativeResize="0"/>
          <p:nvPr/>
        </p:nvPicPr>
        <p:blipFill>
          <a:blip r:embed="rId3">
            <a:alphaModFix/>
          </a:blip>
          <a:stretch>
            <a:fillRect/>
          </a:stretch>
        </p:blipFill>
        <p:spPr>
          <a:xfrm>
            <a:off x="5741250" y="1844250"/>
            <a:ext cx="3405376" cy="2149000"/>
          </a:xfrm>
          <a:prstGeom prst="rect">
            <a:avLst/>
          </a:prstGeom>
          <a:noFill/>
          <a:ln>
            <a:noFill/>
          </a:ln>
        </p:spPr>
      </p:pic>
      <p:sp>
        <p:nvSpPr>
          <p:cNvPr id="345" name="Google Shape;345;p21"/>
          <p:cNvSpPr txBox="1"/>
          <p:nvPr/>
        </p:nvSpPr>
        <p:spPr>
          <a:xfrm>
            <a:off x="1428575" y="4239625"/>
            <a:ext cx="658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US produced most films (2282) followed by UK, </a:t>
            </a:r>
            <a:r>
              <a:rPr lang="en">
                <a:latin typeface="Nunito"/>
                <a:ea typeface="Nunito"/>
                <a:cs typeface="Nunito"/>
                <a:sym typeface="Nunito"/>
              </a:rPr>
              <a:t>France, </a:t>
            </a:r>
            <a:r>
              <a:rPr lang="en">
                <a:latin typeface="Nunito"/>
                <a:ea typeface="Nunito"/>
                <a:cs typeface="Nunito"/>
                <a:sym typeface="Nunito"/>
              </a:rPr>
              <a:t>Germany, Canada. It should be noted that most films are only produced by one </a:t>
            </a:r>
            <a:r>
              <a:rPr lang="en">
                <a:latin typeface="Nunito"/>
                <a:ea typeface="Nunito"/>
                <a:cs typeface="Nunito"/>
                <a:sym typeface="Nunito"/>
              </a:rPr>
              <a:t>country</a:t>
            </a:r>
            <a:endParaRPr sz="1050">
              <a:highlight>
                <a:srgbClr val="FFFFFF"/>
              </a:highlight>
            </a:endParaRPr>
          </a:p>
          <a:p>
            <a:pPr indent="0" lvl="0" marL="0" rtl="0" algn="l">
              <a:spcBef>
                <a:spcPts val="0"/>
              </a:spcBef>
              <a:spcAft>
                <a:spcPts val="0"/>
              </a:spcAft>
              <a:buNone/>
            </a:pPr>
            <a:r>
              <a:t/>
            </a:r>
            <a:endParaRPr>
              <a:latin typeface="Nunito"/>
              <a:ea typeface="Nunito"/>
              <a:cs typeface="Nunito"/>
              <a:sym typeface="Nunito"/>
            </a:endParaRPr>
          </a:p>
        </p:txBody>
      </p:sp>
      <p:pic>
        <p:nvPicPr>
          <p:cNvPr id="346" name="Google Shape;346;p21"/>
          <p:cNvPicPr preferRelativeResize="0"/>
          <p:nvPr/>
        </p:nvPicPr>
        <p:blipFill>
          <a:blip r:embed="rId4">
            <a:alphaModFix/>
          </a:blip>
          <a:stretch>
            <a:fillRect/>
          </a:stretch>
        </p:blipFill>
        <p:spPr>
          <a:xfrm>
            <a:off x="331150" y="1288538"/>
            <a:ext cx="5434526" cy="2955624"/>
          </a:xfrm>
          <a:prstGeom prst="rect">
            <a:avLst/>
          </a:prstGeom>
          <a:noFill/>
          <a:ln>
            <a:noFill/>
          </a:ln>
        </p:spPr>
      </p:pic>
      <p:sp>
        <p:nvSpPr>
          <p:cNvPr id="347" name="Google Shape;347;p21"/>
          <p:cNvSpPr txBox="1"/>
          <p:nvPr/>
        </p:nvSpPr>
        <p:spPr>
          <a:xfrm>
            <a:off x="645725" y="3947125"/>
            <a:ext cx="6384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999999"/>
                </a:solidFill>
                <a:latin typeface="Nunito"/>
                <a:ea typeface="Nunito"/>
                <a:cs typeface="Nunito"/>
                <a:sym typeface="Nunito"/>
              </a:rPr>
              <a:t>*To show the different color between the </a:t>
            </a:r>
            <a:r>
              <a:rPr lang="en" sz="700">
                <a:solidFill>
                  <a:srgbClr val="999999"/>
                </a:solidFill>
                <a:latin typeface="Nunito"/>
                <a:ea typeface="Nunito"/>
                <a:cs typeface="Nunito"/>
                <a:sym typeface="Nunito"/>
              </a:rPr>
              <a:t>countries</a:t>
            </a:r>
            <a:r>
              <a:rPr lang="en" sz="700">
                <a:solidFill>
                  <a:srgbClr val="999999"/>
                </a:solidFill>
                <a:latin typeface="Nunito"/>
                <a:ea typeface="Nunito"/>
                <a:cs typeface="Nunito"/>
                <a:sym typeface="Nunito"/>
              </a:rPr>
              <a:t>, here we set the max is 100, even though some countries are over 100</a:t>
            </a:r>
            <a:endParaRPr sz="700">
              <a:solidFill>
                <a:srgbClr val="999999"/>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