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52"/>
  </p:notesMasterIdLst>
  <p:sldIdLst>
    <p:sldId id="256" r:id="rId2"/>
    <p:sldId id="310" r:id="rId3"/>
    <p:sldId id="295" r:id="rId4"/>
    <p:sldId id="285" r:id="rId5"/>
    <p:sldId id="286" r:id="rId6"/>
    <p:sldId id="265" r:id="rId7"/>
    <p:sldId id="303" r:id="rId8"/>
    <p:sldId id="287" r:id="rId9"/>
    <p:sldId id="288" r:id="rId10"/>
    <p:sldId id="262" r:id="rId11"/>
    <p:sldId id="289" r:id="rId12"/>
    <p:sldId id="290" r:id="rId13"/>
    <p:sldId id="292" r:id="rId14"/>
    <p:sldId id="293" r:id="rId15"/>
    <p:sldId id="294" r:id="rId16"/>
    <p:sldId id="266" r:id="rId17"/>
    <p:sldId id="296" r:id="rId18"/>
    <p:sldId id="267" r:id="rId19"/>
    <p:sldId id="299" r:id="rId20"/>
    <p:sldId id="300" r:id="rId21"/>
    <p:sldId id="268" r:id="rId22"/>
    <p:sldId id="277" r:id="rId23"/>
    <p:sldId id="279" r:id="rId24"/>
    <p:sldId id="270" r:id="rId25"/>
    <p:sldId id="301" r:id="rId26"/>
    <p:sldId id="302" r:id="rId27"/>
    <p:sldId id="305" r:id="rId28"/>
    <p:sldId id="271" r:id="rId29"/>
    <p:sldId id="272" r:id="rId30"/>
    <p:sldId id="306" r:id="rId31"/>
    <p:sldId id="307" r:id="rId32"/>
    <p:sldId id="273" r:id="rId33"/>
    <p:sldId id="298" r:id="rId34"/>
    <p:sldId id="257" r:id="rId35"/>
    <p:sldId id="258" r:id="rId36"/>
    <p:sldId id="259" r:id="rId37"/>
    <p:sldId id="260" r:id="rId38"/>
    <p:sldId id="261" r:id="rId39"/>
    <p:sldId id="264" r:id="rId40"/>
    <p:sldId id="283" r:id="rId41"/>
    <p:sldId id="269" r:id="rId42"/>
    <p:sldId id="282" r:id="rId43"/>
    <p:sldId id="284" r:id="rId44"/>
    <p:sldId id="297" r:id="rId45"/>
    <p:sldId id="308" r:id="rId46"/>
    <p:sldId id="274" r:id="rId47"/>
    <p:sldId id="280" r:id="rId48"/>
    <p:sldId id="309" r:id="rId49"/>
    <p:sldId id="281" r:id="rId50"/>
    <p:sldId id="304"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ni Cohen" initials="YC" lastIdx="1" clrIdx="0">
    <p:extLst>
      <p:ext uri="{19B8F6BF-5375-455C-9EA6-DF929625EA0E}">
        <p15:presenceInfo xmlns:p15="http://schemas.microsoft.com/office/powerpoint/2012/main" userId="43cb38e1059660c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0E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סגנון ביניים 1 - הדגשה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סגנון ביניים 3 - הדגשה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85185" autoAdjust="0"/>
  </p:normalViewPr>
  <p:slideViewPr>
    <p:cSldViewPr snapToGrid="0">
      <p:cViewPr>
        <p:scale>
          <a:sx n="66" d="100"/>
          <a:sy n="66" d="100"/>
        </p:scale>
        <p:origin x="7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F0DBCA-8CDB-48B8-894D-1255CC68AC46}" type="datetimeFigureOut">
              <a:rPr lang="en-US" smtClean="0"/>
              <a:t>12/9/2019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585894-D30D-42EB-9150-3284AD23AEAF}" type="slidenum">
              <a:rPr lang="en-US" smtClean="0"/>
              <a:t>‹#›</a:t>
            </a:fld>
            <a:endParaRPr lang="en-US"/>
          </a:p>
        </p:txBody>
      </p:sp>
    </p:spTree>
    <p:extLst>
      <p:ext uri="{BB962C8B-B14F-4D97-AF65-F5344CB8AC3E}">
        <p14:creationId xmlns:p14="http://schemas.microsoft.com/office/powerpoint/2010/main" val="3486583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בהרצאה הקרובה נרצה </a:t>
            </a:r>
          </a:p>
        </p:txBody>
      </p:sp>
      <p:sp>
        <p:nvSpPr>
          <p:cNvPr id="4" name="מציין מיקום של מספר שקופית 3"/>
          <p:cNvSpPr>
            <a:spLocks noGrp="1"/>
          </p:cNvSpPr>
          <p:nvPr>
            <p:ph type="sldNum" sz="quarter" idx="5"/>
          </p:nvPr>
        </p:nvSpPr>
        <p:spPr/>
        <p:txBody>
          <a:bodyPr/>
          <a:lstStyle/>
          <a:p>
            <a:fld id="{AE585894-D30D-42EB-9150-3284AD23AEAF}" type="slidenum">
              <a:rPr lang="en-US" smtClean="0"/>
              <a:t>1</a:t>
            </a:fld>
            <a:endParaRPr lang="en-US"/>
          </a:p>
        </p:txBody>
      </p:sp>
    </p:spTree>
    <p:extLst>
      <p:ext uri="{BB962C8B-B14F-4D97-AF65-F5344CB8AC3E}">
        <p14:creationId xmlns:p14="http://schemas.microsoft.com/office/powerpoint/2010/main" val="3019838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בלוק תקין הוא בלוק שה</a:t>
            </a:r>
            <a:r>
              <a:rPr lang="en-US" dirty="0"/>
              <a:t>hash</a:t>
            </a:r>
            <a:r>
              <a:rPr lang="he-IL" dirty="0"/>
              <a:t> על ה</a:t>
            </a:r>
            <a:r>
              <a:rPr lang="en-US" dirty="0"/>
              <a:t>header</a:t>
            </a:r>
            <a:r>
              <a:rPr lang="he-IL" dirty="0"/>
              <a:t> שלו נותן תוצאה תקינה.</a:t>
            </a:r>
          </a:p>
          <a:p>
            <a:pPr algn="r" rtl="1"/>
            <a:r>
              <a:rPr lang="he-IL" dirty="0"/>
              <a:t>כל השדות הראשונים נקבעים בהתאם לבלוקים קודמים, או בהתאם </a:t>
            </a:r>
            <a:r>
              <a:rPr lang="he-IL" dirty="0" err="1"/>
              <a:t>לעיסקאות</a:t>
            </a:r>
            <a:r>
              <a:rPr lang="he-IL" dirty="0"/>
              <a:t> בבלוק זה.</a:t>
            </a:r>
          </a:p>
          <a:p>
            <a:pPr algn="r" rtl="1"/>
            <a:r>
              <a:rPr lang="he-IL" dirty="0"/>
              <a:t>הרכיב החופשי זה ה</a:t>
            </a:r>
            <a:r>
              <a:rPr lang="en-US" dirty="0"/>
              <a:t>nonce</a:t>
            </a:r>
            <a:r>
              <a:rPr lang="he-IL" dirty="0"/>
              <a:t>, שצריך לתת </a:t>
            </a:r>
            <a:r>
              <a:rPr lang="en-US" dirty="0"/>
              <a:t>hash</a:t>
            </a:r>
            <a:r>
              <a:rPr lang="he-IL" dirty="0"/>
              <a:t> תקין בהתאם לרמת הקושי הנדרשת.</a:t>
            </a:r>
          </a:p>
          <a:p>
            <a:pPr algn="r" rtl="1"/>
            <a:r>
              <a:rPr lang="he-IL" dirty="0"/>
              <a:t>חיפוש </a:t>
            </a:r>
            <a:r>
              <a:rPr lang="en-US" dirty="0"/>
              <a:t>nonce</a:t>
            </a:r>
            <a:r>
              <a:rPr lang="he-IL" dirty="0"/>
              <a:t> מתאים נקרא: כריה - </a:t>
            </a:r>
            <a:r>
              <a:rPr lang="en-US" dirty="0"/>
              <a:t>mining</a:t>
            </a:r>
            <a:r>
              <a:rPr lang="he-IL" dirty="0"/>
              <a:t>.</a:t>
            </a:r>
          </a:p>
        </p:txBody>
      </p:sp>
      <p:sp>
        <p:nvSpPr>
          <p:cNvPr id="4" name="מציין מיקום של מספר שקופית 3"/>
          <p:cNvSpPr>
            <a:spLocks noGrp="1"/>
          </p:cNvSpPr>
          <p:nvPr>
            <p:ph type="sldNum" sz="quarter" idx="5"/>
          </p:nvPr>
        </p:nvSpPr>
        <p:spPr/>
        <p:txBody>
          <a:bodyPr/>
          <a:lstStyle/>
          <a:p>
            <a:fld id="{AE585894-D30D-42EB-9150-3284AD23AEAF}" type="slidenum">
              <a:rPr lang="en-US" smtClean="0"/>
              <a:t>11</a:t>
            </a:fld>
            <a:endParaRPr lang="en-US"/>
          </a:p>
        </p:txBody>
      </p:sp>
    </p:spTree>
    <p:extLst>
      <p:ext uri="{BB962C8B-B14F-4D97-AF65-F5344CB8AC3E}">
        <p14:creationId xmlns:p14="http://schemas.microsoft.com/office/powerpoint/2010/main" val="3621306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בשלב ראשון נראה שזה קשה לשנות בלוק יחיד, בשלב הבא נדבר על שינוי של כמה בלוקים.</a:t>
            </a:r>
          </a:p>
        </p:txBody>
      </p:sp>
      <p:sp>
        <p:nvSpPr>
          <p:cNvPr id="4" name="מציין מיקום של מספר שקופית 3"/>
          <p:cNvSpPr>
            <a:spLocks noGrp="1"/>
          </p:cNvSpPr>
          <p:nvPr>
            <p:ph type="sldNum" sz="quarter" idx="5"/>
          </p:nvPr>
        </p:nvSpPr>
        <p:spPr/>
        <p:txBody>
          <a:bodyPr/>
          <a:lstStyle/>
          <a:p>
            <a:fld id="{AE585894-D30D-42EB-9150-3284AD23AEAF}" type="slidenum">
              <a:rPr lang="en-US" smtClean="0"/>
              <a:t>12</a:t>
            </a:fld>
            <a:endParaRPr lang="en-US"/>
          </a:p>
        </p:txBody>
      </p:sp>
    </p:spTree>
    <p:extLst>
      <p:ext uri="{BB962C8B-B14F-4D97-AF65-F5344CB8AC3E}">
        <p14:creationId xmlns:p14="http://schemas.microsoft.com/office/powerpoint/2010/main" val="1085043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להסביר מה זה </a:t>
            </a:r>
            <a:r>
              <a:rPr lang="en-US" dirty="0"/>
              <a:t>proof-of-work</a:t>
            </a:r>
            <a:endParaRPr lang="he-IL" dirty="0"/>
          </a:p>
        </p:txBody>
      </p:sp>
      <p:sp>
        <p:nvSpPr>
          <p:cNvPr id="4" name="מציין מיקום של מספר שקופית 3"/>
          <p:cNvSpPr>
            <a:spLocks noGrp="1"/>
          </p:cNvSpPr>
          <p:nvPr>
            <p:ph type="sldNum" sz="quarter" idx="5"/>
          </p:nvPr>
        </p:nvSpPr>
        <p:spPr/>
        <p:txBody>
          <a:bodyPr/>
          <a:lstStyle/>
          <a:p>
            <a:fld id="{AE585894-D30D-42EB-9150-3284AD23AEAF}" type="slidenum">
              <a:rPr lang="en-US" smtClean="0"/>
              <a:t>13</a:t>
            </a:fld>
            <a:endParaRPr lang="en-US"/>
          </a:p>
        </p:txBody>
      </p:sp>
    </p:spTree>
    <p:extLst>
      <p:ext uri="{BB962C8B-B14F-4D97-AF65-F5344CB8AC3E}">
        <p14:creationId xmlns:p14="http://schemas.microsoft.com/office/powerpoint/2010/main" val="2842981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מה יקרה אם אדם אחד ישלוט ברוב </a:t>
            </a:r>
            <a:r>
              <a:rPr lang="he-IL" dirty="0" err="1"/>
              <a:t>כח</a:t>
            </a:r>
            <a:r>
              <a:rPr lang="he-IL" dirty="0"/>
              <a:t> החישוב של מטבע מסוים? זה עלול להיות הרסני, ונדבר על כך בהמשך.</a:t>
            </a:r>
          </a:p>
          <a:p>
            <a:pPr algn="r" rtl="1"/>
            <a:r>
              <a:rPr lang="he-IL" dirty="0"/>
              <a:t>איך בדיוק זה עובד? על זה נדבר בסדרת השקופיות הבאה</a:t>
            </a:r>
          </a:p>
        </p:txBody>
      </p:sp>
      <p:sp>
        <p:nvSpPr>
          <p:cNvPr id="4" name="מציין מיקום של מספר שקופית 3"/>
          <p:cNvSpPr>
            <a:spLocks noGrp="1"/>
          </p:cNvSpPr>
          <p:nvPr>
            <p:ph type="sldNum" sz="quarter" idx="5"/>
          </p:nvPr>
        </p:nvSpPr>
        <p:spPr/>
        <p:txBody>
          <a:bodyPr/>
          <a:lstStyle/>
          <a:p>
            <a:fld id="{AE585894-D30D-42EB-9150-3284AD23AEAF}" type="slidenum">
              <a:rPr lang="en-US" smtClean="0"/>
              <a:t>16</a:t>
            </a:fld>
            <a:endParaRPr lang="en-US"/>
          </a:p>
        </p:txBody>
      </p:sp>
    </p:spTree>
    <p:extLst>
      <p:ext uri="{BB962C8B-B14F-4D97-AF65-F5344CB8AC3E}">
        <p14:creationId xmlns:p14="http://schemas.microsoft.com/office/powerpoint/2010/main" val="3748864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endParaRPr lang="he-IL" dirty="0"/>
          </a:p>
        </p:txBody>
      </p:sp>
      <p:sp>
        <p:nvSpPr>
          <p:cNvPr id="4" name="מציין מיקום של מספר שקופית 3"/>
          <p:cNvSpPr>
            <a:spLocks noGrp="1"/>
          </p:cNvSpPr>
          <p:nvPr>
            <p:ph type="sldNum" sz="quarter" idx="5"/>
          </p:nvPr>
        </p:nvSpPr>
        <p:spPr/>
        <p:txBody>
          <a:bodyPr/>
          <a:lstStyle/>
          <a:p>
            <a:fld id="{AE585894-D30D-42EB-9150-3284AD23AEAF}" type="slidenum">
              <a:rPr lang="en-US" smtClean="0"/>
              <a:t>18</a:t>
            </a:fld>
            <a:endParaRPr lang="en-US"/>
          </a:p>
        </p:txBody>
      </p:sp>
    </p:spTree>
    <p:extLst>
      <p:ext uri="{BB962C8B-B14F-4D97-AF65-F5344CB8AC3E}">
        <p14:creationId xmlns:p14="http://schemas.microsoft.com/office/powerpoint/2010/main" val="1222499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נענה קודם על השאלה האחרונה, ונבין מדוע גם השאלות הראשונות לא מפריעות</a:t>
            </a:r>
          </a:p>
        </p:txBody>
      </p:sp>
      <p:sp>
        <p:nvSpPr>
          <p:cNvPr id="4" name="מציין מיקום של מספר שקופית 3"/>
          <p:cNvSpPr>
            <a:spLocks noGrp="1"/>
          </p:cNvSpPr>
          <p:nvPr>
            <p:ph type="sldNum" sz="quarter" idx="5"/>
          </p:nvPr>
        </p:nvSpPr>
        <p:spPr/>
        <p:txBody>
          <a:bodyPr/>
          <a:lstStyle/>
          <a:p>
            <a:fld id="{AE585894-D30D-42EB-9150-3284AD23AEAF}" type="slidenum">
              <a:rPr lang="en-US" smtClean="0"/>
              <a:t>19</a:t>
            </a:fld>
            <a:endParaRPr lang="en-US"/>
          </a:p>
        </p:txBody>
      </p:sp>
    </p:spTree>
    <p:extLst>
      <p:ext uri="{BB962C8B-B14F-4D97-AF65-F5344CB8AC3E}">
        <p14:creationId xmlns:p14="http://schemas.microsoft.com/office/powerpoint/2010/main" val="620099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יצרת את האיור בעצמך? יש אפשרות להוסיף חיצים (לאחור) וליישר את התווים?</a:t>
            </a:r>
          </a:p>
        </p:txBody>
      </p:sp>
      <p:sp>
        <p:nvSpPr>
          <p:cNvPr id="4" name="מציין מיקום של מספר שקופית 3"/>
          <p:cNvSpPr>
            <a:spLocks noGrp="1"/>
          </p:cNvSpPr>
          <p:nvPr>
            <p:ph type="sldNum" sz="quarter" idx="5"/>
          </p:nvPr>
        </p:nvSpPr>
        <p:spPr/>
        <p:txBody>
          <a:bodyPr/>
          <a:lstStyle/>
          <a:p>
            <a:fld id="{AE585894-D30D-42EB-9150-3284AD23AEAF}" type="slidenum">
              <a:rPr lang="en-US" smtClean="0"/>
              <a:t>21</a:t>
            </a:fld>
            <a:endParaRPr lang="en-US"/>
          </a:p>
        </p:txBody>
      </p:sp>
    </p:spTree>
    <p:extLst>
      <p:ext uri="{BB962C8B-B14F-4D97-AF65-F5344CB8AC3E}">
        <p14:creationId xmlns:p14="http://schemas.microsoft.com/office/powerpoint/2010/main" val="36230024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AE585894-D30D-42EB-9150-3284AD23AEAF}" type="slidenum">
              <a:rPr lang="en-US" smtClean="0"/>
              <a:t>23</a:t>
            </a:fld>
            <a:endParaRPr lang="en-US"/>
          </a:p>
        </p:txBody>
      </p:sp>
    </p:spTree>
    <p:extLst>
      <p:ext uri="{BB962C8B-B14F-4D97-AF65-F5344CB8AC3E}">
        <p14:creationId xmlns:p14="http://schemas.microsoft.com/office/powerpoint/2010/main" val="40914653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585894-D30D-42EB-9150-3284AD23AEAF}" type="slidenum">
              <a:rPr lang="en-US" smtClean="0"/>
              <a:t>24</a:t>
            </a:fld>
            <a:endParaRPr lang="en-US"/>
          </a:p>
        </p:txBody>
      </p:sp>
    </p:spTree>
    <p:extLst>
      <p:ext uri="{BB962C8B-B14F-4D97-AF65-F5344CB8AC3E}">
        <p14:creationId xmlns:p14="http://schemas.microsoft.com/office/powerpoint/2010/main" val="859791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כעת נוכל להבין, למה חיפוש ה</a:t>
            </a:r>
            <a:r>
              <a:rPr lang="en-US" dirty="0"/>
              <a:t>nonce</a:t>
            </a:r>
            <a:r>
              <a:rPr lang="he-IL" dirty="0"/>
              <a:t> נקרא כריה</a:t>
            </a:r>
          </a:p>
        </p:txBody>
      </p:sp>
      <p:sp>
        <p:nvSpPr>
          <p:cNvPr id="4" name="מציין מיקום של מספר שקופית 3"/>
          <p:cNvSpPr>
            <a:spLocks noGrp="1"/>
          </p:cNvSpPr>
          <p:nvPr>
            <p:ph type="sldNum" sz="quarter" idx="5"/>
          </p:nvPr>
        </p:nvSpPr>
        <p:spPr/>
        <p:txBody>
          <a:bodyPr/>
          <a:lstStyle/>
          <a:p>
            <a:fld id="{AE585894-D30D-42EB-9150-3284AD23AEAF}" type="slidenum">
              <a:rPr lang="en-US" smtClean="0"/>
              <a:t>25</a:t>
            </a:fld>
            <a:endParaRPr lang="en-US"/>
          </a:p>
        </p:txBody>
      </p:sp>
    </p:spTree>
    <p:extLst>
      <p:ext uri="{BB962C8B-B14F-4D97-AF65-F5344CB8AC3E}">
        <p14:creationId xmlns:p14="http://schemas.microsoft.com/office/powerpoint/2010/main" val="2117577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כמה שקופיות בנושא:</a:t>
            </a:r>
          </a:p>
          <a:p>
            <a:pPr algn="r" rtl="1"/>
            <a:r>
              <a:rPr lang="he-IL" dirty="0"/>
              <a:t>יש הרבה משתמשים במטבעות </a:t>
            </a:r>
            <a:r>
              <a:rPr lang="he-IL" dirty="0" err="1"/>
              <a:t>קריפטגורפיים</a:t>
            </a:r>
            <a:r>
              <a:rPr lang="he-IL" dirty="0"/>
              <a:t>, יש הרבה סוגים של מטבעות, אנשים ממירים כסף פיזי תמורת מטבע דיגיטלי (שווי המטבע).</a:t>
            </a:r>
          </a:p>
        </p:txBody>
      </p:sp>
      <p:sp>
        <p:nvSpPr>
          <p:cNvPr id="4" name="מציין מיקום של מספר שקופית 3"/>
          <p:cNvSpPr>
            <a:spLocks noGrp="1"/>
          </p:cNvSpPr>
          <p:nvPr>
            <p:ph type="sldNum" sz="quarter" idx="5"/>
          </p:nvPr>
        </p:nvSpPr>
        <p:spPr/>
        <p:txBody>
          <a:bodyPr/>
          <a:lstStyle/>
          <a:p>
            <a:fld id="{AE585894-D30D-42EB-9150-3284AD23AEAF}" type="slidenum">
              <a:rPr lang="en-US" smtClean="0"/>
              <a:t>2</a:t>
            </a:fld>
            <a:endParaRPr lang="en-US"/>
          </a:p>
        </p:txBody>
      </p:sp>
    </p:spTree>
    <p:extLst>
      <p:ext uri="{BB962C8B-B14F-4D97-AF65-F5344CB8AC3E}">
        <p14:creationId xmlns:p14="http://schemas.microsoft.com/office/powerpoint/2010/main" val="22703691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בקישור: </a:t>
            </a:r>
            <a:r>
              <a:rPr lang="he-IL" dirty="0" err="1"/>
              <a:t>טרנזקציות</a:t>
            </a:r>
            <a:r>
              <a:rPr lang="he-IL" dirty="0"/>
              <a:t> </a:t>
            </a:r>
            <a:r>
              <a:rPr lang="he-IL" dirty="0" err="1"/>
              <a:t>ביטקוין</a:t>
            </a:r>
            <a:r>
              <a:rPr lang="he-IL" dirty="0"/>
              <a:t> הממתינות לאישור</a:t>
            </a:r>
            <a:endParaRPr lang="en-US" dirty="0"/>
          </a:p>
        </p:txBody>
      </p:sp>
      <p:sp>
        <p:nvSpPr>
          <p:cNvPr id="4" name="Slide Number Placeholder 3"/>
          <p:cNvSpPr>
            <a:spLocks noGrp="1"/>
          </p:cNvSpPr>
          <p:nvPr>
            <p:ph type="sldNum" sz="quarter" idx="5"/>
          </p:nvPr>
        </p:nvSpPr>
        <p:spPr/>
        <p:txBody>
          <a:bodyPr/>
          <a:lstStyle/>
          <a:p>
            <a:fld id="{AE585894-D30D-42EB-9150-3284AD23AEAF}" type="slidenum">
              <a:rPr lang="en-US" smtClean="0"/>
              <a:t>26</a:t>
            </a:fld>
            <a:endParaRPr lang="en-US"/>
          </a:p>
        </p:txBody>
      </p:sp>
    </p:spTree>
    <p:extLst>
      <p:ext uri="{BB962C8B-B14F-4D97-AF65-F5344CB8AC3E}">
        <p14:creationId xmlns:p14="http://schemas.microsoft.com/office/powerpoint/2010/main" val="2255755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err="1"/>
              <a:t>בטרנזקציה</a:t>
            </a:r>
            <a:r>
              <a:rPr lang="he-IL" dirty="0"/>
              <a:t> ניתן לכתוב כמה </a:t>
            </a:r>
            <a:r>
              <a:rPr lang="en-US" dirty="0"/>
              <a:t>PK</a:t>
            </a:r>
            <a:r>
              <a:rPr lang="he-IL" dirty="0"/>
              <a:t> שמכניסים כסף, וכמה </a:t>
            </a:r>
            <a:r>
              <a:rPr lang="en-US" dirty="0"/>
              <a:t>PK</a:t>
            </a:r>
            <a:r>
              <a:rPr lang="he-IL" dirty="0"/>
              <a:t> שמקבלים כסף. הצגה כזו יכולה לחסוך בשטח </a:t>
            </a:r>
            <a:r>
              <a:rPr lang="he-IL" dirty="0" err="1"/>
              <a:t>איחסון</a:t>
            </a:r>
            <a:r>
              <a:rPr lang="he-IL" dirty="0"/>
              <a:t>.</a:t>
            </a:r>
          </a:p>
        </p:txBody>
      </p:sp>
      <p:sp>
        <p:nvSpPr>
          <p:cNvPr id="4" name="מציין מיקום של מספר שקופית 3"/>
          <p:cNvSpPr>
            <a:spLocks noGrp="1"/>
          </p:cNvSpPr>
          <p:nvPr>
            <p:ph type="sldNum" sz="quarter" idx="5"/>
          </p:nvPr>
        </p:nvSpPr>
        <p:spPr/>
        <p:txBody>
          <a:bodyPr/>
          <a:lstStyle/>
          <a:p>
            <a:fld id="{AE585894-D30D-42EB-9150-3284AD23AEAF}" type="slidenum">
              <a:rPr lang="en-US" smtClean="0"/>
              <a:t>27</a:t>
            </a:fld>
            <a:endParaRPr lang="en-US"/>
          </a:p>
        </p:txBody>
      </p:sp>
    </p:spTree>
    <p:extLst>
      <p:ext uri="{BB962C8B-B14F-4D97-AF65-F5344CB8AC3E}">
        <p14:creationId xmlns:p14="http://schemas.microsoft.com/office/powerpoint/2010/main" val="2900021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כאשר דיברנו על חתימות </a:t>
            </a:r>
            <a:r>
              <a:rPr lang="he-IL" dirty="0" err="1"/>
              <a:t>דיגטליות</a:t>
            </a:r>
            <a:r>
              <a:rPr lang="he-IL" dirty="0"/>
              <a:t>, אמרנו שלכל </a:t>
            </a:r>
            <a:r>
              <a:rPr lang="he-IL" dirty="0" err="1"/>
              <a:t>טרנזקציה</a:t>
            </a:r>
            <a:r>
              <a:rPr lang="he-IL" dirty="0"/>
              <a:t> יש האש.</a:t>
            </a:r>
          </a:p>
          <a:p>
            <a:pPr algn="r" rtl="1"/>
            <a:r>
              <a:rPr lang="he-IL" dirty="0"/>
              <a:t>עץ מרקל זהו עץ גיבוב, שלכל שני האשים יוצר אב משותף, שגם הוא האש בעצמו.</a:t>
            </a:r>
          </a:p>
          <a:p>
            <a:pPr algn="r" rtl="1"/>
            <a:r>
              <a:rPr lang="he-IL" dirty="0"/>
              <a:t>בעלים נמצאות </a:t>
            </a:r>
            <a:r>
              <a:rPr lang="he-IL" dirty="0" err="1"/>
              <a:t>הטרנזקציות</a:t>
            </a:r>
            <a:r>
              <a:rPr lang="he-IL" dirty="0"/>
              <a:t>, והשורש נקרא </a:t>
            </a:r>
            <a:r>
              <a:rPr lang="en-US" dirty="0"/>
              <a:t>Merkel root</a:t>
            </a:r>
            <a:r>
              <a:rPr lang="he-IL" dirty="0"/>
              <a:t>.</a:t>
            </a:r>
          </a:p>
        </p:txBody>
      </p:sp>
      <p:sp>
        <p:nvSpPr>
          <p:cNvPr id="4" name="מציין מיקום של מספר שקופית 3"/>
          <p:cNvSpPr>
            <a:spLocks noGrp="1"/>
          </p:cNvSpPr>
          <p:nvPr>
            <p:ph type="sldNum" sz="quarter" idx="5"/>
          </p:nvPr>
        </p:nvSpPr>
        <p:spPr/>
        <p:txBody>
          <a:bodyPr/>
          <a:lstStyle/>
          <a:p>
            <a:fld id="{AE585894-D30D-42EB-9150-3284AD23AEAF}" type="slidenum">
              <a:rPr lang="en-US" smtClean="0"/>
              <a:t>29</a:t>
            </a:fld>
            <a:endParaRPr lang="en-US"/>
          </a:p>
        </p:txBody>
      </p:sp>
    </p:spTree>
    <p:extLst>
      <p:ext uri="{BB962C8B-B14F-4D97-AF65-F5344CB8AC3E}">
        <p14:creationId xmlns:p14="http://schemas.microsoft.com/office/powerpoint/2010/main" val="3672881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endParaRPr lang="he-IL" dirty="0"/>
          </a:p>
        </p:txBody>
      </p:sp>
      <p:sp>
        <p:nvSpPr>
          <p:cNvPr id="4" name="מציין מיקום של מספר שקופית 3"/>
          <p:cNvSpPr>
            <a:spLocks noGrp="1"/>
          </p:cNvSpPr>
          <p:nvPr>
            <p:ph type="sldNum" sz="quarter" idx="5"/>
          </p:nvPr>
        </p:nvSpPr>
        <p:spPr/>
        <p:txBody>
          <a:bodyPr/>
          <a:lstStyle/>
          <a:p>
            <a:fld id="{AE585894-D30D-42EB-9150-3284AD23AEAF}" type="slidenum">
              <a:rPr lang="en-US" smtClean="0"/>
              <a:t>30</a:t>
            </a:fld>
            <a:endParaRPr lang="en-US"/>
          </a:p>
        </p:txBody>
      </p:sp>
    </p:spTree>
    <p:extLst>
      <p:ext uri="{BB962C8B-B14F-4D97-AF65-F5344CB8AC3E}">
        <p14:creationId xmlns:p14="http://schemas.microsoft.com/office/powerpoint/2010/main" val="14949360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endParaRPr lang="he-IL" dirty="0"/>
          </a:p>
        </p:txBody>
      </p:sp>
      <p:sp>
        <p:nvSpPr>
          <p:cNvPr id="4" name="מציין מיקום של מספר שקופית 3"/>
          <p:cNvSpPr>
            <a:spLocks noGrp="1"/>
          </p:cNvSpPr>
          <p:nvPr>
            <p:ph type="sldNum" sz="quarter" idx="5"/>
          </p:nvPr>
        </p:nvSpPr>
        <p:spPr/>
        <p:txBody>
          <a:bodyPr/>
          <a:lstStyle/>
          <a:p>
            <a:fld id="{AE585894-D30D-42EB-9150-3284AD23AEAF}" type="slidenum">
              <a:rPr lang="en-US" smtClean="0"/>
              <a:t>31</a:t>
            </a:fld>
            <a:endParaRPr lang="en-US"/>
          </a:p>
        </p:txBody>
      </p:sp>
    </p:spTree>
    <p:extLst>
      <p:ext uri="{BB962C8B-B14F-4D97-AF65-F5344CB8AC3E}">
        <p14:creationId xmlns:p14="http://schemas.microsoft.com/office/powerpoint/2010/main" val="5140434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endParaRPr lang="he-IL" dirty="0"/>
          </a:p>
        </p:txBody>
      </p:sp>
      <p:sp>
        <p:nvSpPr>
          <p:cNvPr id="4" name="מציין מיקום של מספר שקופית 3"/>
          <p:cNvSpPr>
            <a:spLocks noGrp="1"/>
          </p:cNvSpPr>
          <p:nvPr>
            <p:ph type="sldNum" sz="quarter" idx="5"/>
          </p:nvPr>
        </p:nvSpPr>
        <p:spPr/>
        <p:txBody>
          <a:bodyPr/>
          <a:lstStyle/>
          <a:p>
            <a:fld id="{AE585894-D30D-42EB-9150-3284AD23AEAF}" type="slidenum">
              <a:rPr lang="en-US" smtClean="0"/>
              <a:t>34</a:t>
            </a:fld>
            <a:endParaRPr lang="en-US"/>
          </a:p>
        </p:txBody>
      </p:sp>
    </p:spTree>
    <p:extLst>
      <p:ext uri="{BB962C8B-B14F-4D97-AF65-F5344CB8AC3E}">
        <p14:creationId xmlns:p14="http://schemas.microsoft.com/office/powerpoint/2010/main" val="36311957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AE585894-D30D-42EB-9150-3284AD23AEAF}" type="slidenum">
              <a:rPr lang="en-US" smtClean="0"/>
              <a:t>41</a:t>
            </a:fld>
            <a:endParaRPr lang="en-US"/>
          </a:p>
        </p:txBody>
      </p:sp>
    </p:spTree>
    <p:extLst>
      <p:ext uri="{BB962C8B-B14F-4D97-AF65-F5344CB8AC3E}">
        <p14:creationId xmlns:p14="http://schemas.microsoft.com/office/powerpoint/2010/main" val="35429168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585894-D30D-42EB-9150-3284AD23AEAF}" type="slidenum">
              <a:rPr lang="en-US" smtClean="0"/>
              <a:t>42</a:t>
            </a:fld>
            <a:endParaRPr lang="en-US"/>
          </a:p>
        </p:txBody>
      </p:sp>
    </p:spTree>
    <p:extLst>
      <p:ext uri="{BB962C8B-B14F-4D97-AF65-F5344CB8AC3E}">
        <p14:creationId xmlns:p14="http://schemas.microsoft.com/office/powerpoint/2010/main" val="17824310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AE585894-D30D-42EB-9150-3284AD23AEAF}" type="slidenum">
              <a:rPr lang="en-US" smtClean="0"/>
              <a:t>48</a:t>
            </a:fld>
            <a:endParaRPr lang="en-US"/>
          </a:p>
        </p:txBody>
      </p:sp>
    </p:spTree>
    <p:extLst>
      <p:ext uri="{BB962C8B-B14F-4D97-AF65-F5344CB8AC3E}">
        <p14:creationId xmlns:p14="http://schemas.microsoft.com/office/powerpoint/2010/main" val="2229832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לדעתנו הבעיה העיקרית של מטבע </a:t>
            </a:r>
            <a:r>
              <a:rPr lang="he-IL" dirty="0" err="1"/>
              <a:t>קריפטו</a:t>
            </a:r>
            <a:r>
              <a:rPr lang="he-IL" dirty="0"/>
              <a:t>: אמינות</a:t>
            </a:r>
          </a:p>
        </p:txBody>
      </p:sp>
      <p:sp>
        <p:nvSpPr>
          <p:cNvPr id="4" name="מציין מיקום של מספר שקופית 3"/>
          <p:cNvSpPr>
            <a:spLocks noGrp="1"/>
          </p:cNvSpPr>
          <p:nvPr>
            <p:ph type="sldNum" sz="quarter" idx="5"/>
          </p:nvPr>
        </p:nvSpPr>
        <p:spPr/>
        <p:txBody>
          <a:bodyPr/>
          <a:lstStyle/>
          <a:p>
            <a:fld id="{AE585894-D30D-42EB-9150-3284AD23AEAF}" type="slidenum">
              <a:rPr lang="en-US" smtClean="0"/>
              <a:t>4</a:t>
            </a:fld>
            <a:endParaRPr lang="en-US"/>
          </a:p>
        </p:txBody>
      </p:sp>
    </p:spTree>
    <p:extLst>
      <p:ext uri="{BB962C8B-B14F-4D97-AF65-F5344CB8AC3E}">
        <p14:creationId xmlns:p14="http://schemas.microsoft.com/office/powerpoint/2010/main" val="229657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פתרון הבעיה הראשונה – </a:t>
            </a:r>
            <a:r>
              <a:rPr lang="he-IL" dirty="0" err="1"/>
              <a:t>בלוקצ'יין</a:t>
            </a:r>
            <a:r>
              <a:rPr lang="he-IL" dirty="0"/>
              <a:t>.</a:t>
            </a:r>
          </a:p>
          <a:p>
            <a:pPr algn="r" rtl="1"/>
            <a:r>
              <a:rPr lang="he-IL" dirty="0"/>
              <a:t>הבעיה </a:t>
            </a:r>
            <a:r>
              <a:rPr lang="he-IL" dirty="0" err="1"/>
              <a:t>השניה</a:t>
            </a:r>
            <a:r>
              <a:rPr lang="he-IL" dirty="0"/>
              <a:t>: נדבר באריכות בהמשך</a:t>
            </a:r>
          </a:p>
          <a:p>
            <a:pPr algn="r" rtl="1"/>
            <a:r>
              <a:rPr lang="he-IL" dirty="0"/>
              <a:t>הבעיה השלישית: חתימות דיגיטליות – עליו נסביר ממש עכשיו</a:t>
            </a:r>
          </a:p>
        </p:txBody>
      </p:sp>
      <p:sp>
        <p:nvSpPr>
          <p:cNvPr id="4" name="מציין מיקום של מספר שקופית 3"/>
          <p:cNvSpPr>
            <a:spLocks noGrp="1"/>
          </p:cNvSpPr>
          <p:nvPr>
            <p:ph type="sldNum" sz="quarter" idx="5"/>
          </p:nvPr>
        </p:nvSpPr>
        <p:spPr/>
        <p:txBody>
          <a:bodyPr/>
          <a:lstStyle/>
          <a:p>
            <a:fld id="{AE585894-D30D-42EB-9150-3284AD23AEAF}" type="slidenum">
              <a:rPr lang="en-US" smtClean="0"/>
              <a:t>5</a:t>
            </a:fld>
            <a:endParaRPr lang="en-US"/>
          </a:p>
        </p:txBody>
      </p:sp>
    </p:spTree>
    <p:extLst>
      <p:ext uri="{BB962C8B-B14F-4D97-AF65-F5344CB8AC3E}">
        <p14:creationId xmlns:p14="http://schemas.microsoft.com/office/powerpoint/2010/main" val="1658172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צריך להוסיף כאן הדגמה, אני אשתדל לחפש מחר קוד עובד</a:t>
            </a:r>
          </a:p>
          <a:p>
            <a:pPr algn="r" rtl="1"/>
            <a:r>
              <a:rPr lang="he-IL" dirty="0"/>
              <a:t>כדי להעביר כסף מוכרחים להשתמש במפתח פרטי</a:t>
            </a:r>
          </a:p>
          <a:p>
            <a:pPr algn="r" rtl="1"/>
            <a:r>
              <a:rPr lang="he-IL" sz="1200" b="0" i="0" u="none" strike="noStrike" kern="1200" dirty="0">
                <a:solidFill>
                  <a:schemeClr val="tx1"/>
                </a:solidFill>
                <a:effectLst/>
                <a:latin typeface="+mn-lt"/>
                <a:ea typeface="+mn-ea"/>
                <a:cs typeface="+mn-cs"/>
              </a:rPr>
              <a:t>מי ששכח מהו המפתח הפרטי, אבד את היכולת להעביר את הכספים ששייכים לו. מי יודע כמה כספים אבודים כאלה ישנם כיום.</a:t>
            </a:r>
            <a:endParaRPr lang="he-IL" dirty="0"/>
          </a:p>
          <a:p>
            <a:pPr algn="r" rtl="1"/>
            <a:r>
              <a:rPr lang="he-IL" dirty="0"/>
              <a:t>מסקנה: אף אחד לא יכול להעביר כסף ששייך לי</a:t>
            </a:r>
          </a:p>
        </p:txBody>
      </p:sp>
      <p:sp>
        <p:nvSpPr>
          <p:cNvPr id="4" name="מציין מיקום של מספר שקופית 3"/>
          <p:cNvSpPr>
            <a:spLocks noGrp="1"/>
          </p:cNvSpPr>
          <p:nvPr>
            <p:ph type="sldNum" sz="quarter" idx="5"/>
          </p:nvPr>
        </p:nvSpPr>
        <p:spPr/>
        <p:txBody>
          <a:bodyPr/>
          <a:lstStyle/>
          <a:p>
            <a:fld id="{AE585894-D30D-42EB-9150-3284AD23AEAF}" type="slidenum">
              <a:rPr lang="en-US" smtClean="0"/>
              <a:t>6</a:t>
            </a:fld>
            <a:endParaRPr lang="en-US"/>
          </a:p>
        </p:txBody>
      </p:sp>
    </p:spTree>
    <p:extLst>
      <p:ext uri="{BB962C8B-B14F-4D97-AF65-F5344CB8AC3E}">
        <p14:creationId xmlns:p14="http://schemas.microsoft.com/office/powerpoint/2010/main" val="3089310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מתוך אתר </a:t>
            </a:r>
            <a:r>
              <a:rPr lang="en-US" dirty="0"/>
              <a:t>blockchain.com</a:t>
            </a:r>
            <a:endParaRPr lang="he-IL" dirty="0"/>
          </a:p>
        </p:txBody>
      </p:sp>
      <p:sp>
        <p:nvSpPr>
          <p:cNvPr id="4" name="מציין מיקום של מספר שקופית 3"/>
          <p:cNvSpPr>
            <a:spLocks noGrp="1"/>
          </p:cNvSpPr>
          <p:nvPr>
            <p:ph type="sldNum" sz="quarter" idx="5"/>
          </p:nvPr>
        </p:nvSpPr>
        <p:spPr/>
        <p:txBody>
          <a:bodyPr/>
          <a:lstStyle/>
          <a:p>
            <a:fld id="{AE585894-D30D-42EB-9150-3284AD23AEAF}" type="slidenum">
              <a:rPr lang="en-US" smtClean="0"/>
              <a:t>7</a:t>
            </a:fld>
            <a:endParaRPr lang="en-US"/>
          </a:p>
        </p:txBody>
      </p:sp>
    </p:spTree>
    <p:extLst>
      <p:ext uri="{BB962C8B-B14F-4D97-AF65-F5344CB8AC3E}">
        <p14:creationId xmlns:p14="http://schemas.microsoft.com/office/powerpoint/2010/main" val="3242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השאלה המתבקשת היא: כיצד נסכים על הפעולות שקרו בהיסטוריה?</a:t>
            </a:r>
          </a:p>
          <a:p>
            <a:pPr algn="r" rtl="1"/>
            <a:r>
              <a:rPr lang="he-IL" dirty="0"/>
              <a:t>איך נוכל לממש מערכת, שהזיוף בה כמעט בלתי אפשרי?</a:t>
            </a:r>
          </a:p>
        </p:txBody>
      </p:sp>
      <p:sp>
        <p:nvSpPr>
          <p:cNvPr id="4" name="מציין מיקום של מספר שקופית 3"/>
          <p:cNvSpPr>
            <a:spLocks noGrp="1"/>
          </p:cNvSpPr>
          <p:nvPr>
            <p:ph type="sldNum" sz="quarter" idx="5"/>
          </p:nvPr>
        </p:nvSpPr>
        <p:spPr/>
        <p:txBody>
          <a:bodyPr/>
          <a:lstStyle/>
          <a:p>
            <a:fld id="{AE585894-D30D-42EB-9150-3284AD23AEAF}" type="slidenum">
              <a:rPr lang="en-US" smtClean="0"/>
              <a:t>8</a:t>
            </a:fld>
            <a:endParaRPr lang="en-US"/>
          </a:p>
        </p:txBody>
      </p:sp>
    </p:spTree>
    <p:extLst>
      <p:ext uri="{BB962C8B-B14F-4D97-AF65-F5344CB8AC3E}">
        <p14:creationId xmlns:p14="http://schemas.microsoft.com/office/powerpoint/2010/main" val="3872382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כדי שנוכל להבין מה נמצא בכל שדה, נסביר קודם מה זה </a:t>
            </a:r>
            <a:r>
              <a:rPr lang="en-US" dirty="0"/>
              <a:t>hash</a:t>
            </a:r>
            <a:r>
              <a:rPr lang="he-IL" dirty="0"/>
              <a:t>:</a:t>
            </a:r>
          </a:p>
        </p:txBody>
      </p:sp>
      <p:sp>
        <p:nvSpPr>
          <p:cNvPr id="4" name="מציין מיקום של מספר שקופית 3"/>
          <p:cNvSpPr>
            <a:spLocks noGrp="1"/>
          </p:cNvSpPr>
          <p:nvPr>
            <p:ph type="sldNum" sz="quarter" idx="5"/>
          </p:nvPr>
        </p:nvSpPr>
        <p:spPr/>
        <p:txBody>
          <a:bodyPr/>
          <a:lstStyle/>
          <a:p>
            <a:fld id="{AE585894-D30D-42EB-9150-3284AD23AEAF}" type="slidenum">
              <a:rPr lang="en-US" smtClean="0"/>
              <a:t>9</a:t>
            </a:fld>
            <a:endParaRPr lang="en-US"/>
          </a:p>
        </p:txBody>
      </p:sp>
    </p:spTree>
    <p:extLst>
      <p:ext uri="{BB962C8B-B14F-4D97-AF65-F5344CB8AC3E}">
        <p14:creationId xmlns:p14="http://schemas.microsoft.com/office/powerpoint/2010/main" val="3566208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הייתי רוצה להכניס כאן הסבר כללי, שלא מדבר על מטבעות. זה אמור להזכיר את ההסברים על חתימה דיגיטלית.</a:t>
            </a:r>
          </a:p>
          <a:p>
            <a:pPr algn="r" rtl="1"/>
            <a:r>
              <a:rPr lang="he-IL" dirty="0"/>
              <a:t>העיקרון: זו פונקציה שמחושבת על קלט, כמו טקסט או סתם רצף ביטים.</a:t>
            </a:r>
          </a:p>
          <a:p>
            <a:pPr algn="r" rtl="1"/>
            <a:r>
              <a:rPr lang="he-IL" dirty="0"/>
              <a:t>לא ניתן לחזות מה הערך שהפונקציה תחזיר. גם אם נדע את ערך הפונקציה על טקסט כמעט זהה, לא ניתן לחזות את ערך הפונקציה על הטקסט שלנו, גם לא בקירוב.</a:t>
            </a:r>
          </a:p>
          <a:p>
            <a:pPr algn="r" rtl="1"/>
            <a:r>
              <a:rPr lang="he-IL" dirty="0"/>
              <a:t>חישוב הפונקציה הוא פעולה קלה (למחשב כמובן...)</a:t>
            </a:r>
          </a:p>
          <a:p>
            <a:pPr algn="r" rtl="1"/>
            <a:r>
              <a:rPr lang="he-IL" dirty="0"/>
              <a:t>מציאת טקסט עבורו הפונקציה תחזיר ערך מסוים – הדרך היחידה היא </a:t>
            </a:r>
            <a:r>
              <a:rPr lang="en-US" dirty="0"/>
              <a:t>broth force</a:t>
            </a:r>
            <a:r>
              <a:rPr lang="he-IL" dirty="0"/>
              <a:t>.</a:t>
            </a:r>
          </a:p>
        </p:txBody>
      </p:sp>
      <p:sp>
        <p:nvSpPr>
          <p:cNvPr id="4" name="מציין מיקום של מספר שקופית 3"/>
          <p:cNvSpPr>
            <a:spLocks noGrp="1"/>
          </p:cNvSpPr>
          <p:nvPr>
            <p:ph type="sldNum" sz="quarter" idx="5"/>
          </p:nvPr>
        </p:nvSpPr>
        <p:spPr/>
        <p:txBody>
          <a:bodyPr/>
          <a:lstStyle/>
          <a:p>
            <a:fld id="{AE585894-D30D-42EB-9150-3284AD23AEAF}" type="slidenum">
              <a:rPr lang="en-US" smtClean="0"/>
              <a:t>10</a:t>
            </a:fld>
            <a:endParaRPr lang="en-US"/>
          </a:p>
        </p:txBody>
      </p:sp>
    </p:spTree>
    <p:extLst>
      <p:ext uri="{BB962C8B-B14F-4D97-AF65-F5344CB8AC3E}">
        <p14:creationId xmlns:p14="http://schemas.microsoft.com/office/powerpoint/2010/main" val="3057866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12/9/2019</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3407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74817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12/9/2019</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5246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12/9/2019</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05778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12/9/2019</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2354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9933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54178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26021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9137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12/9/2019</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81612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12/9/2019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13474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12/9/2019</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1650148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85" r:id="rId5"/>
    <p:sldLayoutId id="2147483679" r:id="rId6"/>
    <p:sldLayoutId id="2147483680" r:id="rId7"/>
    <p:sldLayoutId id="2147483681" r:id="rId8"/>
    <p:sldLayoutId id="2147483684" r:id="rId9"/>
    <p:sldLayoutId id="2147483682" r:id="rId10"/>
    <p:sldLayoutId id="2147483683" r:id="rId11"/>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ndersbrownworth.com/blockchain"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blockchain.com/btc/unconfirmed-transaction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s://bitcoinfees.info/"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hyperlink" Target="https://www.blockchain.com/btc/unconfirmed-transactions" TargetMode="Externa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rain, sky&#10;&#10;Description automatically generated">
            <a:extLst>
              <a:ext uri="{FF2B5EF4-FFF2-40B4-BE49-F238E27FC236}">
                <a16:creationId xmlns:a16="http://schemas.microsoft.com/office/drawing/2014/main" id="{18FD6EBD-4629-4F32-BB30-CA7CA9EFC4B3}"/>
              </a:ext>
            </a:extLst>
          </p:cNvPr>
          <p:cNvPicPr>
            <a:picLocks noChangeAspect="1"/>
          </p:cNvPicPr>
          <p:nvPr/>
        </p:nvPicPr>
        <p:blipFill rotWithShape="1">
          <a:blip r:embed="rId3"/>
          <a:srcRect/>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CE66DBD-91ED-49A1-A074-DA228386C36A}"/>
              </a:ext>
            </a:extLst>
          </p:cNvPr>
          <p:cNvSpPr>
            <a:spLocks noGrp="1"/>
          </p:cNvSpPr>
          <p:nvPr>
            <p:ph type="ctrTitle"/>
          </p:nvPr>
        </p:nvSpPr>
        <p:spPr>
          <a:xfrm>
            <a:off x="584200" y="1524001"/>
            <a:ext cx="3412067" cy="3478384"/>
          </a:xfrm>
        </p:spPr>
        <p:txBody>
          <a:bodyPr>
            <a:normAutofit/>
          </a:bodyPr>
          <a:lstStyle/>
          <a:p>
            <a:r>
              <a:rPr lang="en-US" dirty="0">
                <a:solidFill>
                  <a:srgbClr val="FFFFFF"/>
                </a:solidFill>
              </a:rPr>
              <a:t>crypto currency</a:t>
            </a:r>
          </a:p>
        </p:txBody>
      </p:sp>
      <p:sp>
        <p:nvSpPr>
          <p:cNvPr id="3" name="Subtitle 2">
            <a:extLst>
              <a:ext uri="{FF2B5EF4-FFF2-40B4-BE49-F238E27FC236}">
                <a16:creationId xmlns:a16="http://schemas.microsoft.com/office/drawing/2014/main" id="{9412951B-4DC1-4B2F-913A-C58D89F982C5}"/>
              </a:ext>
            </a:extLst>
          </p:cNvPr>
          <p:cNvSpPr>
            <a:spLocks noGrp="1"/>
          </p:cNvSpPr>
          <p:nvPr>
            <p:ph type="subTitle" idx="1"/>
          </p:nvPr>
        </p:nvSpPr>
        <p:spPr>
          <a:xfrm>
            <a:off x="584200" y="5145513"/>
            <a:ext cx="3412067" cy="738820"/>
          </a:xfrm>
        </p:spPr>
        <p:txBody>
          <a:bodyPr>
            <a:normAutofit/>
          </a:bodyPr>
          <a:lstStyle/>
          <a:p>
            <a:r>
              <a:rPr lang="en-US" dirty="0">
                <a:solidFill>
                  <a:srgbClr val="FFFFFF">
                    <a:alpha val="75000"/>
                  </a:srgbClr>
                </a:solidFill>
              </a:rPr>
              <a:t>Trust and cheating</a:t>
            </a:r>
          </a:p>
        </p:txBody>
      </p:sp>
    </p:spTree>
    <p:extLst>
      <p:ext uri="{BB962C8B-B14F-4D97-AF65-F5344CB8AC3E}">
        <p14:creationId xmlns:p14="http://schemas.microsoft.com/office/powerpoint/2010/main" val="2992334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E7626-86F1-4985-92D4-DFAD64D19CCC}"/>
              </a:ext>
            </a:extLst>
          </p:cNvPr>
          <p:cNvSpPr>
            <a:spLocks noGrp="1"/>
          </p:cNvSpPr>
          <p:nvPr>
            <p:ph type="title"/>
          </p:nvPr>
        </p:nvSpPr>
        <p:spPr/>
        <p:txBody>
          <a:bodyPr/>
          <a:lstStyle/>
          <a:p>
            <a:r>
              <a:rPr lang="en-US" dirty="0"/>
              <a:t>hashing!</a:t>
            </a:r>
          </a:p>
        </p:txBody>
      </p:sp>
      <p:sp>
        <p:nvSpPr>
          <p:cNvPr id="3" name="Content Placeholder 2">
            <a:extLst>
              <a:ext uri="{FF2B5EF4-FFF2-40B4-BE49-F238E27FC236}">
                <a16:creationId xmlns:a16="http://schemas.microsoft.com/office/drawing/2014/main" id="{44790919-0649-409C-87AC-F4B128F073A6}"/>
              </a:ext>
            </a:extLst>
          </p:cNvPr>
          <p:cNvSpPr>
            <a:spLocks noGrp="1"/>
          </p:cNvSpPr>
          <p:nvPr>
            <p:ph idx="1"/>
          </p:nvPr>
        </p:nvSpPr>
        <p:spPr>
          <a:xfrm>
            <a:off x="581192" y="2259584"/>
            <a:ext cx="11029615" cy="3634486"/>
          </a:xfrm>
        </p:spPr>
        <p:txBody>
          <a:bodyPr>
            <a:normAutofit/>
          </a:bodyPr>
          <a:lstStyle/>
          <a:p>
            <a:r>
              <a:rPr lang="en-US" dirty="0"/>
              <a:t>Hash is an encrypted string that represents a block. The method we encrypt is by SHA-256.</a:t>
            </a:r>
          </a:p>
          <a:p>
            <a:r>
              <a:rPr lang="he-IL" dirty="0">
                <a:highlight>
                  <a:srgbClr val="FFFF00"/>
                </a:highlight>
              </a:rPr>
              <a:t>נצטרך כאן שקופית או שתיים כדי להסביר מה זה האש. כולל הדגמה כמובן.</a:t>
            </a:r>
            <a:endParaRPr lang="en-US" dirty="0">
              <a:highlight>
                <a:srgbClr val="FFFF00"/>
              </a:highlight>
            </a:endParaRPr>
          </a:p>
          <a:p>
            <a:endParaRPr lang="en-US" dirty="0">
              <a:highlight>
                <a:srgbClr val="FFFF00"/>
              </a:highlight>
            </a:endParaRPr>
          </a:p>
        </p:txBody>
      </p:sp>
    </p:spTree>
    <p:extLst>
      <p:ext uri="{BB962C8B-B14F-4D97-AF65-F5344CB8AC3E}">
        <p14:creationId xmlns:p14="http://schemas.microsoft.com/office/powerpoint/2010/main" val="87234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D3C40D9-7EF1-4D92-B9FC-F630CEF9898D}"/>
              </a:ext>
            </a:extLst>
          </p:cNvPr>
          <p:cNvSpPr>
            <a:spLocks noGrp="1"/>
          </p:cNvSpPr>
          <p:nvPr>
            <p:ph type="title"/>
          </p:nvPr>
        </p:nvSpPr>
        <p:spPr/>
        <p:txBody>
          <a:bodyPr/>
          <a:lstStyle/>
          <a:p>
            <a:r>
              <a:rPr lang="en-US" dirty="0"/>
              <a:t>What is a valid block?</a:t>
            </a:r>
            <a:endParaRPr lang="he-IL" dirty="0"/>
          </a:p>
        </p:txBody>
      </p:sp>
      <p:sp>
        <p:nvSpPr>
          <p:cNvPr id="3" name="מציין מיקום תוכן 2">
            <a:extLst>
              <a:ext uri="{FF2B5EF4-FFF2-40B4-BE49-F238E27FC236}">
                <a16:creationId xmlns:a16="http://schemas.microsoft.com/office/drawing/2014/main" id="{CC0CF3B1-B829-473D-9C04-3693CB5D153D}"/>
              </a:ext>
            </a:extLst>
          </p:cNvPr>
          <p:cNvSpPr>
            <a:spLocks noGrp="1"/>
          </p:cNvSpPr>
          <p:nvPr>
            <p:ph idx="1"/>
          </p:nvPr>
        </p:nvSpPr>
        <p:spPr>
          <a:xfrm>
            <a:off x="581192" y="2340864"/>
            <a:ext cx="11029615" cy="1974462"/>
          </a:xfrm>
        </p:spPr>
        <p:txBody>
          <a:bodyPr/>
          <a:lstStyle/>
          <a:p>
            <a:endParaRPr lang="en-US" dirty="0"/>
          </a:p>
          <a:p>
            <a:endParaRPr lang="he-IL" dirty="0"/>
          </a:p>
        </p:txBody>
      </p:sp>
      <p:graphicFrame>
        <p:nvGraphicFramePr>
          <p:cNvPr id="5" name="טבלה 5">
            <a:extLst>
              <a:ext uri="{FF2B5EF4-FFF2-40B4-BE49-F238E27FC236}">
                <a16:creationId xmlns:a16="http://schemas.microsoft.com/office/drawing/2014/main" id="{B7F74188-88A8-4AB8-B60A-06EF79FF6B64}"/>
              </a:ext>
            </a:extLst>
          </p:cNvPr>
          <p:cNvGraphicFramePr>
            <a:graphicFrameLocks noGrp="1"/>
          </p:cNvGraphicFramePr>
          <p:nvPr>
            <p:extLst>
              <p:ext uri="{D42A27DB-BD31-4B8C-83A1-F6EECF244321}">
                <p14:modId xmlns:p14="http://schemas.microsoft.com/office/powerpoint/2010/main" val="4228916374"/>
              </p:ext>
            </p:extLst>
          </p:nvPr>
        </p:nvGraphicFramePr>
        <p:xfrm>
          <a:off x="1387641" y="2503542"/>
          <a:ext cx="9416715" cy="2595880"/>
        </p:xfrm>
        <a:graphic>
          <a:graphicData uri="http://schemas.openxmlformats.org/drawingml/2006/table">
            <a:tbl>
              <a:tblPr rtl="1" firstRow="1" bandRow="1">
                <a:tableStyleId>{6E25E649-3F16-4E02-A733-19D2CDBF48F0}</a:tableStyleId>
              </a:tblPr>
              <a:tblGrid>
                <a:gridCol w="5710988">
                  <a:extLst>
                    <a:ext uri="{9D8B030D-6E8A-4147-A177-3AD203B41FA5}">
                      <a16:colId xmlns:a16="http://schemas.microsoft.com/office/drawing/2014/main" val="390846616"/>
                    </a:ext>
                  </a:extLst>
                </a:gridCol>
                <a:gridCol w="1684422">
                  <a:extLst>
                    <a:ext uri="{9D8B030D-6E8A-4147-A177-3AD203B41FA5}">
                      <a16:colId xmlns:a16="http://schemas.microsoft.com/office/drawing/2014/main" val="3682915825"/>
                    </a:ext>
                  </a:extLst>
                </a:gridCol>
                <a:gridCol w="2021305">
                  <a:extLst>
                    <a:ext uri="{9D8B030D-6E8A-4147-A177-3AD203B41FA5}">
                      <a16:colId xmlns:a16="http://schemas.microsoft.com/office/drawing/2014/main" val="1530591442"/>
                    </a:ext>
                  </a:extLst>
                </a:gridCol>
              </a:tblGrid>
              <a:tr h="370840">
                <a:tc>
                  <a:txBody>
                    <a:bodyPr/>
                    <a:lstStyle/>
                    <a:p>
                      <a:pPr algn="ctr" rtl="0"/>
                      <a:r>
                        <a:rPr lang="en-US" dirty="0">
                          <a:effectLst/>
                        </a:rPr>
                        <a:t>Comments</a:t>
                      </a:r>
                    </a:p>
                  </a:txBody>
                  <a:tcPr anchor="ctr"/>
                </a:tc>
                <a:tc>
                  <a:txBody>
                    <a:bodyPr/>
                    <a:lstStyle/>
                    <a:p>
                      <a:pPr algn="ctr"/>
                      <a:r>
                        <a:rPr lang="en-US" dirty="0">
                          <a:effectLst/>
                        </a:rPr>
                        <a:t>Description</a:t>
                      </a:r>
                    </a:p>
                  </a:txBody>
                  <a:tcPr anchor="ctr"/>
                </a:tc>
                <a:tc>
                  <a:txBody>
                    <a:bodyPr/>
                    <a:lstStyle/>
                    <a:p>
                      <a:pPr algn="ctr"/>
                      <a:r>
                        <a:rPr lang="en-US" dirty="0">
                          <a:effectLst/>
                        </a:rPr>
                        <a:t>Field Size (Bytes)</a:t>
                      </a:r>
                    </a:p>
                  </a:txBody>
                  <a:tcPr anchor="ctr"/>
                </a:tc>
                <a:extLst>
                  <a:ext uri="{0D108BD9-81ED-4DB2-BD59-A6C34878D82A}">
                    <a16:rowId xmlns:a16="http://schemas.microsoft.com/office/drawing/2014/main" val="2607154508"/>
                  </a:ext>
                </a:extLst>
              </a:tr>
              <a:tr h="370840">
                <a:tc>
                  <a:txBody>
                    <a:bodyPr/>
                    <a:lstStyle/>
                    <a:p>
                      <a:pPr rtl="0"/>
                      <a:r>
                        <a:rPr lang="en-US" dirty="0">
                          <a:effectLst/>
                        </a:rPr>
                        <a:t>Block version information (note, this is signed)</a:t>
                      </a:r>
                    </a:p>
                  </a:txBody>
                  <a:tcPr anchor="ctr"/>
                </a:tc>
                <a:tc>
                  <a:txBody>
                    <a:bodyPr/>
                    <a:lstStyle/>
                    <a:p>
                      <a:r>
                        <a:rPr lang="en-US">
                          <a:effectLst/>
                        </a:rPr>
                        <a:t>version</a:t>
                      </a:r>
                    </a:p>
                  </a:txBody>
                  <a:tcPr anchor="ctr"/>
                </a:tc>
                <a:tc>
                  <a:txBody>
                    <a:bodyPr/>
                    <a:lstStyle/>
                    <a:p>
                      <a:r>
                        <a:rPr lang="he-IL" dirty="0">
                          <a:effectLst/>
                        </a:rPr>
                        <a:t>4</a:t>
                      </a:r>
                    </a:p>
                  </a:txBody>
                  <a:tcPr anchor="ctr"/>
                </a:tc>
                <a:extLst>
                  <a:ext uri="{0D108BD9-81ED-4DB2-BD59-A6C34878D82A}">
                    <a16:rowId xmlns:a16="http://schemas.microsoft.com/office/drawing/2014/main" val="2955278323"/>
                  </a:ext>
                </a:extLst>
              </a:tr>
              <a:tr h="370840">
                <a:tc>
                  <a:txBody>
                    <a:bodyPr/>
                    <a:lstStyle/>
                    <a:p>
                      <a:pPr rtl="0"/>
                      <a:r>
                        <a:rPr lang="en-US" dirty="0">
                          <a:effectLst/>
                        </a:rPr>
                        <a:t>The hash value of the previous</a:t>
                      </a:r>
                    </a:p>
                  </a:txBody>
                  <a:tcPr anchor="ctr"/>
                </a:tc>
                <a:tc>
                  <a:txBody>
                    <a:bodyPr/>
                    <a:lstStyle/>
                    <a:p>
                      <a:r>
                        <a:rPr lang="en-US" dirty="0" err="1">
                          <a:effectLst/>
                        </a:rPr>
                        <a:t>prev_block</a:t>
                      </a:r>
                      <a:endParaRPr lang="en-US" dirty="0">
                        <a:effectLst/>
                      </a:endParaRPr>
                    </a:p>
                  </a:txBody>
                  <a:tcPr anchor="ctr"/>
                </a:tc>
                <a:tc>
                  <a:txBody>
                    <a:bodyPr/>
                    <a:lstStyle/>
                    <a:p>
                      <a:r>
                        <a:rPr lang="he-IL" dirty="0">
                          <a:effectLst/>
                        </a:rPr>
                        <a:t>32</a:t>
                      </a:r>
                    </a:p>
                  </a:txBody>
                  <a:tcPr anchor="ctr"/>
                </a:tc>
                <a:extLst>
                  <a:ext uri="{0D108BD9-81ED-4DB2-BD59-A6C34878D82A}">
                    <a16:rowId xmlns:a16="http://schemas.microsoft.com/office/drawing/2014/main" val="1213724978"/>
                  </a:ext>
                </a:extLst>
              </a:tr>
              <a:tr h="370840">
                <a:tc>
                  <a:txBody>
                    <a:bodyPr/>
                    <a:lstStyle/>
                    <a:p>
                      <a:pPr rtl="0"/>
                      <a:r>
                        <a:rPr lang="en-US" dirty="0">
                          <a:effectLst/>
                        </a:rPr>
                        <a:t>Hash of all transactions related to this block</a:t>
                      </a:r>
                    </a:p>
                  </a:txBody>
                  <a:tcPr anchor="ctr"/>
                </a:tc>
                <a:tc>
                  <a:txBody>
                    <a:bodyPr/>
                    <a:lstStyle/>
                    <a:p>
                      <a:r>
                        <a:rPr lang="en-US">
                          <a:effectLst/>
                        </a:rPr>
                        <a:t>merkle_root</a:t>
                      </a:r>
                    </a:p>
                  </a:txBody>
                  <a:tcPr anchor="ctr"/>
                </a:tc>
                <a:tc>
                  <a:txBody>
                    <a:bodyPr/>
                    <a:lstStyle/>
                    <a:p>
                      <a:r>
                        <a:rPr lang="he-IL" dirty="0">
                          <a:effectLst/>
                        </a:rPr>
                        <a:t>32</a:t>
                      </a:r>
                    </a:p>
                  </a:txBody>
                  <a:tcPr anchor="ctr"/>
                </a:tc>
                <a:extLst>
                  <a:ext uri="{0D108BD9-81ED-4DB2-BD59-A6C34878D82A}">
                    <a16:rowId xmlns:a16="http://schemas.microsoft.com/office/drawing/2014/main" val="2017695140"/>
                  </a:ext>
                </a:extLst>
              </a:tr>
              <a:tr h="370840">
                <a:tc>
                  <a:txBody>
                    <a:bodyPr/>
                    <a:lstStyle/>
                    <a:p>
                      <a:pPr rtl="0"/>
                      <a:r>
                        <a:rPr lang="en-US" dirty="0">
                          <a:effectLst/>
                        </a:rPr>
                        <a:t>A timestamp recording when this block was created</a:t>
                      </a:r>
                    </a:p>
                  </a:txBody>
                  <a:tcPr anchor="ctr"/>
                </a:tc>
                <a:tc>
                  <a:txBody>
                    <a:bodyPr/>
                    <a:lstStyle/>
                    <a:p>
                      <a:r>
                        <a:rPr lang="en-US">
                          <a:effectLst/>
                        </a:rPr>
                        <a:t>timestamp</a:t>
                      </a:r>
                    </a:p>
                  </a:txBody>
                  <a:tcPr anchor="ctr"/>
                </a:tc>
                <a:tc>
                  <a:txBody>
                    <a:bodyPr/>
                    <a:lstStyle/>
                    <a:p>
                      <a:r>
                        <a:rPr lang="he-IL" dirty="0">
                          <a:effectLst/>
                        </a:rPr>
                        <a:t>4</a:t>
                      </a:r>
                    </a:p>
                  </a:txBody>
                  <a:tcPr anchor="ctr"/>
                </a:tc>
                <a:extLst>
                  <a:ext uri="{0D108BD9-81ED-4DB2-BD59-A6C34878D82A}">
                    <a16:rowId xmlns:a16="http://schemas.microsoft.com/office/drawing/2014/main" val="137537113"/>
                  </a:ext>
                </a:extLst>
              </a:tr>
              <a:tr h="370840">
                <a:tc>
                  <a:txBody>
                    <a:bodyPr/>
                    <a:lstStyle/>
                    <a:p>
                      <a:pPr rtl="0"/>
                      <a:r>
                        <a:rPr lang="en-US" dirty="0">
                          <a:effectLst/>
                        </a:rPr>
                        <a:t>The calculated difficulty target being used for this block</a:t>
                      </a:r>
                    </a:p>
                  </a:txBody>
                  <a:tcPr anchor="ctr"/>
                </a:tc>
                <a:tc>
                  <a:txBody>
                    <a:bodyPr/>
                    <a:lstStyle/>
                    <a:p>
                      <a:r>
                        <a:rPr lang="en-US">
                          <a:effectLst/>
                        </a:rPr>
                        <a:t>bits</a:t>
                      </a:r>
                    </a:p>
                  </a:txBody>
                  <a:tcPr anchor="ctr"/>
                </a:tc>
                <a:tc>
                  <a:txBody>
                    <a:bodyPr/>
                    <a:lstStyle/>
                    <a:p>
                      <a:r>
                        <a:rPr lang="he-IL" dirty="0">
                          <a:effectLst/>
                        </a:rPr>
                        <a:t>4</a:t>
                      </a:r>
                    </a:p>
                  </a:txBody>
                  <a:tcPr anchor="ctr"/>
                </a:tc>
                <a:extLst>
                  <a:ext uri="{0D108BD9-81ED-4DB2-BD59-A6C34878D82A}">
                    <a16:rowId xmlns:a16="http://schemas.microsoft.com/office/drawing/2014/main" val="2713966118"/>
                  </a:ext>
                </a:extLst>
              </a:tr>
              <a:tr h="370840">
                <a:tc>
                  <a:txBody>
                    <a:bodyPr/>
                    <a:lstStyle/>
                    <a:p>
                      <a:pPr rtl="0"/>
                      <a:r>
                        <a:rPr lang="en-US" dirty="0">
                          <a:effectLst/>
                        </a:rPr>
                        <a:t>The nonce used to generate this block</a:t>
                      </a:r>
                    </a:p>
                  </a:txBody>
                  <a:tcPr anchor="ctr"/>
                </a:tc>
                <a:tc>
                  <a:txBody>
                    <a:bodyPr/>
                    <a:lstStyle/>
                    <a:p>
                      <a:r>
                        <a:rPr lang="en-US" dirty="0">
                          <a:effectLst/>
                        </a:rPr>
                        <a:t>nonce</a:t>
                      </a:r>
                    </a:p>
                  </a:txBody>
                  <a:tcPr anchor="ctr"/>
                </a:tc>
                <a:tc>
                  <a:txBody>
                    <a:bodyPr/>
                    <a:lstStyle/>
                    <a:p>
                      <a:r>
                        <a:rPr lang="he-IL" dirty="0">
                          <a:effectLst/>
                        </a:rPr>
                        <a:t>4</a:t>
                      </a:r>
                    </a:p>
                  </a:txBody>
                  <a:tcPr anchor="ctr"/>
                </a:tc>
                <a:extLst>
                  <a:ext uri="{0D108BD9-81ED-4DB2-BD59-A6C34878D82A}">
                    <a16:rowId xmlns:a16="http://schemas.microsoft.com/office/drawing/2014/main" val="1500218972"/>
                  </a:ext>
                </a:extLst>
              </a:tr>
            </a:tbl>
          </a:graphicData>
        </a:graphic>
      </p:graphicFrame>
      <mc:AlternateContent xmlns:mc="http://schemas.openxmlformats.org/markup-compatibility/2006">
        <mc:Choice xmlns:a14="http://schemas.microsoft.com/office/drawing/2010/main" Requires="a14">
          <p:sp>
            <p:nvSpPr>
              <p:cNvPr id="7" name="מציין מיקום תוכן 2">
                <a:extLst>
                  <a:ext uri="{FF2B5EF4-FFF2-40B4-BE49-F238E27FC236}">
                    <a16:creationId xmlns:a16="http://schemas.microsoft.com/office/drawing/2014/main" id="{DB041D38-45CA-4B75-BD39-C9598BEEB13A}"/>
                  </a:ext>
                </a:extLst>
              </p:cNvPr>
              <p:cNvSpPr txBox="1">
                <a:spLocks/>
              </p:cNvSpPr>
              <p:nvPr/>
            </p:nvSpPr>
            <p:spPr>
              <a:xfrm>
                <a:off x="204201" y="4967125"/>
                <a:ext cx="11029615" cy="1974462"/>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𝑆𝐻𝐴</m:t>
                      </m:r>
                      <m:r>
                        <a:rPr lang="en-US" b="0" i="1" smtClean="0">
                          <a:latin typeface="Cambria Math" panose="02040503050406030204" pitchFamily="18" charset="0"/>
                        </a:rPr>
                        <m:t>−</m:t>
                      </m:r>
                      <m:r>
                        <a:rPr lang="en-US" b="0" i="1" smtClean="0">
                          <a:latin typeface="Cambria Math" panose="02040503050406030204" pitchFamily="18" charset="0"/>
                        </a:rPr>
                        <m:t>256</m:t>
                      </m:r>
                      <m:d>
                        <m:dPr>
                          <m:ctrlPr>
                            <a:rPr lang="en-US" b="0" i="1" smtClean="0">
                              <a:latin typeface="Cambria Math" panose="02040503050406030204" pitchFamily="18" charset="0"/>
                            </a:rPr>
                          </m:ctrlPr>
                        </m:dPr>
                        <m:e>
                          <m:r>
                            <a:rPr lang="en-US" b="0" i="1" smtClean="0">
                              <a:latin typeface="Cambria Math" panose="02040503050406030204" pitchFamily="18" charset="0"/>
                            </a:rPr>
                            <m:t>h𝑒𝑎𝑑𝑒𝑟</m:t>
                          </m:r>
                          <m:r>
                            <a:rPr lang="en-US" b="0" i="1" smtClean="0">
                              <a:latin typeface="Cambria Math" panose="02040503050406030204" pitchFamily="18" charset="0"/>
                            </a:rPr>
                            <m:t> </m:t>
                          </m:r>
                          <m:r>
                            <a:rPr lang="en-US" b="0" i="1" smtClean="0">
                              <a:latin typeface="Cambria Math" panose="02040503050406030204" pitchFamily="18" charset="0"/>
                            </a:rPr>
                            <m:t>𝑡𝑒𝑥𝑡</m:t>
                          </m:r>
                          <m:r>
                            <a:rPr lang="en-US" b="0" i="1" smtClean="0">
                              <a:latin typeface="Cambria Math" panose="02040503050406030204" pitchFamily="18" charset="0"/>
                            </a:rPr>
                            <m:t>+</m:t>
                          </m:r>
                          <m:r>
                            <a:rPr lang="en-US" b="0" i="1" smtClean="0">
                              <a:latin typeface="Cambria Math" panose="02040503050406030204" pitchFamily="18" charset="0"/>
                            </a:rPr>
                            <m:t>𝑛𝑜𝑛𝑐𝑒</m:t>
                          </m:r>
                        </m:e>
                      </m:d>
                      <m:r>
                        <a:rPr lang="en-US" b="0" i="1" smtClean="0">
                          <a:latin typeface="Cambria Math" panose="02040503050406030204" pitchFamily="18" charset="0"/>
                        </a:rPr>
                        <m:t>&lt;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70</m:t>
                          </m:r>
                        </m:sup>
                      </m:sSup>
                    </m:oMath>
                  </m:oMathPara>
                </a14:m>
                <a:endParaRPr lang="he-IL" dirty="0"/>
              </a:p>
            </p:txBody>
          </p:sp>
        </mc:Choice>
        <mc:Fallback>
          <p:sp>
            <p:nvSpPr>
              <p:cNvPr id="7" name="מציין מיקום תוכן 2">
                <a:extLst>
                  <a:ext uri="{FF2B5EF4-FFF2-40B4-BE49-F238E27FC236}">
                    <a16:creationId xmlns:a16="http://schemas.microsoft.com/office/drawing/2014/main" id="{DB041D38-45CA-4B75-BD39-C9598BEEB13A}"/>
                  </a:ext>
                </a:extLst>
              </p:cNvPr>
              <p:cNvSpPr txBox="1">
                <a:spLocks noRot="1" noChangeAspect="1" noMove="1" noResize="1" noEditPoints="1" noAdjustHandles="1" noChangeArrowheads="1" noChangeShapeType="1" noTextEdit="1"/>
              </p:cNvSpPr>
              <p:nvPr/>
            </p:nvSpPr>
            <p:spPr>
              <a:xfrm>
                <a:off x="204201" y="4967125"/>
                <a:ext cx="11029615" cy="1974462"/>
              </a:xfrm>
              <a:prstGeom prst="rect">
                <a:avLst/>
              </a:prstGeom>
              <a:blipFill>
                <a:blip r:embed="rId3"/>
                <a:stretch>
                  <a:fillRect/>
                </a:stretch>
              </a:blipFill>
            </p:spPr>
            <p:txBody>
              <a:bodyPr/>
              <a:lstStyle/>
              <a:p>
                <a:r>
                  <a:rPr lang="he-IL">
                    <a:noFill/>
                  </a:rPr>
                  <a:t> </a:t>
                </a:r>
              </a:p>
            </p:txBody>
          </p:sp>
        </mc:Fallback>
      </mc:AlternateContent>
    </p:spTree>
    <p:extLst>
      <p:ext uri="{BB962C8B-B14F-4D97-AF65-F5344CB8AC3E}">
        <p14:creationId xmlns:p14="http://schemas.microsoft.com/office/powerpoint/2010/main" val="3373842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CACB-77EF-42C4-942A-53E371CFDAE5}"/>
              </a:ext>
            </a:extLst>
          </p:cNvPr>
          <p:cNvSpPr>
            <a:spLocks noGrp="1"/>
          </p:cNvSpPr>
          <p:nvPr>
            <p:ph type="title"/>
          </p:nvPr>
        </p:nvSpPr>
        <p:spPr/>
        <p:txBody>
          <a:bodyPr/>
          <a:lstStyle/>
          <a:p>
            <a:r>
              <a:rPr lang="en-US" dirty="0"/>
              <a:t>What happens when someone tampers with a block</a:t>
            </a:r>
          </a:p>
        </p:txBody>
      </p:sp>
      <p:sp>
        <p:nvSpPr>
          <p:cNvPr id="3" name="Content Placeholder 2">
            <a:extLst>
              <a:ext uri="{FF2B5EF4-FFF2-40B4-BE49-F238E27FC236}">
                <a16:creationId xmlns:a16="http://schemas.microsoft.com/office/drawing/2014/main" id="{CE5D0BDF-5D2F-4D8B-BC44-3BABA4AE6CF6}"/>
              </a:ext>
            </a:extLst>
          </p:cNvPr>
          <p:cNvSpPr>
            <a:spLocks noGrp="1"/>
          </p:cNvSpPr>
          <p:nvPr>
            <p:ph idx="1"/>
          </p:nvPr>
        </p:nvSpPr>
        <p:spPr/>
        <p:txBody>
          <a:bodyPr/>
          <a:lstStyle/>
          <a:p>
            <a:r>
              <a:rPr lang="en-US" dirty="0"/>
              <a:t>Tampering with a block changes its hash – making it invalid</a:t>
            </a:r>
          </a:p>
          <a:p>
            <a:r>
              <a:rPr lang="en-US" dirty="0"/>
              <a:t>The attacker will have to validate the block by finding a correct nonce - which takes a whole lot of time!</a:t>
            </a:r>
          </a:p>
          <a:p>
            <a:r>
              <a:rPr lang="he-IL" dirty="0">
                <a:highlight>
                  <a:srgbClr val="FFFF00"/>
                </a:highlight>
              </a:rPr>
              <a:t>להראות מה ההסתברות לקבל באופן אקראי בלוק תקין</a:t>
            </a:r>
            <a:endParaRPr lang="en-US" dirty="0">
              <a:highlight>
                <a:srgbClr val="FFFF00"/>
              </a:highlight>
            </a:endParaRPr>
          </a:p>
        </p:txBody>
      </p:sp>
    </p:spTree>
    <p:extLst>
      <p:ext uri="{BB962C8B-B14F-4D97-AF65-F5344CB8AC3E}">
        <p14:creationId xmlns:p14="http://schemas.microsoft.com/office/powerpoint/2010/main" val="2546392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822A88C-E5E8-4D7C-AC2D-E995711DA836}"/>
              </a:ext>
            </a:extLst>
          </p:cNvPr>
          <p:cNvSpPr>
            <a:spLocks noGrp="1"/>
          </p:cNvSpPr>
          <p:nvPr>
            <p:ph type="title"/>
          </p:nvPr>
        </p:nvSpPr>
        <p:spPr/>
        <p:txBody>
          <a:bodyPr/>
          <a:lstStyle/>
          <a:p>
            <a:r>
              <a:rPr lang="en-US" dirty="0"/>
              <a:t>The power of the chain</a:t>
            </a:r>
            <a:endParaRPr lang="he-IL" dirty="0"/>
          </a:p>
        </p:txBody>
      </p:sp>
      <p:sp>
        <p:nvSpPr>
          <p:cNvPr id="3" name="מציין מיקום תוכן 2">
            <a:extLst>
              <a:ext uri="{FF2B5EF4-FFF2-40B4-BE49-F238E27FC236}">
                <a16:creationId xmlns:a16="http://schemas.microsoft.com/office/drawing/2014/main" id="{132AA727-17A1-4753-8817-88A7A7F21102}"/>
              </a:ext>
            </a:extLst>
          </p:cNvPr>
          <p:cNvSpPr>
            <a:spLocks noGrp="1"/>
          </p:cNvSpPr>
          <p:nvPr>
            <p:ph idx="1"/>
          </p:nvPr>
        </p:nvSpPr>
        <p:spPr>
          <a:xfrm>
            <a:off x="581192" y="2340864"/>
            <a:ext cx="11029615" cy="2022623"/>
          </a:xfrm>
        </p:spPr>
        <p:txBody>
          <a:bodyPr>
            <a:normAutofit fontScale="85000" lnSpcReduction="10000"/>
          </a:bodyPr>
          <a:lstStyle/>
          <a:p>
            <a:r>
              <a:rPr lang="en-US" dirty="0"/>
              <a:t>To create the "chain" effect - each block contains the hash of the block in front of it.</a:t>
            </a:r>
          </a:p>
          <a:p>
            <a:r>
              <a:rPr lang="en-US" dirty="0"/>
              <a:t>Tampering with a block changes its hash and thus changes the hash of the next blocks after it – making them invalid</a:t>
            </a:r>
          </a:p>
          <a:p>
            <a:r>
              <a:rPr lang="en-US" dirty="0"/>
              <a:t>The attacker will have to validate (we will talk more about it later) each block by finding a correct nonce which takes a whole lot of time.</a:t>
            </a:r>
          </a:p>
          <a:p>
            <a:r>
              <a:rPr lang="en-US" dirty="0"/>
              <a:t>Illustration: </a:t>
            </a:r>
            <a:r>
              <a:rPr lang="en-US" dirty="0">
                <a:hlinkClick r:id="rId3"/>
              </a:rPr>
              <a:t>https://andersbrownworth.com/blockchain</a:t>
            </a:r>
            <a:endParaRPr lang="en-US" dirty="0"/>
          </a:p>
        </p:txBody>
      </p:sp>
      <p:pic>
        <p:nvPicPr>
          <p:cNvPr id="4" name="Picture 2" descr="תוצאת תמונה עבור ‪iron chain‬‏">
            <a:extLst>
              <a:ext uri="{FF2B5EF4-FFF2-40B4-BE49-F238E27FC236}">
                <a16:creationId xmlns:a16="http://schemas.microsoft.com/office/drawing/2014/main" id="{0955A1FF-F44C-4477-9737-D551B9D11F3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4569" b="36346"/>
          <a:stretch/>
        </p:blipFill>
        <p:spPr bwMode="auto">
          <a:xfrm flipV="1">
            <a:off x="0" y="6115985"/>
            <a:ext cx="6236703" cy="74631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תוצאת תמונה עבור ‪iron chain‬‏">
            <a:extLst>
              <a:ext uri="{FF2B5EF4-FFF2-40B4-BE49-F238E27FC236}">
                <a16:creationId xmlns:a16="http://schemas.microsoft.com/office/drawing/2014/main" id="{112B1B78-2228-48BD-91C3-9834CE9E7FF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4569" b="36346"/>
          <a:stretch/>
        </p:blipFill>
        <p:spPr bwMode="auto">
          <a:xfrm flipV="1">
            <a:off x="6140451" y="6119569"/>
            <a:ext cx="6236703" cy="74631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טבלה 5">
            <a:extLst>
              <a:ext uri="{FF2B5EF4-FFF2-40B4-BE49-F238E27FC236}">
                <a16:creationId xmlns:a16="http://schemas.microsoft.com/office/drawing/2014/main" id="{18DEF28A-641F-4884-A910-DFD0BE5B86BA}"/>
              </a:ext>
            </a:extLst>
          </p:cNvPr>
          <p:cNvGraphicFramePr>
            <a:graphicFrameLocks noGrp="1"/>
          </p:cNvGraphicFramePr>
          <p:nvPr>
            <p:extLst>
              <p:ext uri="{D42A27DB-BD31-4B8C-83A1-F6EECF244321}">
                <p14:modId xmlns:p14="http://schemas.microsoft.com/office/powerpoint/2010/main" val="3353781533"/>
              </p:ext>
            </p:extLst>
          </p:nvPr>
        </p:nvGraphicFramePr>
        <p:xfrm>
          <a:off x="1432093" y="4685268"/>
          <a:ext cx="9416715" cy="1112520"/>
        </p:xfrm>
        <a:graphic>
          <a:graphicData uri="http://schemas.openxmlformats.org/drawingml/2006/table">
            <a:tbl>
              <a:tblPr rtl="1" firstRow="1" bandRow="1">
                <a:tableStyleId>{6E25E649-3F16-4E02-A733-19D2CDBF48F0}</a:tableStyleId>
              </a:tblPr>
              <a:tblGrid>
                <a:gridCol w="5710988">
                  <a:extLst>
                    <a:ext uri="{9D8B030D-6E8A-4147-A177-3AD203B41FA5}">
                      <a16:colId xmlns:a16="http://schemas.microsoft.com/office/drawing/2014/main" val="390846616"/>
                    </a:ext>
                  </a:extLst>
                </a:gridCol>
                <a:gridCol w="1684422">
                  <a:extLst>
                    <a:ext uri="{9D8B030D-6E8A-4147-A177-3AD203B41FA5}">
                      <a16:colId xmlns:a16="http://schemas.microsoft.com/office/drawing/2014/main" val="3682915825"/>
                    </a:ext>
                  </a:extLst>
                </a:gridCol>
                <a:gridCol w="2021305">
                  <a:extLst>
                    <a:ext uri="{9D8B030D-6E8A-4147-A177-3AD203B41FA5}">
                      <a16:colId xmlns:a16="http://schemas.microsoft.com/office/drawing/2014/main" val="1530591442"/>
                    </a:ext>
                  </a:extLst>
                </a:gridCol>
              </a:tblGrid>
              <a:tr h="370840">
                <a:tc>
                  <a:txBody>
                    <a:bodyPr/>
                    <a:lstStyle/>
                    <a:p>
                      <a:pPr algn="ctr" rtl="0"/>
                      <a:r>
                        <a:rPr lang="en-US" dirty="0">
                          <a:effectLst/>
                        </a:rPr>
                        <a:t>Comments</a:t>
                      </a:r>
                    </a:p>
                  </a:txBody>
                  <a:tcPr anchor="ctr"/>
                </a:tc>
                <a:tc>
                  <a:txBody>
                    <a:bodyPr/>
                    <a:lstStyle/>
                    <a:p>
                      <a:pPr algn="ctr"/>
                      <a:r>
                        <a:rPr lang="en-US" dirty="0">
                          <a:effectLst/>
                        </a:rPr>
                        <a:t>Description</a:t>
                      </a:r>
                    </a:p>
                  </a:txBody>
                  <a:tcPr anchor="ctr"/>
                </a:tc>
                <a:tc>
                  <a:txBody>
                    <a:bodyPr/>
                    <a:lstStyle/>
                    <a:p>
                      <a:pPr algn="ctr"/>
                      <a:r>
                        <a:rPr lang="en-US" dirty="0">
                          <a:effectLst/>
                        </a:rPr>
                        <a:t>Field Size (Bytes)</a:t>
                      </a:r>
                    </a:p>
                  </a:txBody>
                  <a:tcPr anchor="ctr"/>
                </a:tc>
                <a:extLst>
                  <a:ext uri="{0D108BD9-81ED-4DB2-BD59-A6C34878D82A}">
                    <a16:rowId xmlns:a16="http://schemas.microsoft.com/office/drawing/2014/main" val="2607154508"/>
                  </a:ext>
                </a:extLst>
              </a:tr>
              <a:tr h="370840">
                <a:tc>
                  <a:txBody>
                    <a:bodyPr/>
                    <a:lstStyle/>
                    <a:p>
                      <a:pPr rtl="0"/>
                      <a:r>
                        <a:rPr lang="en-US" dirty="0">
                          <a:effectLst/>
                        </a:rPr>
                        <a:t>The hash value of the previous</a:t>
                      </a:r>
                    </a:p>
                  </a:txBody>
                  <a:tcPr anchor="ctr"/>
                </a:tc>
                <a:tc>
                  <a:txBody>
                    <a:bodyPr/>
                    <a:lstStyle/>
                    <a:p>
                      <a:r>
                        <a:rPr lang="en-US" dirty="0" err="1">
                          <a:effectLst/>
                        </a:rPr>
                        <a:t>prev_block</a:t>
                      </a:r>
                      <a:endParaRPr lang="en-US" dirty="0">
                        <a:effectLst/>
                      </a:endParaRPr>
                    </a:p>
                  </a:txBody>
                  <a:tcPr anchor="ctr"/>
                </a:tc>
                <a:tc>
                  <a:txBody>
                    <a:bodyPr/>
                    <a:lstStyle/>
                    <a:p>
                      <a:r>
                        <a:rPr lang="he-IL" dirty="0">
                          <a:effectLst/>
                        </a:rPr>
                        <a:t>32</a:t>
                      </a:r>
                    </a:p>
                  </a:txBody>
                  <a:tcPr anchor="ctr"/>
                </a:tc>
                <a:extLst>
                  <a:ext uri="{0D108BD9-81ED-4DB2-BD59-A6C34878D82A}">
                    <a16:rowId xmlns:a16="http://schemas.microsoft.com/office/drawing/2014/main" val="1213724978"/>
                  </a:ext>
                </a:extLst>
              </a:tr>
              <a:tr h="370840">
                <a:tc>
                  <a:txBody>
                    <a:bodyPr/>
                    <a:lstStyle/>
                    <a:p>
                      <a:pPr rtl="0"/>
                      <a:r>
                        <a:rPr lang="en-US" dirty="0">
                          <a:effectLst/>
                        </a:rPr>
                        <a:t>The nonce used to generate this block</a:t>
                      </a:r>
                    </a:p>
                  </a:txBody>
                  <a:tcPr anchor="ctr"/>
                </a:tc>
                <a:tc>
                  <a:txBody>
                    <a:bodyPr/>
                    <a:lstStyle/>
                    <a:p>
                      <a:r>
                        <a:rPr lang="en-US" dirty="0">
                          <a:effectLst/>
                        </a:rPr>
                        <a:t>nonce</a:t>
                      </a:r>
                    </a:p>
                  </a:txBody>
                  <a:tcPr anchor="ctr"/>
                </a:tc>
                <a:tc>
                  <a:txBody>
                    <a:bodyPr/>
                    <a:lstStyle/>
                    <a:p>
                      <a:r>
                        <a:rPr lang="he-IL" dirty="0">
                          <a:effectLst/>
                        </a:rPr>
                        <a:t>4</a:t>
                      </a:r>
                    </a:p>
                  </a:txBody>
                  <a:tcPr anchor="ctr"/>
                </a:tc>
                <a:extLst>
                  <a:ext uri="{0D108BD9-81ED-4DB2-BD59-A6C34878D82A}">
                    <a16:rowId xmlns:a16="http://schemas.microsoft.com/office/drawing/2014/main" val="1500218972"/>
                  </a:ext>
                </a:extLst>
              </a:tr>
            </a:tbl>
          </a:graphicData>
        </a:graphic>
      </p:graphicFrame>
    </p:spTree>
    <p:extLst>
      <p:ext uri="{BB962C8B-B14F-4D97-AF65-F5344CB8AC3E}">
        <p14:creationId xmlns:p14="http://schemas.microsoft.com/office/powerpoint/2010/main" val="2233105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כותרת 1">
            <a:extLst>
              <a:ext uri="{FF2B5EF4-FFF2-40B4-BE49-F238E27FC236}">
                <a16:creationId xmlns:a16="http://schemas.microsoft.com/office/drawing/2014/main" id="{C57495A9-1155-49EF-8F9D-44E37A28E43F}"/>
              </a:ext>
            </a:extLst>
          </p:cNvPr>
          <p:cNvSpPr>
            <a:spLocks noGrp="1"/>
          </p:cNvSpPr>
          <p:nvPr>
            <p:ph type="title"/>
          </p:nvPr>
        </p:nvSpPr>
        <p:spPr>
          <a:xfrm>
            <a:off x="609906" y="702156"/>
            <a:ext cx="3568661" cy="1188720"/>
          </a:xfrm>
        </p:spPr>
        <p:txBody>
          <a:bodyPr>
            <a:normAutofit/>
          </a:bodyPr>
          <a:lstStyle/>
          <a:p>
            <a:pPr>
              <a:lnSpc>
                <a:spcPct val="90000"/>
              </a:lnSpc>
            </a:pPr>
            <a:r>
              <a:rPr lang="en-US" sz="2500"/>
              <a:t>How long does it take to find a nonce?</a:t>
            </a:r>
            <a:endParaRPr lang="he-IL" sz="2500"/>
          </a:p>
        </p:txBody>
      </p:sp>
      <p:sp>
        <p:nvSpPr>
          <p:cNvPr id="18" name="Rectangle 17">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4BAF17FF-E55E-4FC8-B664-BA6D559FD22D}"/>
              </a:ext>
            </a:extLst>
          </p:cNvPr>
          <p:cNvSpPr>
            <a:spLocks noGrp="1"/>
          </p:cNvSpPr>
          <p:nvPr>
            <p:ph idx="1"/>
          </p:nvPr>
        </p:nvSpPr>
        <p:spPr>
          <a:xfrm>
            <a:off x="609906" y="2340864"/>
            <a:ext cx="3568661" cy="3634486"/>
          </a:xfrm>
        </p:spPr>
        <p:txBody>
          <a:bodyPr>
            <a:normAutofit/>
          </a:bodyPr>
          <a:lstStyle/>
          <a:p>
            <a:r>
              <a:rPr lang="en-US" dirty="0"/>
              <a:t>What factors to consider?</a:t>
            </a:r>
          </a:p>
          <a:p>
            <a:pPr lvl="1"/>
            <a:r>
              <a:rPr lang="en-US" dirty="0"/>
              <a:t>Enough time for all nodes to synchronize</a:t>
            </a:r>
          </a:p>
          <a:p>
            <a:pPr lvl="1"/>
            <a:r>
              <a:rPr lang="en-US" dirty="0"/>
              <a:t>Lots of time for scammers to be hard to tamper</a:t>
            </a:r>
          </a:p>
          <a:p>
            <a:pPr lvl="1"/>
            <a:r>
              <a:rPr lang="en-US" dirty="0"/>
              <a:t>Little time to know quickly that the deal was approved</a:t>
            </a:r>
            <a:endParaRPr lang="he-IL" dirty="0"/>
          </a:p>
        </p:txBody>
      </p:sp>
      <p:pic>
        <p:nvPicPr>
          <p:cNvPr id="4" name="Picture 2" descr="Related image">
            <a:extLst>
              <a:ext uri="{FF2B5EF4-FFF2-40B4-BE49-F238E27FC236}">
                <a16:creationId xmlns:a16="http://schemas.microsoft.com/office/drawing/2014/main" id="{34512800-BBC0-4C78-B725-394D9C519D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837" r="10338"/>
          <a:stretch/>
        </p:blipFill>
        <p:spPr bwMode="auto">
          <a:xfrm>
            <a:off x="4654295" y="10"/>
            <a:ext cx="7537705"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708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57495A9-1155-49EF-8F9D-44E37A28E43F}"/>
              </a:ext>
            </a:extLst>
          </p:cNvPr>
          <p:cNvSpPr>
            <a:spLocks noGrp="1"/>
          </p:cNvSpPr>
          <p:nvPr>
            <p:ph type="title"/>
          </p:nvPr>
        </p:nvSpPr>
        <p:spPr/>
        <p:txBody>
          <a:bodyPr/>
          <a:lstStyle/>
          <a:p>
            <a:r>
              <a:rPr lang="en-US" dirty="0"/>
              <a:t>How long does it take to find a nonce?</a:t>
            </a:r>
            <a:endParaRPr lang="he-IL" dirty="0"/>
          </a:p>
        </p:txBody>
      </p:sp>
      <p:sp>
        <p:nvSpPr>
          <p:cNvPr id="3" name="מציין מיקום תוכן 2">
            <a:extLst>
              <a:ext uri="{FF2B5EF4-FFF2-40B4-BE49-F238E27FC236}">
                <a16:creationId xmlns:a16="http://schemas.microsoft.com/office/drawing/2014/main" id="{4BAF17FF-E55E-4FC8-B664-BA6D559FD22D}"/>
              </a:ext>
            </a:extLst>
          </p:cNvPr>
          <p:cNvSpPr>
            <a:spLocks noGrp="1"/>
          </p:cNvSpPr>
          <p:nvPr>
            <p:ph idx="1"/>
          </p:nvPr>
        </p:nvSpPr>
        <p:spPr>
          <a:xfrm>
            <a:off x="581192" y="2340864"/>
            <a:ext cx="11029615" cy="2086757"/>
          </a:xfrm>
        </p:spPr>
        <p:txBody>
          <a:bodyPr/>
          <a:lstStyle/>
          <a:p>
            <a:r>
              <a:rPr lang="en-US" dirty="0"/>
              <a:t>In Bitcoin, the target is to mine 2016 blocks every two weeks (= 1 block every 10 minutes)</a:t>
            </a:r>
          </a:p>
          <a:p>
            <a:r>
              <a:rPr lang="en-US" dirty="0"/>
              <a:t>In </a:t>
            </a:r>
            <a:r>
              <a:rPr lang="en-US" dirty="0" err="1"/>
              <a:t>Lightcoin</a:t>
            </a:r>
            <a:r>
              <a:rPr lang="en-US" dirty="0"/>
              <a:t> (other currency) the target rate is four times faster.</a:t>
            </a:r>
          </a:p>
          <a:p>
            <a:r>
              <a:rPr lang="en-US" dirty="0"/>
              <a:t>The difficulty level is dynamically updated once every two weeks, depending on the timestamp and difficulty of the previous blocks.</a:t>
            </a:r>
            <a:endParaRPr lang="he-IL" dirty="0"/>
          </a:p>
        </p:txBody>
      </p:sp>
      <p:graphicFrame>
        <p:nvGraphicFramePr>
          <p:cNvPr id="4" name="טבלה 5">
            <a:extLst>
              <a:ext uri="{FF2B5EF4-FFF2-40B4-BE49-F238E27FC236}">
                <a16:creationId xmlns:a16="http://schemas.microsoft.com/office/drawing/2014/main" id="{3F973734-E680-465D-88CF-C478C24940CC}"/>
              </a:ext>
            </a:extLst>
          </p:cNvPr>
          <p:cNvGraphicFramePr>
            <a:graphicFrameLocks noGrp="1"/>
          </p:cNvGraphicFramePr>
          <p:nvPr>
            <p:extLst>
              <p:ext uri="{D42A27DB-BD31-4B8C-83A1-F6EECF244321}">
                <p14:modId xmlns:p14="http://schemas.microsoft.com/office/powerpoint/2010/main" val="4275992753"/>
              </p:ext>
            </p:extLst>
          </p:nvPr>
        </p:nvGraphicFramePr>
        <p:xfrm>
          <a:off x="1387641" y="4877609"/>
          <a:ext cx="9416715" cy="1112520"/>
        </p:xfrm>
        <a:graphic>
          <a:graphicData uri="http://schemas.openxmlformats.org/drawingml/2006/table">
            <a:tbl>
              <a:tblPr rtl="1" firstRow="1" bandRow="1">
                <a:tableStyleId>{6E25E649-3F16-4E02-A733-19D2CDBF48F0}</a:tableStyleId>
              </a:tblPr>
              <a:tblGrid>
                <a:gridCol w="5710988">
                  <a:extLst>
                    <a:ext uri="{9D8B030D-6E8A-4147-A177-3AD203B41FA5}">
                      <a16:colId xmlns:a16="http://schemas.microsoft.com/office/drawing/2014/main" val="390846616"/>
                    </a:ext>
                  </a:extLst>
                </a:gridCol>
                <a:gridCol w="1684422">
                  <a:extLst>
                    <a:ext uri="{9D8B030D-6E8A-4147-A177-3AD203B41FA5}">
                      <a16:colId xmlns:a16="http://schemas.microsoft.com/office/drawing/2014/main" val="3682915825"/>
                    </a:ext>
                  </a:extLst>
                </a:gridCol>
                <a:gridCol w="2021305">
                  <a:extLst>
                    <a:ext uri="{9D8B030D-6E8A-4147-A177-3AD203B41FA5}">
                      <a16:colId xmlns:a16="http://schemas.microsoft.com/office/drawing/2014/main" val="1530591442"/>
                    </a:ext>
                  </a:extLst>
                </a:gridCol>
              </a:tblGrid>
              <a:tr h="370840">
                <a:tc>
                  <a:txBody>
                    <a:bodyPr/>
                    <a:lstStyle/>
                    <a:p>
                      <a:pPr algn="ctr" rtl="0"/>
                      <a:r>
                        <a:rPr lang="en-US" dirty="0">
                          <a:effectLst/>
                        </a:rPr>
                        <a:t>Comments</a:t>
                      </a:r>
                    </a:p>
                  </a:txBody>
                  <a:tcPr anchor="ctr"/>
                </a:tc>
                <a:tc>
                  <a:txBody>
                    <a:bodyPr/>
                    <a:lstStyle/>
                    <a:p>
                      <a:pPr algn="ctr"/>
                      <a:r>
                        <a:rPr lang="en-US" dirty="0">
                          <a:effectLst/>
                        </a:rPr>
                        <a:t>Description</a:t>
                      </a:r>
                    </a:p>
                  </a:txBody>
                  <a:tcPr anchor="ctr"/>
                </a:tc>
                <a:tc>
                  <a:txBody>
                    <a:bodyPr/>
                    <a:lstStyle/>
                    <a:p>
                      <a:pPr algn="ctr"/>
                      <a:r>
                        <a:rPr lang="en-US" dirty="0">
                          <a:effectLst/>
                        </a:rPr>
                        <a:t>Field Size (Bytes)</a:t>
                      </a:r>
                    </a:p>
                  </a:txBody>
                  <a:tcPr anchor="ctr"/>
                </a:tc>
                <a:extLst>
                  <a:ext uri="{0D108BD9-81ED-4DB2-BD59-A6C34878D82A}">
                    <a16:rowId xmlns:a16="http://schemas.microsoft.com/office/drawing/2014/main" val="2607154508"/>
                  </a:ext>
                </a:extLst>
              </a:tr>
              <a:tr h="370840">
                <a:tc>
                  <a:txBody>
                    <a:bodyPr/>
                    <a:lstStyle/>
                    <a:p>
                      <a:pPr rtl="0"/>
                      <a:r>
                        <a:rPr lang="en-US" dirty="0">
                          <a:effectLst/>
                        </a:rPr>
                        <a:t>A timestamp recording when this block was created</a:t>
                      </a:r>
                    </a:p>
                  </a:txBody>
                  <a:tcPr anchor="ctr"/>
                </a:tc>
                <a:tc>
                  <a:txBody>
                    <a:bodyPr/>
                    <a:lstStyle/>
                    <a:p>
                      <a:r>
                        <a:rPr lang="en-US">
                          <a:effectLst/>
                        </a:rPr>
                        <a:t>timestamp</a:t>
                      </a:r>
                    </a:p>
                  </a:txBody>
                  <a:tcPr anchor="ctr"/>
                </a:tc>
                <a:tc>
                  <a:txBody>
                    <a:bodyPr/>
                    <a:lstStyle/>
                    <a:p>
                      <a:r>
                        <a:rPr lang="he-IL" dirty="0">
                          <a:effectLst/>
                        </a:rPr>
                        <a:t>4</a:t>
                      </a:r>
                    </a:p>
                  </a:txBody>
                  <a:tcPr anchor="ctr"/>
                </a:tc>
                <a:extLst>
                  <a:ext uri="{0D108BD9-81ED-4DB2-BD59-A6C34878D82A}">
                    <a16:rowId xmlns:a16="http://schemas.microsoft.com/office/drawing/2014/main" val="137537113"/>
                  </a:ext>
                </a:extLst>
              </a:tr>
              <a:tr h="370840">
                <a:tc>
                  <a:txBody>
                    <a:bodyPr/>
                    <a:lstStyle/>
                    <a:p>
                      <a:pPr rtl="0"/>
                      <a:r>
                        <a:rPr lang="en-US" dirty="0">
                          <a:effectLst/>
                        </a:rPr>
                        <a:t>The calculated difficulty target being used for this block</a:t>
                      </a:r>
                    </a:p>
                  </a:txBody>
                  <a:tcPr anchor="ctr"/>
                </a:tc>
                <a:tc>
                  <a:txBody>
                    <a:bodyPr/>
                    <a:lstStyle/>
                    <a:p>
                      <a:r>
                        <a:rPr lang="en-US">
                          <a:effectLst/>
                        </a:rPr>
                        <a:t>bits</a:t>
                      </a:r>
                    </a:p>
                  </a:txBody>
                  <a:tcPr anchor="ctr"/>
                </a:tc>
                <a:tc>
                  <a:txBody>
                    <a:bodyPr/>
                    <a:lstStyle/>
                    <a:p>
                      <a:r>
                        <a:rPr lang="he-IL" dirty="0">
                          <a:effectLst/>
                        </a:rPr>
                        <a:t>4</a:t>
                      </a:r>
                    </a:p>
                  </a:txBody>
                  <a:tcPr anchor="ctr"/>
                </a:tc>
                <a:extLst>
                  <a:ext uri="{0D108BD9-81ED-4DB2-BD59-A6C34878D82A}">
                    <a16:rowId xmlns:a16="http://schemas.microsoft.com/office/drawing/2014/main" val="2713966118"/>
                  </a:ext>
                </a:extLst>
              </a:tr>
            </a:tbl>
          </a:graphicData>
        </a:graphic>
      </p:graphicFrame>
    </p:spTree>
    <p:extLst>
      <p:ext uri="{BB962C8B-B14F-4D97-AF65-F5344CB8AC3E}">
        <p14:creationId xmlns:p14="http://schemas.microsoft.com/office/powerpoint/2010/main" val="449932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E68CE-489A-4C72-990F-738E148F39A7}"/>
              </a:ext>
            </a:extLst>
          </p:cNvPr>
          <p:cNvSpPr>
            <a:spLocks noGrp="1"/>
          </p:cNvSpPr>
          <p:nvPr>
            <p:ph type="title"/>
          </p:nvPr>
        </p:nvSpPr>
        <p:spPr/>
        <p:txBody>
          <a:bodyPr/>
          <a:lstStyle/>
          <a:p>
            <a:r>
              <a:rPr lang="en-US" dirty="0"/>
              <a:t>Who does verify transactions and blocks?</a:t>
            </a:r>
          </a:p>
        </p:txBody>
      </p:sp>
      <p:sp>
        <p:nvSpPr>
          <p:cNvPr id="3" name="Content Placeholder 2">
            <a:extLst>
              <a:ext uri="{FF2B5EF4-FFF2-40B4-BE49-F238E27FC236}">
                <a16:creationId xmlns:a16="http://schemas.microsoft.com/office/drawing/2014/main" id="{FDDB9657-1524-4EB2-8FBD-3DDB06EAB53A}"/>
              </a:ext>
            </a:extLst>
          </p:cNvPr>
          <p:cNvSpPr>
            <a:spLocks noGrp="1"/>
          </p:cNvSpPr>
          <p:nvPr>
            <p:ph idx="1"/>
          </p:nvPr>
        </p:nvSpPr>
        <p:spPr/>
        <p:txBody>
          <a:bodyPr/>
          <a:lstStyle/>
          <a:p>
            <a:r>
              <a:rPr lang="en-US" dirty="0"/>
              <a:t>Verification is neither through a central authorization nor majority vote</a:t>
            </a:r>
          </a:p>
          <a:p>
            <a:r>
              <a:rPr lang="en-US" dirty="0"/>
              <a:t>Verification is through the computing power of nodes in the network</a:t>
            </a:r>
          </a:p>
          <a:p>
            <a:r>
              <a:rPr lang="en-US" dirty="0"/>
              <a:t>Blockchain is based on </a:t>
            </a:r>
            <a:r>
              <a:rPr lang="en-US" b="1" dirty="0"/>
              <a:t>proof-of-work</a:t>
            </a:r>
          </a:p>
        </p:txBody>
      </p:sp>
      <p:sp>
        <p:nvSpPr>
          <p:cNvPr id="4" name="אליפסה 3">
            <a:extLst>
              <a:ext uri="{FF2B5EF4-FFF2-40B4-BE49-F238E27FC236}">
                <a16:creationId xmlns:a16="http://schemas.microsoft.com/office/drawing/2014/main" id="{B2DEDCD2-AEE7-4C50-9582-CB10B796FA6E}"/>
              </a:ext>
            </a:extLst>
          </p:cNvPr>
          <p:cNvSpPr/>
          <p:nvPr/>
        </p:nvSpPr>
        <p:spPr>
          <a:xfrm>
            <a:off x="7220857" y="3323771"/>
            <a:ext cx="3534229" cy="3534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צריך לחשוב מה בדיוק להכניס כאן ואיך זה משתלב ברצף</a:t>
            </a:r>
          </a:p>
        </p:txBody>
      </p:sp>
    </p:spTree>
    <p:extLst>
      <p:ext uri="{BB962C8B-B14F-4D97-AF65-F5344CB8AC3E}">
        <p14:creationId xmlns:p14="http://schemas.microsoft.com/office/powerpoint/2010/main" val="2185235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4167025-E6BC-4CA7-8E0E-B0271B10978F}"/>
              </a:ext>
            </a:extLst>
          </p:cNvPr>
          <p:cNvSpPr>
            <a:spLocks noGrp="1"/>
          </p:cNvSpPr>
          <p:nvPr>
            <p:ph type="ctrTitle"/>
          </p:nvPr>
        </p:nvSpPr>
        <p:spPr>
          <a:xfrm>
            <a:off x="599225" y="3429000"/>
            <a:ext cx="10993549" cy="1475013"/>
          </a:xfrm>
        </p:spPr>
        <p:txBody>
          <a:bodyPr>
            <a:normAutofit/>
          </a:bodyPr>
          <a:lstStyle/>
          <a:p>
            <a:r>
              <a:rPr lang="en-US" b="1" dirty="0">
                <a:solidFill>
                  <a:schemeClr val="accent2">
                    <a:lumMod val="40000"/>
                    <a:lumOff val="60000"/>
                  </a:schemeClr>
                </a:solidFill>
              </a:rPr>
              <a:t>So, how does it work?</a:t>
            </a:r>
            <a:endParaRPr lang="he-IL" b="1" dirty="0">
              <a:solidFill>
                <a:schemeClr val="accent2">
                  <a:lumMod val="40000"/>
                  <a:lumOff val="60000"/>
                </a:schemeClr>
              </a:solidFill>
            </a:endParaRPr>
          </a:p>
        </p:txBody>
      </p:sp>
      <p:sp>
        <p:nvSpPr>
          <p:cNvPr id="3" name="כותרת משנה 2">
            <a:extLst>
              <a:ext uri="{FF2B5EF4-FFF2-40B4-BE49-F238E27FC236}">
                <a16:creationId xmlns:a16="http://schemas.microsoft.com/office/drawing/2014/main" id="{FAAD00E5-50DA-4738-8622-48E0CCDEA9AC}"/>
              </a:ext>
            </a:extLst>
          </p:cNvPr>
          <p:cNvSpPr>
            <a:spLocks noGrp="1"/>
          </p:cNvSpPr>
          <p:nvPr>
            <p:ph type="subTitle" idx="1"/>
          </p:nvPr>
        </p:nvSpPr>
        <p:spPr/>
        <p:txBody>
          <a:bodyPr/>
          <a:lstStyle/>
          <a:p>
            <a:r>
              <a:rPr lang="en-US" dirty="0"/>
              <a:t>Part 2:</a:t>
            </a:r>
            <a:endParaRPr lang="he-IL" dirty="0"/>
          </a:p>
        </p:txBody>
      </p:sp>
    </p:spTree>
    <p:extLst>
      <p:ext uri="{BB962C8B-B14F-4D97-AF65-F5344CB8AC3E}">
        <p14:creationId xmlns:p14="http://schemas.microsoft.com/office/powerpoint/2010/main" val="2214479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B8A4-B43A-4E3C-A54A-C106D914C105}"/>
              </a:ext>
            </a:extLst>
          </p:cNvPr>
          <p:cNvSpPr>
            <a:spLocks noGrp="1"/>
          </p:cNvSpPr>
          <p:nvPr>
            <p:ph type="title"/>
          </p:nvPr>
        </p:nvSpPr>
        <p:spPr/>
        <p:txBody>
          <a:bodyPr/>
          <a:lstStyle/>
          <a:p>
            <a:r>
              <a:rPr lang="en-US" dirty="0"/>
              <a:t>Communication in blockchain network</a:t>
            </a:r>
          </a:p>
        </p:txBody>
      </p:sp>
      <p:sp>
        <p:nvSpPr>
          <p:cNvPr id="3" name="Content Placeholder 2">
            <a:extLst>
              <a:ext uri="{FF2B5EF4-FFF2-40B4-BE49-F238E27FC236}">
                <a16:creationId xmlns:a16="http://schemas.microsoft.com/office/drawing/2014/main" id="{A5A34E56-33EF-4C37-80BD-40D47DEEBAB8}"/>
              </a:ext>
            </a:extLst>
          </p:cNvPr>
          <p:cNvSpPr>
            <a:spLocks noGrp="1"/>
          </p:cNvSpPr>
          <p:nvPr>
            <p:ph idx="1"/>
          </p:nvPr>
        </p:nvSpPr>
        <p:spPr/>
        <p:txBody>
          <a:bodyPr>
            <a:normAutofit lnSpcReduction="10000"/>
          </a:bodyPr>
          <a:lstStyle/>
          <a:p>
            <a:r>
              <a:rPr lang="en-US" dirty="0"/>
              <a:t>New transactions are broadcast to all nodes</a:t>
            </a:r>
          </a:p>
          <a:p>
            <a:r>
              <a:rPr lang="en-US" dirty="0"/>
              <a:t>Each node collects new transactions into a block.</a:t>
            </a:r>
          </a:p>
          <a:p>
            <a:pPr marL="0" indent="0">
              <a:buNone/>
            </a:pPr>
            <a:r>
              <a:rPr lang="en-US" dirty="0">
                <a:hlinkClick r:id="rId3"/>
              </a:rPr>
              <a:t>https://www.blockchain.com/btc/unconfirmed-transactions</a:t>
            </a:r>
            <a:endParaRPr lang="en-US" dirty="0"/>
          </a:p>
          <a:p>
            <a:r>
              <a:rPr lang="en-US" dirty="0"/>
              <a:t>Each node works on finding a difficult proof-of-work for its block.</a:t>
            </a:r>
          </a:p>
          <a:p>
            <a:r>
              <a:rPr lang="en-US" dirty="0"/>
              <a:t>When a node finds a proof-of-work, it broadcasts the block to all nodes.</a:t>
            </a:r>
          </a:p>
          <a:p>
            <a:r>
              <a:rPr lang="en-US" dirty="0"/>
              <a:t>Nodes accept the block only if all transactions in it are valid and not already spent.</a:t>
            </a:r>
          </a:p>
          <a:p>
            <a:r>
              <a:rPr lang="en-US" dirty="0"/>
              <a:t>Nodes express their acceptance of the block by working on creating the next block in the chain, using the hash of the accepted block as the previous hash.</a:t>
            </a:r>
          </a:p>
          <a:p>
            <a:endParaRPr lang="en-US" dirty="0"/>
          </a:p>
        </p:txBody>
      </p:sp>
    </p:spTree>
    <p:extLst>
      <p:ext uri="{BB962C8B-B14F-4D97-AF65-F5344CB8AC3E}">
        <p14:creationId xmlns:p14="http://schemas.microsoft.com/office/powerpoint/2010/main" val="3182932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5BE6DAB-A7C2-472D-9EF7-BE657A25D3F0}"/>
              </a:ext>
            </a:extLst>
          </p:cNvPr>
          <p:cNvSpPr>
            <a:spLocks noGrp="1"/>
          </p:cNvSpPr>
          <p:nvPr>
            <p:ph type="title"/>
          </p:nvPr>
        </p:nvSpPr>
        <p:spPr/>
        <p:txBody>
          <a:bodyPr/>
          <a:lstStyle/>
          <a:p>
            <a:r>
              <a:rPr lang="en-US" dirty="0"/>
              <a:t>Communication problems</a:t>
            </a:r>
            <a:endParaRPr lang="he-IL" dirty="0"/>
          </a:p>
        </p:txBody>
      </p:sp>
      <p:sp>
        <p:nvSpPr>
          <p:cNvPr id="3" name="מציין מיקום תוכן 2">
            <a:extLst>
              <a:ext uri="{FF2B5EF4-FFF2-40B4-BE49-F238E27FC236}">
                <a16:creationId xmlns:a16="http://schemas.microsoft.com/office/drawing/2014/main" id="{D387353F-6E97-4241-A322-9C44E8FEC8FA}"/>
              </a:ext>
            </a:extLst>
          </p:cNvPr>
          <p:cNvSpPr>
            <a:spLocks noGrp="1"/>
          </p:cNvSpPr>
          <p:nvPr>
            <p:ph idx="1"/>
          </p:nvPr>
        </p:nvSpPr>
        <p:spPr>
          <a:xfrm>
            <a:off x="581192" y="2454442"/>
            <a:ext cx="11029615" cy="3520907"/>
          </a:xfrm>
        </p:spPr>
        <p:txBody>
          <a:bodyPr/>
          <a:lstStyle/>
          <a:p>
            <a:r>
              <a:rPr lang="en-US" dirty="0"/>
              <a:t>What to do if a transaction message does not reach all nodes?</a:t>
            </a:r>
          </a:p>
          <a:p>
            <a:r>
              <a:rPr lang="en-US" dirty="0"/>
              <a:t>What to do if a message about new block does not reach all nodes?</a:t>
            </a:r>
          </a:p>
          <a:p>
            <a:r>
              <a:rPr lang="en-US" dirty="0"/>
              <a:t>How can we make sure that the nodes follow the protocol?</a:t>
            </a:r>
          </a:p>
        </p:txBody>
      </p:sp>
    </p:spTree>
    <p:extLst>
      <p:ext uri="{BB962C8B-B14F-4D97-AF65-F5344CB8AC3E}">
        <p14:creationId xmlns:p14="http://schemas.microsoft.com/office/powerpoint/2010/main" val="672277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E962678-0912-45F4-B10E-2F908053F0EF}"/>
              </a:ext>
            </a:extLst>
          </p:cNvPr>
          <p:cNvSpPr>
            <a:spLocks noGrp="1"/>
          </p:cNvSpPr>
          <p:nvPr>
            <p:ph type="title"/>
          </p:nvPr>
        </p:nvSpPr>
        <p:spPr/>
        <p:txBody>
          <a:bodyPr/>
          <a:lstStyle/>
          <a:p>
            <a:endParaRPr lang="he-IL"/>
          </a:p>
        </p:txBody>
      </p:sp>
      <p:pic>
        <p:nvPicPr>
          <p:cNvPr id="4" name="Content Placeholder 3">
            <a:extLst>
              <a:ext uri="{FF2B5EF4-FFF2-40B4-BE49-F238E27FC236}">
                <a16:creationId xmlns:a16="http://schemas.microsoft.com/office/drawing/2014/main" id="{7B506C48-B8FC-4E84-B8A1-E5607C415F9D}"/>
              </a:ext>
            </a:extLst>
          </p:cNvPr>
          <p:cNvPicPr>
            <a:picLocks noGrp="1" noChangeAspect="1"/>
          </p:cNvPicPr>
          <p:nvPr>
            <p:ph idx="1"/>
          </p:nvPr>
        </p:nvPicPr>
        <p:blipFill>
          <a:blip r:embed="rId3"/>
          <a:stretch>
            <a:fillRect/>
          </a:stretch>
        </p:blipFill>
        <p:spPr>
          <a:xfrm>
            <a:off x="2476715" y="2341563"/>
            <a:ext cx="7238569" cy="3633787"/>
          </a:xfrm>
          <a:prstGeom prst="rect">
            <a:avLst/>
          </a:prstGeom>
        </p:spPr>
      </p:pic>
    </p:spTree>
    <p:extLst>
      <p:ext uri="{BB962C8B-B14F-4D97-AF65-F5344CB8AC3E}">
        <p14:creationId xmlns:p14="http://schemas.microsoft.com/office/powerpoint/2010/main" val="3258515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0A23E31-9DDE-455C-9A42-A5B04E1543CC}"/>
              </a:ext>
            </a:extLst>
          </p:cNvPr>
          <p:cNvSpPr>
            <a:spLocks noGrp="1"/>
          </p:cNvSpPr>
          <p:nvPr>
            <p:ph type="title"/>
          </p:nvPr>
        </p:nvSpPr>
        <p:spPr/>
        <p:txBody>
          <a:bodyPr/>
          <a:lstStyle/>
          <a:p>
            <a:r>
              <a:rPr lang="en-US" dirty="0"/>
              <a:t>Communication solutions</a:t>
            </a:r>
            <a:endParaRPr lang="he-IL" dirty="0"/>
          </a:p>
        </p:txBody>
      </p:sp>
      <p:sp>
        <p:nvSpPr>
          <p:cNvPr id="3" name="מציין מיקום תוכן 2">
            <a:extLst>
              <a:ext uri="{FF2B5EF4-FFF2-40B4-BE49-F238E27FC236}">
                <a16:creationId xmlns:a16="http://schemas.microsoft.com/office/drawing/2014/main" id="{D327F255-B375-41B2-A202-C50E5F30BC19}"/>
              </a:ext>
            </a:extLst>
          </p:cNvPr>
          <p:cNvSpPr>
            <a:spLocks noGrp="1"/>
          </p:cNvSpPr>
          <p:nvPr>
            <p:ph idx="1"/>
          </p:nvPr>
        </p:nvSpPr>
        <p:spPr/>
        <p:txBody>
          <a:bodyPr/>
          <a:lstStyle/>
          <a:p>
            <a:r>
              <a:rPr lang="en-US" dirty="0"/>
              <a:t>New transaction broadcasts do not necessarily need to reach all nodes. As long as they reach many nodes, they will get into a block before long.</a:t>
            </a:r>
          </a:p>
          <a:p>
            <a:r>
              <a:rPr lang="en-US" dirty="0"/>
              <a:t>Block broadcasts are also tolerant of dropped messages. If a node does not receive a block, it will request it when it receives the next block and realizes it missed one.</a:t>
            </a:r>
          </a:p>
          <a:p>
            <a:r>
              <a:rPr lang="en-US" dirty="0"/>
              <a:t>We cannot force nodes to follow the protocol, but we would like to have no interest in violating it. In most cases, this is indeed the case, but there are special situations where a breach of the protocol can make a profit. This may be a bitcoin's weakness, and we will discuss it later.</a:t>
            </a:r>
            <a:endParaRPr lang="he-IL" dirty="0"/>
          </a:p>
        </p:txBody>
      </p:sp>
    </p:spTree>
    <p:extLst>
      <p:ext uri="{BB962C8B-B14F-4D97-AF65-F5344CB8AC3E}">
        <p14:creationId xmlns:p14="http://schemas.microsoft.com/office/powerpoint/2010/main" val="398052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4461048-7B36-4EB0-8C60-5EE7D3A48E44}"/>
              </a:ext>
            </a:extLst>
          </p:cNvPr>
          <p:cNvPicPr>
            <a:picLocks noChangeAspect="1"/>
          </p:cNvPicPr>
          <p:nvPr/>
        </p:nvPicPr>
        <p:blipFill>
          <a:blip r:embed="rId3"/>
          <a:stretch>
            <a:fillRect/>
          </a:stretch>
        </p:blipFill>
        <p:spPr>
          <a:xfrm>
            <a:off x="794068" y="4384992"/>
            <a:ext cx="8815154" cy="2336330"/>
          </a:xfrm>
          <a:prstGeom prst="rect">
            <a:avLst/>
          </a:prstGeom>
        </p:spPr>
      </p:pic>
      <p:sp>
        <p:nvSpPr>
          <p:cNvPr id="2" name="Title 1">
            <a:extLst>
              <a:ext uri="{FF2B5EF4-FFF2-40B4-BE49-F238E27FC236}">
                <a16:creationId xmlns:a16="http://schemas.microsoft.com/office/drawing/2014/main" id="{58ECE3A2-5281-43CA-B3FE-5273CDC02B6D}"/>
              </a:ext>
            </a:extLst>
          </p:cNvPr>
          <p:cNvSpPr>
            <a:spLocks noGrp="1"/>
          </p:cNvSpPr>
          <p:nvPr>
            <p:ph type="title"/>
          </p:nvPr>
        </p:nvSpPr>
        <p:spPr>
          <a:xfrm>
            <a:off x="581192" y="702156"/>
            <a:ext cx="11029616" cy="1188720"/>
          </a:xfrm>
        </p:spPr>
        <p:txBody>
          <a:bodyPr/>
          <a:lstStyle/>
          <a:p>
            <a:r>
              <a:rPr lang="en-US"/>
              <a:t>fork</a:t>
            </a:r>
            <a:endParaRPr lang="en-US" dirty="0"/>
          </a:p>
        </p:txBody>
      </p:sp>
      <p:sp>
        <p:nvSpPr>
          <p:cNvPr id="3" name="Content Placeholder 2">
            <a:extLst>
              <a:ext uri="{FF2B5EF4-FFF2-40B4-BE49-F238E27FC236}">
                <a16:creationId xmlns:a16="http://schemas.microsoft.com/office/drawing/2014/main" id="{ED317789-8AC9-4924-92A9-43982ACB46D7}"/>
              </a:ext>
            </a:extLst>
          </p:cNvPr>
          <p:cNvSpPr>
            <a:spLocks noGrp="1"/>
          </p:cNvSpPr>
          <p:nvPr>
            <p:ph idx="1"/>
          </p:nvPr>
        </p:nvSpPr>
        <p:spPr>
          <a:xfrm>
            <a:off x="581192" y="2257284"/>
            <a:ext cx="11029615" cy="2709841"/>
          </a:xfrm>
        </p:spPr>
        <p:txBody>
          <a:bodyPr>
            <a:normAutofit/>
          </a:bodyPr>
          <a:lstStyle/>
          <a:p>
            <a:r>
              <a:rPr lang="en-US" dirty="0"/>
              <a:t>What to do when we get at least two blocks who continue the last block? What block will be the last one?</a:t>
            </a:r>
          </a:p>
          <a:p>
            <a:r>
              <a:rPr lang="en-US" dirty="0"/>
              <a:t>This scenario is called a </a:t>
            </a:r>
            <a:r>
              <a:rPr lang="en-US" b="1" dirty="0"/>
              <a:t>fork</a:t>
            </a:r>
            <a:r>
              <a:rPr lang="en-US" dirty="0"/>
              <a:t>, as seen in the illustration</a:t>
            </a:r>
          </a:p>
          <a:p>
            <a:r>
              <a:rPr lang="en-US" dirty="0"/>
              <a:t>We will have to think of a way that will decide what block will be the last in the chain</a:t>
            </a:r>
          </a:p>
          <a:p>
            <a:pPr lvl="1"/>
            <a:r>
              <a:rPr lang="en-US" dirty="0"/>
              <a:t>So others will know what transactions were approved.</a:t>
            </a:r>
          </a:p>
          <a:p>
            <a:pPr lvl="1"/>
            <a:r>
              <a:rPr lang="en-US" dirty="0"/>
              <a:t>To know what branch to continue from.</a:t>
            </a:r>
          </a:p>
        </p:txBody>
      </p:sp>
    </p:spTree>
    <p:extLst>
      <p:ext uri="{BB962C8B-B14F-4D97-AF65-F5344CB8AC3E}">
        <p14:creationId xmlns:p14="http://schemas.microsoft.com/office/powerpoint/2010/main" val="3831715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F4654-D4D0-4AFC-874D-ED370FCDBF32}"/>
              </a:ext>
            </a:extLst>
          </p:cNvPr>
          <p:cNvSpPr>
            <a:spLocks noGrp="1"/>
          </p:cNvSpPr>
          <p:nvPr>
            <p:ph type="title"/>
          </p:nvPr>
        </p:nvSpPr>
        <p:spPr/>
        <p:txBody>
          <a:bodyPr/>
          <a:lstStyle/>
          <a:p>
            <a:r>
              <a:rPr lang="en-US" dirty="0"/>
              <a:t>The protocol of fork</a:t>
            </a:r>
          </a:p>
        </p:txBody>
      </p:sp>
      <p:sp>
        <p:nvSpPr>
          <p:cNvPr id="3" name="Content Placeholder 2">
            <a:extLst>
              <a:ext uri="{FF2B5EF4-FFF2-40B4-BE49-F238E27FC236}">
                <a16:creationId xmlns:a16="http://schemas.microsoft.com/office/drawing/2014/main" id="{01FE3B03-5D20-47EF-A762-7C5459F08F1A}"/>
              </a:ext>
            </a:extLst>
          </p:cNvPr>
          <p:cNvSpPr>
            <a:spLocks noGrp="1"/>
          </p:cNvSpPr>
          <p:nvPr>
            <p:ph idx="1"/>
          </p:nvPr>
        </p:nvSpPr>
        <p:spPr/>
        <p:txBody>
          <a:bodyPr>
            <a:normAutofit/>
          </a:bodyPr>
          <a:lstStyle/>
          <a:p>
            <a:r>
              <a:rPr lang="en-US" dirty="0"/>
              <a:t>When a node has received two or more blocks continued the last block, the node should behave as follows:</a:t>
            </a:r>
          </a:p>
          <a:p>
            <a:pPr lvl="1"/>
            <a:r>
              <a:rPr lang="en-US" dirty="0"/>
              <a:t>Every node works on the first one he received, but saves the other branch.</a:t>
            </a:r>
          </a:p>
          <a:p>
            <a:pPr lvl="1"/>
            <a:r>
              <a:rPr lang="en-US" dirty="0"/>
              <a:t>The tie will be broken when the next proof-of-work is found and one branch becomes longer</a:t>
            </a:r>
          </a:p>
          <a:p>
            <a:pPr lvl="1"/>
            <a:r>
              <a:rPr lang="en-US" dirty="0"/>
              <a:t>The nodes that were working on the other branch, will then switch to the longer one.</a:t>
            </a:r>
          </a:p>
          <a:p>
            <a:r>
              <a:rPr lang="en-US" dirty="0"/>
              <a:t>The other branch will be called orphaned and the transactions that it holds will be overturned. The miner's profit will also be retroactively eliminated.</a:t>
            </a:r>
            <a:endParaRPr lang="en-US" dirty="0">
              <a:highlight>
                <a:srgbClr val="FFFF00"/>
              </a:highlight>
            </a:endParaRPr>
          </a:p>
        </p:txBody>
      </p:sp>
    </p:spTree>
    <p:extLst>
      <p:ext uri="{BB962C8B-B14F-4D97-AF65-F5344CB8AC3E}">
        <p14:creationId xmlns:p14="http://schemas.microsoft.com/office/powerpoint/2010/main" val="2282217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0" name="Rectangle 70">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D866BC-55D1-466F-AC40-1F43B2CC909B}"/>
              </a:ext>
            </a:extLst>
          </p:cNvPr>
          <p:cNvSpPr>
            <a:spLocks noGrp="1"/>
          </p:cNvSpPr>
          <p:nvPr>
            <p:ph type="title"/>
          </p:nvPr>
        </p:nvSpPr>
        <p:spPr>
          <a:xfrm>
            <a:off x="581192" y="702156"/>
            <a:ext cx="11029616" cy="1188720"/>
          </a:xfrm>
        </p:spPr>
        <p:txBody>
          <a:bodyPr>
            <a:normAutofit/>
          </a:bodyPr>
          <a:lstStyle/>
          <a:p>
            <a:r>
              <a:rPr lang="en-US" dirty="0"/>
              <a:t>Fork and new coins</a:t>
            </a:r>
          </a:p>
        </p:txBody>
      </p:sp>
      <p:sp>
        <p:nvSpPr>
          <p:cNvPr id="4101" name="Rectangle 72">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78">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תמונה שמכילה צילום מסך, ציור&#10;&#10;התיאור נוצר באופן אוטומטי">
            <a:extLst>
              <a:ext uri="{FF2B5EF4-FFF2-40B4-BE49-F238E27FC236}">
                <a16:creationId xmlns:a16="http://schemas.microsoft.com/office/drawing/2014/main" id="{65B2FD61-3949-49A8-B4BC-E7E8A258E7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tretch/>
        </p:blipFill>
        <p:spPr bwMode="auto">
          <a:xfrm>
            <a:off x="780698" y="3014564"/>
            <a:ext cx="4748741" cy="237437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C648138-2A4E-4273-9DC5-303C766E7DEF}"/>
              </a:ext>
            </a:extLst>
          </p:cNvPr>
          <p:cNvSpPr>
            <a:spLocks noGrp="1"/>
          </p:cNvSpPr>
          <p:nvPr>
            <p:ph idx="1"/>
          </p:nvPr>
        </p:nvSpPr>
        <p:spPr>
          <a:xfrm>
            <a:off x="6335805" y="2180496"/>
            <a:ext cx="5275001" cy="4045683"/>
          </a:xfrm>
        </p:spPr>
        <p:txBody>
          <a:bodyPr>
            <a:normAutofit/>
          </a:bodyPr>
          <a:lstStyle/>
          <a:p>
            <a:pPr>
              <a:buClr>
                <a:srgbClr val="FF7755"/>
              </a:buClr>
            </a:pPr>
            <a:r>
              <a:rPr lang="en-US" dirty="0"/>
              <a:t>There is another type of forks, ones derived from disagreements. </a:t>
            </a:r>
          </a:p>
          <a:p>
            <a:pPr>
              <a:buClr>
                <a:srgbClr val="FF7755"/>
              </a:buClr>
            </a:pPr>
            <a:r>
              <a:rPr lang="en-US" dirty="0"/>
              <a:t>Mostly they are disputes about changing the protocol of the coin</a:t>
            </a:r>
          </a:p>
          <a:p>
            <a:pPr>
              <a:buClr>
                <a:srgbClr val="FF7755"/>
              </a:buClr>
            </a:pPr>
            <a:r>
              <a:rPr lang="en-US" dirty="0"/>
              <a:t>As a result, the two branches will stay active, but they will be independent from one another.</a:t>
            </a:r>
          </a:p>
          <a:p>
            <a:pPr>
              <a:buClr>
                <a:srgbClr val="FF7755"/>
              </a:buClr>
            </a:pPr>
            <a:r>
              <a:rPr lang="en-US" dirty="0"/>
              <a:t>That’s how a new form of a digital coin starts. (</a:t>
            </a:r>
            <a:r>
              <a:rPr lang="en-US" dirty="0" err="1"/>
              <a:t>i.e</a:t>
            </a:r>
            <a:r>
              <a:rPr lang="en-US" dirty="0"/>
              <a:t> Bitcoin Cash)</a:t>
            </a:r>
          </a:p>
          <a:p>
            <a:pPr>
              <a:buClr>
                <a:srgbClr val="FF7755"/>
              </a:buClr>
            </a:pPr>
            <a:r>
              <a:rPr lang="he-IL" dirty="0">
                <a:highlight>
                  <a:srgbClr val="FFFF00"/>
                </a:highlight>
              </a:rPr>
              <a:t>צריך לפרט על איזה עניין בפרוטוקול הייתה המחלוקת</a:t>
            </a:r>
            <a:endParaRPr lang="en-US" dirty="0">
              <a:highlight>
                <a:srgbClr val="FFFF00"/>
              </a:highlight>
            </a:endParaRPr>
          </a:p>
        </p:txBody>
      </p:sp>
    </p:spTree>
    <p:extLst>
      <p:ext uri="{BB962C8B-B14F-4D97-AF65-F5344CB8AC3E}">
        <p14:creationId xmlns:p14="http://schemas.microsoft.com/office/powerpoint/2010/main" val="542811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5A69-2079-42A1-BC3B-67066FA282A8}"/>
              </a:ext>
            </a:extLst>
          </p:cNvPr>
          <p:cNvSpPr>
            <a:spLocks noGrp="1"/>
          </p:cNvSpPr>
          <p:nvPr>
            <p:ph type="title"/>
          </p:nvPr>
        </p:nvSpPr>
        <p:spPr/>
        <p:txBody>
          <a:bodyPr/>
          <a:lstStyle/>
          <a:p>
            <a:r>
              <a:rPr lang="en-US" dirty="0"/>
              <a:t>Incentive </a:t>
            </a:r>
          </a:p>
        </p:txBody>
      </p:sp>
      <p:sp>
        <p:nvSpPr>
          <p:cNvPr id="3" name="Content Placeholder 2">
            <a:extLst>
              <a:ext uri="{FF2B5EF4-FFF2-40B4-BE49-F238E27FC236}">
                <a16:creationId xmlns:a16="http://schemas.microsoft.com/office/drawing/2014/main" id="{70790C2C-537E-4DA4-A86E-0381782E7918}"/>
              </a:ext>
            </a:extLst>
          </p:cNvPr>
          <p:cNvSpPr>
            <a:spLocks noGrp="1"/>
          </p:cNvSpPr>
          <p:nvPr>
            <p:ph idx="1"/>
          </p:nvPr>
        </p:nvSpPr>
        <p:spPr/>
        <p:txBody>
          <a:bodyPr/>
          <a:lstStyle/>
          <a:p>
            <a:r>
              <a:rPr lang="en-US" dirty="0"/>
              <a:t>To ensure continuity of blockchain, incentives should be given to miners.</a:t>
            </a:r>
          </a:p>
          <a:p>
            <a:r>
              <a:rPr lang="en-US" dirty="0"/>
              <a:t>By convention, the first transaction in a block is a special transaction that starts a new coin owned by the creator of the block.</a:t>
            </a:r>
          </a:p>
          <a:p>
            <a:pPr lvl="1"/>
            <a:r>
              <a:rPr lang="en-US" dirty="0"/>
              <a:t>This adds an incentive for nodes to support the network.</a:t>
            </a:r>
          </a:p>
          <a:p>
            <a:pPr lvl="1"/>
            <a:r>
              <a:rPr lang="en-US" dirty="0"/>
              <a:t>It provides a way to initially distribute coins into circulation, since there is no central authority to issue them.</a:t>
            </a:r>
          </a:p>
          <a:p>
            <a:pPr lvl="1"/>
            <a:r>
              <a:rPr lang="en-US" dirty="0"/>
              <a:t>At some point, no new currencies are needed: </a:t>
            </a:r>
            <a:r>
              <a:rPr lang="en-US" dirty="0">
                <a:highlight>
                  <a:srgbClr val="FFFF00"/>
                </a:highlight>
              </a:rPr>
              <a:t>we will see in the bitcoin open source how this is reflected.</a:t>
            </a:r>
          </a:p>
          <a:p>
            <a:endParaRPr lang="en-US" dirty="0"/>
          </a:p>
        </p:txBody>
      </p:sp>
    </p:spTree>
    <p:extLst>
      <p:ext uri="{BB962C8B-B14F-4D97-AF65-F5344CB8AC3E}">
        <p14:creationId xmlns:p14="http://schemas.microsoft.com/office/powerpoint/2010/main" val="2829862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B54151E-1430-402B-8461-26B9D234E203}"/>
              </a:ext>
            </a:extLst>
          </p:cNvPr>
          <p:cNvSpPr>
            <a:spLocks noGrp="1"/>
          </p:cNvSpPr>
          <p:nvPr>
            <p:ph type="title"/>
          </p:nvPr>
        </p:nvSpPr>
        <p:spPr/>
        <p:txBody>
          <a:bodyPr/>
          <a:lstStyle/>
          <a:p>
            <a:r>
              <a:rPr lang="en-US" dirty="0"/>
              <a:t>mining</a:t>
            </a:r>
            <a:endParaRPr lang="he-IL" dirty="0"/>
          </a:p>
        </p:txBody>
      </p:sp>
      <p:sp>
        <p:nvSpPr>
          <p:cNvPr id="4" name="מציין מיקום טקסט 3">
            <a:extLst>
              <a:ext uri="{FF2B5EF4-FFF2-40B4-BE49-F238E27FC236}">
                <a16:creationId xmlns:a16="http://schemas.microsoft.com/office/drawing/2014/main" id="{7229C64E-DECF-4945-A24A-75574D72C894}"/>
              </a:ext>
            </a:extLst>
          </p:cNvPr>
          <p:cNvSpPr>
            <a:spLocks noGrp="1"/>
          </p:cNvSpPr>
          <p:nvPr>
            <p:ph type="body" sz="half" idx="2"/>
          </p:nvPr>
        </p:nvSpPr>
        <p:spPr/>
        <p:txBody>
          <a:bodyPr>
            <a:normAutofit/>
          </a:bodyPr>
          <a:lstStyle/>
          <a:p>
            <a:r>
              <a:rPr lang="en-US" sz="1800" dirty="0"/>
              <a:t>“ </a:t>
            </a:r>
            <a:r>
              <a:rPr lang="en-US" sz="1800" i="1" dirty="0"/>
              <a:t>The steady addition of a constant of amount of new coins is analogous to gold miners expending resources to add gold to circulation. In our case, it is CPU time and electricity that is expended</a:t>
            </a:r>
            <a:r>
              <a:rPr lang="en-US" sz="1800" dirty="0"/>
              <a:t> “</a:t>
            </a:r>
          </a:p>
          <a:p>
            <a:r>
              <a:rPr lang="en-US" sz="1800" dirty="0"/>
              <a:t>(Satoshi Nakamoto)</a:t>
            </a:r>
            <a:endParaRPr lang="he-IL" sz="1800" dirty="0"/>
          </a:p>
        </p:txBody>
      </p:sp>
      <p:pic>
        <p:nvPicPr>
          <p:cNvPr id="9218" name="Picture 2">
            <a:extLst>
              <a:ext uri="{FF2B5EF4-FFF2-40B4-BE49-F238E27FC236}">
                <a16:creationId xmlns:a16="http://schemas.microsoft.com/office/drawing/2014/main" id="{239D1DB3-25CD-4198-A51E-221292045A96}"/>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16110" r="15086" b="4165"/>
          <a:stretch/>
        </p:blipFill>
        <p:spPr bwMode="auto">
          <a:xfrm>
            <a:off x="4267200" y="593924"/>
            <a:ext cx="7411453" cy="5806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5585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5A69-2079-42A1-BC3B-67066FA282A8}"/>
              </a:ext>
            </a:extLst>
          </p:cNvPr>
          <p:cNvSpPr>
            <a:spLocks noGrp="1"/>
          </p:cNvSpPr>
          <p:nvPr>
            <p:ph type="title"/>
          </p:nvPr>
        </p:nvSpPr>
        <p:spPr/>
        <p:txBody>
          <a:bodyPr/>
          <a:lstStyle/>
          <a:p>
            <a:r>
              <a:rPr lang="en-US" dirty="0"/>
              <a:t>Fees </a:t>
            </a:r>
          </a:p>
        </p:txBody>
      </p:sp>
      <p:sp>
        <p:nvSpPr>
          <p:cNvPr id="3" name="Content Placeholder 2">
            <a:extLst>
              <a:ext uri="{FF2B5EF4-FFF2-40B4-BE49-F238E27FC236}">
                <a16:creationId xmlns:a16="http://schemas.microsoft.com/office/drawing/2014/main" id="{70790C2C-537E-4DA4-A86E-0381782E7918}"/>
              </a:ext>
            </a:extLst>
          </p:cNvPr>
          <p:cNvSpPr>
            <a:spLocks noGrp="1"/>
          </p:cNvSpPr>
          <p:nvPr>
            <p:ph idx="1"/>
          </p:nvPr>
        </p:nvSpPr>
        <p:spPr>
          <a:xfrm>
            <a:off x="581193" y="2340864"/>
            <a:ext cx="10279312" cy="3145535"/>
          </a:xfrm>
        </p:spPr>
        <p:txBody>
          <a:bodyPr>
            <a:normAutofit/>
          </a:bodyPr>
          <a:lstStyle/>
          <a:p>
            <a:r>
              <a:rPr lang="en-US" dirty="0"/>
              <a:t>The incentive can also be funded with transaction fees.</a:t>
            </a:r>
          </a:p>
          <a:p>
            <a:r>
              <a:rPr lang="en-US" dirty="0"/>
              <a:t>The difference between the amount paid and the amount received is a fee transferred to the block miner. </a:t>
            </a:r>
          </a:p>
          <a:p>
            <a:r>
              <a:rPr lang="en-US" dirty="0"/>
              <a:t>Once a all coins have entered circulation, the incentive expected transition entirely to transaction fees.</a:t>
            </a:r>
          </a:p>
          <a:p>
            <a:r>
              <a:rPr lang="en-US" dirty="0"/>
              <a:t>How high are the fees?</a:t>
            </a:r>
          </a:p>
          <a:p>
            <a:r>
              <a:rPr lang="en-US" dirty="0">
                <a:hlinkClick r:id="rId3"/>
              </a:rPr>
              <a:t>https://bitcoinfees.info/</a:t>
            </a:r>
            <a:endParaRPr lang="en-US" dirty="0"/>
          </a:p>
        </p:txBody>
      </p:sp>
    </p:spTree>
    <p:extLst>
      <p:ext uri="{BB962C8B-B14F-4D97-AF65-F5344CB8AC3E}">
        <p14:creationId xmlns:p14="http://schemas.microsoft.com/office/powerpoint/2010/main" val="1767932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0C09FF53-C0F1-44FF-8DC1-6C61DF46FE0D}"/>
              </a:ext>
            </a:extLst>
          </p:cNvPr>
          <p:cNvPicPr>
            <a:picLocks noChangeAspect="1"/>
          </p:cNvPicPr>
          <p:nvPr/>
        </p:nvPicPr>
        <p:blipFill rotWithShape="1">
          <a:blip r:embed="rId3"/>
          <a:srcRect l="6579" t="21272" r="31711" b="21156"/>
          <a:stretch/>
        </p:blipFill>
        <p:spPr>
          <a:xfrm>
            <a:off x="593558" y="2261886"/>
            <a:ext cx="7523748" cy="3946358"/>
          </a:xfrm>
          <a:prstGeom prst="rect">
            <a:avLst/>
          </a:prstGeom>
        </p:spPr>
      </p:pic>
      <p:pic>
        <p:nvPicPr>
          <p:cNvPr id="6" name="תמונה 5">
            <a:extLst>
              <a:ext uri="{FF2B5EF4-FFF2-40B4-BE49-F238E27FC236}">
                <a16:creationId xmlns:a16="http://schemas.microsoft.com/office/drawing/2014/main" id="{08873E8D-466D-4244-B945-5B4534AA8061}"/>
              </a:ext>
            </a:extLst>
          </p:cNvPr>
          <p:cNvPicPr>
            <a:picLocks noChangeAspect="1"/>
          </p:cNvPicPr>
          <p:nvPr/>
        </p:nvPicPr>
        <p:blipFill>
          <a:blip r:embed="rId4"/>
          <a:stretch>
            <a:fillRect/>
          </a:stretch>
        </p:blipFill>
        <p:spPr>
          <a:xfrm>
            <a:off x="5568975" y="3139615"/>
            <a:ext cx="6029467" cy="3273836"/>
          </a:xfrm>
          <a:prstGeom prst="rect">
            <a:avLst/>
          </a:prstGeom>
          <a:ln w="28575">
            <a:solidFill>
              <a:schemeClr val="accent3">
                <a:lumMod val="50000"/>
              </a:schemeClr>
            </a:solidFill>
          </a:ln>
        </p:spPr>
      </p:pic>
      <p:cxnSp>
        <p:nvCxnSpPr>
          <p:cNvPr id="8" name="מחבר ישר 7">
            <a:extLst>
              <a:ext uri="{FF2B5EF4-FFF2-40B4-BE49-F238E27FC236}">
                <a16:creationId xmlns:a16="http://schemas.microsoft.com/office/drawing/2014/main" id="{9FEE2483-74FC-4D85-9E60-9D7C697E51D0}"/>
              </a:ext>
            </a:extLst>
          </p:cNvPr>
          <p:cNvCxnSpPr/>
          <p:nvPr/>
        </p:nvCxnSpPr>
        <p:spPr>
          <a:xfrm flipH="1">
            <a:off x="5550568" y="4684290"/>
            <a:ext cx="6047874" cy="0"/>
          </a:xfrm>
          <a:prstGeom prst="line">
            <a:avLst/>
          </a:prstGeom>
          <a:ln>
            <a:solidFill>
              <a:srgbClr val="560E7A"/>
            </a:solidFill>
            <a:prstDash val="lgDashDot"/>
          </a:ln>
        </p:spPr>
        <p:style>
          <a:lnRef idx="1">
            <a:schemeClr val="accent1"/>
          </a:lnRef>
          <a:fillRef idx="0">
            <a:schemeClr val="accent1"/>
          </a:fillRef>
          <a:effectRef idx="0">
            <a:schemeClr val="accent1"/>
          </a:effectRef>
          <a:fontRef idx="minor">
            <a:schemeClr val="tx1"/>
          </a:fontRef>
        </p:style>
      </p:cxnSp>
      <p:sp>
        <p:nvSpPr>
          <p:cNvPr id="10" name="כותרת 9">
            <a:extLst>
              <a:ext uri="{FF2B5EF4-FFF2-40B4-BE49-F238E27FC236}">
                <a16:creationId xmlns:a16="http://schemas.microsoft.com/office/drawing/2014/main" id="{CC7A3373-06D9-42B2-B944-94737F5F887E}"/>
              </a:ext>
            </a:extLst>
          </p:cNvPr>
          <p:cNvSpPr>
            <a:spLocks noGrp="1"/>
          </p:cNvSpPr>
          <p:nvPr>
            <p:ph type="title"/>
          </p:nvPr>
        </p:nvSpPr>
        <p:spPr/>
        <p:txBody>
          <a:bodyPr/>
          <a:lstStyle/>
          <a:p>
            <a:r>
              <a:rPr lang="en-US" dirty="0"/>
              <a:t>Sample transaction</a:t>
            </a:r>
            <a:endParaRPr lang="he-IL" dirty="0"/>
          </a:p>
        </p:txBody>
      </p:sp>
      <p:sp>
        <p:nvSpPr>
          <p:cNvPr id="2" name="מלבן 1">
            <a:extLst>
              <a:ext uri="{FF2B5EF4-FFF2-40B4-BE49-F238E27FC236}">
                <a16:creationId xmlns:a16="http://schemas.microsoft.com/office/drawing/2014/main" id="{553787B0-C126-4E32-ABB2-5A21353330D3}"/>
              </a:ext>
            </a:extLst>
          </p:cNvPr>
          <p:cNvSpPr/>
          <p:nvPr/>
        </p:nvSpPr>
        <p:spPr>
          <a:xfrm>
            <a:off x="6350047" y="1223824"/>
            <a:ext cx="5529847" cy="369332"/>
          </a:xfrm>
          <a:prstGeom prst="rect">
            <a:avLst/>
          </a:prstGeom>
        </p:spPr>
        <p:txBody>
          <a:bodyPr wrap="none">
            <a:spAutoFit/>
          </a:bodyPr>
          <a:lstStyle/>
          <a:p>
            <a:r>
              <a:rPr lang="en-US" dirty="0">
                <a:hlinkClick r:id="rId5"/>
              </a:rPr>
              <a:t>https://www.blockchain.com/btc/unconfirmed-transactions</a:t>
            </a:r>
            <a:endParaRPr lang="en-US" dirty="0"/>
          </a:p>
        </p:txBody>
      </p:sp>
    </p:spTree>
    <p:extLst>
      <p:ext uri="{BB962C8B-B14F-4D97-AF65-F5344CB8AC3E}">
        <p14:creationId xmlns:p14="http://schemas.microsoft.com/office/powerpoint/2010/main" val="29701662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2B95E-FA9E-45E3-8E93-07A4CD27AEA2}"/>
              </a:ext>
            </a:extLst>
          </p:cNvPr>
          <p:cNvSpPr>
            <a:spLocks noGrp="1"/>
          </p:cNvSpPr>
          <p:nvPr>
            <p:ph type="title"/>
          </p:nvPr>
        </p:nvSpPr>
        <p:spPr/>
        <p:txBody>
          <a:bodyPr/>
          <a:lstStyle/>
          <a:p>
            <a:r>
              <a:rPr lang="en-US" dirty="0"/>
              <a:t>storage</a:t>
            </a:r>
          </a:p>
        </p:txBody>
      </p:sp>
      <p:sp>
        <p:nvSpPr>
          <p:cNvPr id="3" name="Content Placeholder 2">
            <a:extLst>
              <a:ext uri="{FF2B5EF4-FFF2-40B4-BE49-F238E27FC236}">
                <a16:creationId xmlns:a16="http://schemas.microsoft.com/office/drawing/2014/main" id="{970593CD-25B8-41B9-98BA-1124E7CA5E52}"/>
              </a:ext>
            </a:extLst>
          </p:cNvPr>
          <p:cNvSpPr>
            <a:spLocks noGrp="1"/>
          </p:cNvSpPr>
          <p:nvPr>
            <p:ph idx="1"/>
          </p:nvPr>
        </p:nvSpPr>
        <p:spPr/>
        <p:txBody>
          <a:bodyPr/>
          <a:lstStyle/>
          <a:p>
            <a:r>
              <a:rPr lang="en-US" dirty="0"/>
              <a:t>Overtime obsolete data wastes a big amount of storage, but we can’t simply remove it. Removing old blocks will break the chain.</a:t>
            </a:r>
          </a:p>
          <a:p>
            <a:r>
              <a:rPr lang="en-US" dirty="0"/>
              <a:t>On the other hand, we do not want to keep all the currency transactions forever. It is not necessary that all nodes store old transactions that have been verified many times.</a:t>
            </a:r>
          </a:p>
          <a:p>
            <a:r>
              <a:rPr lang="en-US" dirty="0"/>
              <a:t>The solution to this problem is by using Merkle trees.</a:t>
            </a:r>
          </a:p>
          <a:p>
            <a:r>
              <a:rPr lang="en-US" dirty="0"/>
              <a:t>What are Merkle trees?</a:t>
            </a:r>
          </a:p>
          <a:p>
            <a:endParaRPr lang="en-US" dirty="0"/>
          </a:p>
        </p:txBody>
      </p:sp>
    </p:spTree>
    <p:extLst>
      <p:ext uri="{BB962C8B-B14F-4D97-AF65-F5344CB8AC3E}">
        <p14:creationId xmlns:p14="http://schemas.microsoft.com/office/powerpoint/2010/main" val="1676917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3A057-B1C1-427E-8671-916635B7CDC2}"/>
              </a:ext>
            </a:extLst>
          </p:cNvPr>
          <p:cNvSpPr>
            <a:spLocks noGrp="1"/>
          </p:cNvSpPr>
          <p:nvPr>
            <p:ph type="title"/>
          </p:nvPr>
        </p:nvSpPr>
        <p:spPr/>
        <p:txBody>
          <a:bodyPr/>
          <a:lstStyle/>
          <a:p>
            <a:r>
              <a:rPr lang="en-US" dirty="0"/>
              <a:t>What are </a:t>
            </a:r>
            <a:r>
              <a:rPr lang="en-US" dirty="0" err="1"/>
              <a:t>merkle</a:t>
            </a:r>
            <a:r>
              <a:rPr lang="en-US" dirty="0"/>
              <a:t> trees?</a:t>
            </a:r>
          </a:p>
        </p:txBody>
      </p:sp>
      <p:sp>
        <p:nvSpPr>
          <p:cNvPr id="4" name="Content Placeholder 3">
            <a:extLst>
              <a:ext uri="{FF2B5EF4-FFF2-40B4-BE49-F238E27FC236}">
                <a16:creationId xmlns:a16="http://schemas.microsoft.com/office/drawing/2014/main" id="{2F7AE84A-A527-4378-82A3-F04BF98B49F4}"/>
              </a:ext>
            </a:extLst>
          </p:cNvPr>
          <p:cNvSpPr>
            <a:spLocks noGrp="1"/>
          </p:cNvSpPr>
          <p:nvPr>
            <p:ph idx="1"/>
          </p:nvPr>
        </p:nvSpPr>
        <p:spPr/>
        <p:txBody>
          <a:bodyPr/>
          <a:lstStyle/>
          <a:p>
            <a:pPr marL="0" indent="0">
              <a:buNone/>
            </a:pPr>
            <a:endParaRPr lang="en-US" dirty="0"/>
          </a:p>
        </p:txBody>
      </p:sp>
      <p:pic>
        <p:nvPicPr>
          <p:cNvPr id="1030" name="Picture 6">
            <a:extLst>
              <a:ext uri="{FF2B5EF4-FFF2-40B4-BE49-F238E27FC236}">
                <a16:creationId xmlns:a16="http://schemas.microsoft.com/office/drawing/2014/main" id="{9FE0CD69-A11F-4003-BD14-C41B94F43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981" y="1890876"/>
            <a:ext cx="1077976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8828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4167025-E6BC-4CA7-8E0E-B0271B10978F}"/>
              </a:ext>
            </a:extLst>
          </p:cNvPr>
          <p:cNvSpPr>
            <a:spLocks noGrp="1"/>
          </p:cNvSpPr>
          <p:nvPr>
            <p:ph type="ctrTitle"/>
          </p:nvPr>
        </p:nvSpPr>
        <p:spPr>
          <a:xfrm>
            <a:off x="599225" y="3429000"/>
            <a:ext cx="10993549" cy="1475013"/>
          </a:xfrm>
        </p:spPr>
        <p:txBody>
          <a:bodyPr>
            <a:normAutofit/>
          </a:bodyPr>
          <a:lstStyle/>
          <a:p>
            <a:r>
              <a:rPr lang="en-US" b="1" dirty="0">
                <a:solidFill>
                  <a:schemeClr val="accent2">
                    <a:lumMod val="40000"/>
                    <a:lumOff val="60000"/>
                  </a:schemeClr>
                </a:solidFill>
              </a:rPr>
              <a:t>Trust and safety in crypto currency</a:t>
            </a:r>
            <a:endParaRPr lang="he-IL" b="1" dirty="0">
              <a:solidFill>
                <a:schemeClr val="accent2">
                  <a:lumMod val="40000"/>
                  <a:lumOff val="60000"/>
                </a:schemeClr>
              </a:solidFill>
            </a:endParaRPr>
          </a:p>
        </p:txBody>
      </p:sp>
      <p:sp>
        <p:nvSpPr>
          <p:cNvPr id="3" name="כותרת משנה 2">
            <a:extLst>
              <a:ext uri="{FF2B5EF4-FFF2-40B4-BE49-F238E27FC236}">
                <a16:creationId xmlns:a16="http://schemas.microsoft.com/office/drawing/2014/main" id="{FAAD00E5-50DA-4738-8622-48E0CCDEA9AC}"/>
              </a:ext>
            </a:extLst>
          </p:cNvPr>
          <p:cNvSpPr>
            <a:spLocks noGrp="1"/>
          </p:cNvSpPr>
          <p:nvPr>
            <p:ph type="subTitle" idx="1"/>
          </p:nvPr>
        </p:nvSpPr>
        <p:spPr/>
        <p:txBody>
          <a:bodyPr/>
          <a:lstStyle/>
          <a:p>
            <a:r>
              <a:rPr lang="en-US" dirty="0"/>
              <a:t>Part 1:</a:t>
            </a:r>
            <a:endParaRPr lang="he-IL" dirty="0"/>
          </a:p>
        </p:txBody>
      </p:sp>
    </p:spTree>
    <p:extLst>
      <p:ext uri="{BB962C8B-B14F-4D97-AF65-F5344CB8AC3E}">
        <p14:creationId xmlns:p14="http://schemas.microsoft.com/office/powerpoint/2010/main" val="2630421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80">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84">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183A057-B1C1-427E-8671-916635B7CDC2}"/>
              </a:ext>
            </a:extLst>
          </p:cNvPr>
          <p:cNvSpPr>
            <a:spLocks noGrp="1"/>
          </p:cNvSpPr>
          <p:nvPr>
            <p:ph type="title"/>
          </p:nvPr>
        </p:nvSpPr>
        <p:spPr>
          <a:xfrm>
            <a:off x="601255" y="702155"/>
            <a:ext cx="3409783" cy="1300365"/>
          </a:xfrm>
        </p:spPr>
        <p:txBody>
          <a:bodyPr>
            <a:normAutofit/>
          </a:bodyPr>
          <a:lstStyle/>
          <a:p>
            <a:r>
              <a:rPr lang="en-US" dirty="0">
                <a:solidFill>
                  <a:srgbClr val="FFFFFF"/>
                </a:solidFill>
              </a:rPr>
              <a:t>Properties of </a:t>
            </a:r>
            <a:r>
              <a:rPr lang="en-US" dirty="0" err="1">
                <a:solidFill>
                  <a:srgbClr val="FFFFFF"/>
                </a:solidFill>
              </a:rPr>
              <a:t>merkle</a:t>
            </a:r>
            <a:r>
              <a:rPr lang="en-US" dirty="0">
                <a:solidFill>
                  <a:srgbClr val="FFFFFF"/>
                </a:solidFill>
              </a:rPr>
              <a:t> trees</a:t>
            </a:r>
          </a:p>
        </p:txBody>
      </p:sp>
      <p:sp>
        <p:nvSpPr>
          <p:cNvPr id="3" name="מציין מיקום תוכן 2">
            <a:extLst>
              <a:ext uri="{FF2B5EF4-FFF2-40B4-BE49-F238E27FC236}">
                <a16:creationId xmlns:a16="http://schemas.microsoft.com/office/drawing/2014/main" id="{079F2D39-B458-4F7F-8BA8-0100163E0F62}"/>
              </a:ext>
            </a:extLst>
          </p:cNvPr>
          <p:cNvSpPr>
            <a:spLocks noGrp="1"/>
          </p:cNvSpPr>
          <p:nvPr>
            <p:ph idx="1"/>
          </p:nvPr>
        </p:nvSpPr>
        <p:spPr>
          <a:xfrm>
            <a:off x="601255" y="2177142"/>
            <a:ext cx="3409782" cy="3823607"/>
          </a:xfrm>
        </p:spPr>
        <p:txBody>
          <a:bodyPr>
            <a:normAutofit/>
          </a:bodyPr>
          <a:lstStyle/>
          <a:p>
            <a:pPr>
              <a:lnSpc>
                <a:spcPct val="100000"/>
              </a:lnSpc>
            </a:pPr>
            <a:r>
              <a:rPr lang="en-US" dirty="0">
                <a:solidFill>
                  <a:srgbClr val="FFFFFF"/>
                </a:solidFill>
              </a:rPr>
              <a:t>Any change in transaction information will require updating all of its ancestors.</a:t>
            </a:r>
          </a:p>
          <a:p>
            <a:pPr>
              <a:lnSpc>
                <a:spcPct val="100000"/>
              </a:lnSpc>
            </a:pPr>
            <a:r>
              <a:rPr lang="en-US" dirty="0">
                <a:solidFill>
                  <a:srgbClr val="FFFFFF"/>
                </a:solidFill>
              </a:rPr>
              <a:t>Therefore, a node that stores the root of the tree can easily verify whether the transactions in the leaves are real or fake.</a:t>
            </a:r>
          </a:p>
          <a:p>
            <a:pPr>
              <a:lnSpc>
                <a:spcPct val="100000"/>
              </a:lnSpc>
            </a:pPr>
            <a:r>
              <a:rPr lang="en-US" dirty="0">
                <a:solidFill>
                  <a:srgbClr val="FFFFFF"/>
                </a:solidFill>
              </a:rPr>
              <a:t>If node want to prune leaves from the tree, he can do so without changing the root.</a:t>
            </a:r>
          </a:p>
        </p:txBody>
      </p:sp>
      <p:pic>
        <p:nvPicPr>
          <p:cNvPr id="1032" name="Picture 8" descr="תמונה קשורה">
            <a:extLst>
              <a:ext uri="{FF2B5EF4-FFF2-40B4-BE49-F238E27FC236}">
                <a16:creationId xmlns:a16="http://schemas.microsoft.com/office/drawing/2014/main" id="{77894938-FD8B-4CC0-AA3D-C11872449A0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92231" y="1498934"/>
            <a:ext cx="6831503" cy="384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5696844"/>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3A057-B1C1-427E-8671-916635B7CDC2}"/>
              </a:ext>
            </a:extLst>
          </p:cNvPr>
          <p:cNvSpPr>
            <a:spLocks noGrp="1"/>
          </p:cNvSpPr>
          <p:nvPr>
            <p:ph type="title"/>
          </p:nvPr>
        </p:nvSpPr>
        <p:spPr/>
        <p:txBody>
          <a:bodyPr/>
          <a:lstStyle/>
          <a:p>
            <a:r>
              <a:rPr lang="en-US" dirty="0"/>
              <a:t>Using </a:t>
            </a:r>
            <a:r>
              <a:rPr lang="en-US" dirty="0" err="1"/>
              <a:t>merkle</a:t>
            </a:r>
            <a:r>
              <a:rPr lang="en-US" dirty="0"/>
              <a:t> trees</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079F2D39-B458-4F7F-8BA8-0100163E0F62}"/>
                  </a:ext>
                </a:extLst>
              </p:cNvPr>
              <p:cNvSpPr>
                <a:spLocks noGrp="1"/>
              </p:cNvSpPr>
              <p:nvPr>
                <p:ph idx="1"/>
              </p:nvPr>
            </p:nvSpPr>
            <p:spPr/>
            <p:txBody>
              <a:bodyPr/>
              <a:lstStyle/>
              <a:p>
                <a:r>
                  <a:rPr lang="en-US" dirty="0"/>
                  <a:t>The conclusion is that only the root of the Merkle tree is sufficient in each block.</a:t>
                </a:r>
              </a:p>
              <a:p>
                <a:r>
                  <a:rPr lang="en-US" dirty="0"/>
                  <a:t>Over time, we will not be able to store old transactions but only headers to maintain chain integrity. How much storage will this require?</a:t>
                </a:r>
              </a:p>
              <a:p>
                <a:r>
                  <a:rPr lang="en-US" dirty="0"/>
                  <a:t>The header volume is 80 bytes, and the Bitcoin block is created on average every ten minutes. In one year in total: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80</m:t>
                      </m:r>
                      <m:r>
                        <a:rPr lang="en-US" b="0" i="1" smtClean="0">
                          <a:latin typeface="Cambria Math" panose="02040503050406030204" pitchFamily="18" charset="0"/>
                        </a:rPr>
                        <m:t>𝑏𝑦𝑡𝑒𝑠</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6</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24</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365</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𝑀𝐵</m:t>
                      </m:r>
                    </m:oMath>
                  </m:oMathPara>
                </a14:m>
                <a:endParaRPr lang="en-US" dirty="0"/>
              </a:p>
              <a:p>
                <a:endParaRPr lang="he-IL" dirty="0"/>
              </a:p>
            </p:txBody>
          </p:sp>
        </mc:Choice>
        <mc:Fallback xmlns="">
          <p:sp>
            <p:nvSpPr>
              <p:cNvPr id="3" name="מציין מיקום תוכן 2">
                <a:extLst>
                  <a:ext uri="{FF2B5EF4-FFF2-40B4-BE49-F238E27FC236}">
                    <a16:creationId xmlns:a16="http://schemas.microsoft.com/office/drawing/2014/main" id="{079F2D39-B458-4F7F-8BA8-0100163E0F62}"/>
                  </a:ext>
                </a:extLst>
              </p:cNvPr>
              <p:cNvSpPr>
                <a:spLocks noGrp="1" noRot="1" noChangeAspect="1" noMove="1" noResize="1" noEditPoints="1" noAdjustHandles="1" noChangeArrowheads="1" noChangeShapeType="1" noTextEdit="1"/>
              </p:cNvSpPr>
              <p:nvPr>
                <p:ph idx="1"/>
              </p:nvPr>
            </p:nvSpPr>
            <p:spPr>
              <a:blipFill>
                <a:blip r:embed="rId3"/>
                <a:stretch>
                  <a:fillRect l="-221"/>
                </a:stretch>
              </a:blipFill>
            </p:spPr>
            <p:txBody>
              <a:bodyPr/>
              <a:lstStyle/>
              <a:p>
                <a:r>
                  <a:rPr lang="he-IL">
                    <a:noFill/>
                  </a:rPr>
                  <a:t> </a:t>
                </a:r>
              </a:p>
            </p:txBody>
          </p:sp>
        </mc:Fallback>
      </mc:AlternateContent>
      <p:graphicFrame>
        <p:nvGraphicFramePr>
          <p:cNvPr id="6" name="טבלה 5">
            <a:extLst>
              <a:ext uri="{FF2B5EF4-FFF2-40B4-BE49-F238E27FC236}">
                <a16:creationId xmlns:a16="http://schemas.microsoft.com/office/drawing/2014/main" id="{1890B55A-F7DE-4B8F-80A9-C8C1D65EB3DA}"/>
              </a:ext>
            </a:extLst>
          </p:cNvPr>
          <p:cNvGraphicFramePr>
            <a:graphicFrameLocks noGrp="1"/>
          </p:cNvGraphicFramePr>
          <p:nvPr/>
        </p:nvGraphicFramePr>
        <p:xfrm>
          <a:off x="1387643" y="5542500"/>
          <a:ext cx="9416715" cy="741680"/>
        </p:xfrm>
        <a:graphic>
          <a:graphicData uri="http://schemas.openxmlformats.org/drawingml/2006/table">
            <a:tbl>
              <a:tblPr rtl="1" firstRow="1" bandRow="1">
                <a:tableStyleId>{6E25E649-3F16-4E02-A733-19D2CDBF48F0}</a:tableStyleId>
              </a:tblPr>
              <a:tblGrid>
                <a:gridCol w="5710988">
                  <a:extLst>
                    <a:ext uri="{9D8B030D-6E8A-4147-A177-3AD203B41FA5}">
                      <a16:colId xmlns:a16="http://schemas.microsoft.com/office/drawing/2014/main" val="390846616"/>
                    </a:ext>
                  </a:extLst>
                </a:gridCol>
                <a:gridCol w="1684422">
                  <a:extLst>
                    <a:ext uri="{9D8B030D-6E8A-4147-A177-3AD203B41FA5}">
                      <a16:colId xmlns:a16="http://schemas.microsoft.com/office/drawing/2014/main" val="3682915825"/>
                    </a:ext>
                  </a:extLst>
                </a:gridCol>
                <a:gridCol w="2021305">
                  <a:extLst>
                    <a:ext uri="{9D8B030D-6E8A-4147-A177-3AD203B41FA5}">
                      <a16:colId xmlns:a16="http://schemas.microsoft.com/office/drawing/2014/main" val="1530591442"/>
                    </a:ext>
                  </a:extLst>
                </a:gridCol>
              </a:tblGrid>
              <a:tr h="370840">
                <a:tc>
                  <a:txBody>
                    <a:bodyPr/>
                    <a:lstStyle/>
                    <a:p>
                      <a:pPr algn="ctr" rtl="0"/>
                      <a:r>
                        <a:rPr lang="en-US" dirty="0">
                          <a:effectLst/>
                        </a:rPr>
                        <a:t>Comments</a:t>
                      </a:r>
                    </a:p>
                  </a:txBody>
                  <a:tcPr anchor="ctr"/>
                </a:tc>
                <a:tc>
                  <a:txBody>
                    <a:bodyPr/>
                    <a:lstStyle/>
                    <a:p>
                      <a:pPr algn="ctr"/>
                      <a:r>
                        <a:rPr lang="en-US" dirty="0">
                          <a:effectLst/>
                        </a:rPr>
                        <a:t>Description</a:t>
                      </a:r>
                    </a:p>
                  </a:txBody>
                  <a:tcPr anchor="ctr"/>
                </a:tc>
                <a:tc>
                  <a:txBody>
                    <a:bodyPr/>
                    <a:lstStyle/>
                    <a:p>
                      <a:pPr algn="ctr"/>
                      <a:r>
                        <a:rPr lang="en-US" dirty="0">
                          <a:effectLst/>
                        </a:rPr>
                        <a:t>Field Size (Bytes)</a:t>
                      </a:r>
                    </a:p>
                  </a:txBody>
                  <a:tcPr anchor="ctr"/>
                </a:tc>
                <a:extLst>
                  <a:ext uri="{0D108BD9-81ED-4DB2-BD59-A6C34878D82A}">
                    <a16:rowId xmlns:a16="http://schemas.microsoft.com/office/drawing/2014/main" val="2607154508"/>
                  </a:ext>
                </a:extLst>
              </a:tr>
              <a:tr h="370840">
                <a:tc>
                  <a:txBody>
                    <a:bodyPr/>
                    <a:lstStyle/>
                    <a:p>
                      <a:pPr rtl="0"/>
                      <a:r>
                        <a:rPr lang="en-US" dirty="0">
                          <a:effectLst/>
                        </a:rPr>
                        <a:t>Hash of all transactions related to this block</a:t>
                      </a:r>
                    </a:p>
                  </a:txBody>
                  <a:tcPr anchor="ctr"/>
                </a:tc>
                <a:tc>
                  <a:txBody>
                    <a:bodyPr/>
                    <a:lstStyle/>
                    <a:p>
                      <a:r>
                        <a:rPr lang="en-US">
                          <a:effectLst/>
                        </a:rPr>
                        <a:t>merkle_root</a:t>
                      </a:r>
                    </a:p>
                  </a:txBody>
                  <a:tcPr anchor="ctr"/>
                </a:tc>
                <a:tc>
                  <a:txBody>
                    <a:bodyPr/>
                    <a:lstStyle/>
                    <a:p>
                      <a:r>
                        <a:rPr lang="he-IL" dirty="0">
                          <a:effectLst/>
                        </a:rPr>
                        <a:t>32</a:t>
                      </a:r>
                    </a:p>
                  </a:txBody>
                  <a:tcPr anchor="ctr"/>
                </a:tc>
                <a:extLst>
                  <a:ext uri="{0D108BD9-81ED-4DB2-BD59-A6C34878D82A}">
                    <a16:rowId xmlns:a16="http://schemas.microsoft.com/office/drawing/2014/main" val="2017695140"/>
                  </a:ext>
                </a:extLst>
              </a:tr>
            </a:tbl>
          </a:graphicData>
        </a:graphic>
      </p:graphicFrame>
    </p:spTree>
    <p:extLst>
      <p:ext uri="{BB962C8B-B14F-4D97-AF65-F5344CB8AC3E}">
        <p14:creationId xmlns:p14="http://schemas.microsoft.com/office/powerpoint/2010/main" val="33039844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46D65-FA7B-4804-BE21-105AD243AB97}"/>
              </a:ext>
            </a:extLst>
          </p:cNvPr>
          <p:cNvSpPr>
            <a:spLocks noGrp="1"/>
          </p:cNvSpPr>
          <p:nvPr>
            <p:ph type="title"/>
          </p:nvPr>
        </p:nvSpPr>
        <p:spPr/>
        <p:txBody>
          <a:bodyPr/>
          <a:lstStyle/>
          <a:p>
            <a:r>
              <a:rPr lang="en-US" dirty="0"/>
              <a:t>PRIVACY</a:t>
            </a:r>
          </a:p>
        </p:txBody>
      </p:sp>
      <p:sp>
        <p:nvSpPr>
          <p:cNvPr id="3" name="Content Placeholder 2">
            <a:extLst>
              <a:ext uri="{FF2B5EF4-FFF2-40B4-BE49-F238E27FC236}">
                <a16:creationId xmlns:a16="http://schemas.microsoft.com/office/drawing/2014/main" id="{56292EC8-3157-4E97-ABED-81F90F7DF9D9}"/>
              </a:ext>
            </a:extLst>
          </p:cNvPr>
          <p:cNvSpPr>
            <a:spLocks noGrp="1"/>
          </p:cNvSpPr>
          <p:nvPr>
            <p:ph idx="1"/>
          </p:nvPr>
        </p:nvSpPr>
        <p:spPr/>
        <p:txBody>
          <a:bodyPr/>
          <a:lstStyle/>
          <a:p>
            <a:r>
              <a:rPr lang="en-US" dirty="0"/>
              <a:t>Privacy derives from the fact that people don’t want others to know what they do with their money.</a:t>
            </a:r>
          </a:p>
          <a:p>
            <a:r>
              <a:rPr lang="en-US" dirty="0"/>
              <a:t>In fiat currency banks do not expose your usage to others. In Blockchain privacy does not rely on trust in a central body, but is otherwise achieved:</a:t>
            </a:r>
          </a:p>
          <a:p>
            <a:r>
              <a:rPr lang="en-US" dirty="0"/>
              <a:t>With this coin, all transactions are open to all, but it is unknown who the person holds the public key.</a:t>
            </a:r>
          </a:p>
          <a:p>
            <a:r>
              <a:rPr lang="en-US" dirty="0"/>
              <a:t>In addition, users can enhance their privacy by creating more public keys through one private key!</a:t>
            </a:r>
          </a:p>
          <a:p>
            <a:r>
              <a:rPr lang="en-US" dirty="0"/>
              <a:t>But it’s not enough. Combining some or all the keys in one transaction others can infer those keys belong to one user.</a:t>
            </a:r>
          </a:p>
        </p:txBody>
      </p:sp>
    </p:spTree>
    <p:extLst>
      <p:ext uri="{BB962C8B-B14F-4D97-AF65-F5344CB8AC3E}">
        <p14:creationId xmlns:p14="http://schemas.microsoft.com/office/powerpoint/2010/main" val="1938221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4167025-E6BC-4CA7-8E0E-B0271B10978F}"/>
              </a:ext>
            </a:extLst>
          </p:cNvPr>
          <p:cNvSpPr>
            <a:spLocks noGrp="1"/>
          </p:cNvSpPr>
          <p:nvPr>
            <p:ph type="ctrTitle"/>
          </p:nvPr>
        </p:nvSpPr>
        <p:spPr>
          <a:xfrm>
            <a:off x="599225" y="3429000"/>
            <a:ext cx="10993549" cy="1475013"/>
          </a:xfrm>
        </p:spPr>
        <p:txBody>
          <a:bodyPr>
            <a:normAutofit/>
          </a:bodyPr>
          <a:lstStyle/>
          <a:p>
            <a:r>
              <a:rPr lang="en-US" b="1" dirty="0">
                <a:solidFill>
                  <a:schemeClr val="accent2">
                    <a:lumMod val="40000"/>
                    <a:lumOff val="60000"/>
                  </a:schemeClr>
                </a:solidFill>
              </a:rPr>
              <a:t>More about bitcoin</a:t>
            </a:r>
            <a:endParaRPr lang="he-IL" b="1" dirty="0">
              <a:solidFill>
                <a:schemeClr val="accent2">
                  <a:lumMod val="40000"/>
                  <a:lumOff val="60000"/>
                </a:schemeClr>
              </a:solidFill>
            </a:endParaRPr>
          </a:p>
        </p:txBody>
      </p:sp>
      <p:sp>
        <p:nvSpPr>
          <p:cNvPr id="3" name="כותרת משנה 2">
            <a:extLst>
              <a:ext uri="{FF2B5EF4-FFF2-40B4-BE49-F238E27FC236}">
                <a16:creationId xmlns:a16="http://schemas.microsoft.com/office/drawing/2014/main" id="{FAAD00E5-50DA-4738-8622-48E0CCDEA9AC}"/>
              </a:ext>
            </a:extLst>
          </p:cNvPr>
          <p:cNvSpPr>
            <a:spLocks noGrp="1"/>
          </p:cNvSpPr>
          <p:nvPr>
            <p:ph type="subTitle" idx="1"/>
          </p:nvPr>
        </p:nvSpPr>
        <p:spPr/>
        <p:txBody>
          <a:bodyPr/>
          <a:lstStyle/>
          <a:p>
            <a:r>
              <a:rPr lang="en-US" dirty="0"/>
              <a:t>Part 3:</a:t>
            </a:r>
            <a:endParaRPr lang="he-IL" dirty="0"/>
          </a:p>
        </p:txBody>
      </p:sp>
    </p:spTree>
    <p:extLst>
      <p:ext uri="{BB962C8B-B14F-4D97-AF65-F5344CB8AC3E}">
        <p14:creationId xmlns:p14="http://schemas.microsoft.com/office/powerpoint/2010/main" val="26494427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49C069-6BA8-4D43-A7D1-988039157D8D}"/>
              </a:ext>
            </a:extLst>
          </p:cNvPr>
          <p:cNvSpPr>
            <a:spLocks noGrp="1"/>
          </p:cNvSpPr>
          <p:nvPr>
            <p:ph idx="1"/>
          </p:nvPr>
        </p:nvSpPr>
        <p:spPr/>
        <p:txBody>
          <a:bodyPr/>
          <a:lstStyle/>
          <a:p>
            <a:r>
              <a:rPr lang="he-IL" dirty="0"/>
              <a:t>מטבע וירטואלי הראשון שאי פעם יצא</a:t>
            </a:r>
            <a:endParaRPr lang="en-US" dirty="0"/>
          </a:p>
          <a:p>
            <a:r>
              <a:rPr lang="he-IL" dirty="0"/>
              <a:t>מטבע ללא גוף מרכזי</a:t>
            </a:r>
            <a:endParaRPr lang="en-US" dirty="0"/>
          </a:p>
          <a:p>
            <a:r>
              <a:rPr lang="en-US" dirty="0"/>
              <a:t>Limited amount of coins - 21 million</a:t>
            </a:r>
          </a:p>
          <a:p>
            <a:r>
              <a:rPr lang="he-IL" dirty="0"/>
              <a:t>שומר על פרטיות</a:t>
            </a:r>
            <a:endParaRPr lang="en-US" dirty="0"/>
          </a:p>
          <a:p>
            <a:r>
              <a:rPr lang="en-US" dirty="0"/>
              <a:t> There are 7.1 million active bitcoin users</a:t>
            </a:r>
          </a:p>
          <a:p>
            <a:r>
              <a:rPr lang="he-IL" dirty="0"/>
              <a:t>מטבע אמין</a:t>
            </a:r>
            <a:endParaRPr lang="en-US" dirty="0"/>
          </a:p>
        </p:txBody>
      </p:sp>
      <p:sp>
        <p:nvSpPr>
          <p:cNvPr id="4" name="TextBox 3">
            <a:extLst>
              <a:ext uri="{FF2B5EF4-FFF2-40B4-BE49-F238E27FC236}">
                <a16:creationId xmlns:a16="http://schemas.microsoft.com/office/drawing/2014/main" id="{BAB73238-6384-4CEE-A0D1-DADD88BF7312}"/>
              </a:ext>
            </a:extLst>
          </p:cNvPr>
          <p:cNvSpPr txBox="1"/>
          <p:nvPr/>
        </p:nvSpPr>
        <p:spPr>
          <a:xfrm>
            <a:off x="543697" y="988541"/>
            <a:ext cx="11067110" cy="646331"/>
          </a:xfrm>
          <a:prstGeom prst="rect">
            <a:avLst/>
          </a:prstGeom>
          <a:noFill/>
        </p:spPr>
        <p:txBody>
          <a:bodyPr wrap="square" rtlCol="0">
            <a:spAutoFit/>
          </a:bodyPr>
          <a:lstStyle/>
          <a:p>
            <a:r>
              <a:rPr lang="en-US" sz="3600" dirty="0">
                <a:solidFill>
                  <a:schemeClr val="tx1">
                    <a:lumMod val="95000"/>
                    <a:lumOff val="5000"/>
                  </a:schemeClr>
                </a:solidFill>
              </a:rPr>
              <a:t>What is Bitcoin?</a:t>
            </a:r>
          </a:p>
        </p:txBody>
      </p:sp>
    </p:spTree>
    <p:extLst>
      <p:ext uri="{BB962C8B-B14F-4D97-AF65-F5344CB8AC3E}">
        <p14:creationId xmlns:p14="http://schemas.microsoft.com/office/powerpoint/2010/main" val="26088513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FF7F-0F04-4EAC-920F-563FD15FAB62}"/>
              </a:ext>
            </a:extLst>
          </p:cNvPr>
          <p:cNvSpPr>
            <a:spLocks noGrp="1"/>
          </p:cNvSpPr>
          <p:nvPr>
            <p:ph type="title"/>
          </p:nvPr>
        </p:nvSpPr>
        <p:spPr/>
        <p:txBody>
          <a:bodyPr/>
          <a:lstStyle/>
          <a:p>
            <a:r>
              <a:rPr lang="en-US" dirty="0">
                <a:latin typeface="+mn-lt"/>
              </a:rPr>
              <a:t>History of bitcoin</a:t>
            </a:r>
          </a:p>
        </p:txBody>
      </p:sp>
      <p:sp>
        <p:nvSpPr>
          <p:cNvPr id="3" name="Content Placeholder 2">
            <a:extLst>
              <a:ext uri="{FF2B5EF4-FFF2-40B4-BE49-F238E27FC236}">
                <a16:creationId xmlns:a16="http://schemas.microsoft.com/office/drawing/2014/main" id="{EF24033C-A786-4494-B8F6-07F682DF9EFE}"/>
              </a:ext>
            </a:extLst>
          </p:cNvPr>
          <p:cNvSpPr>
            <a:spLocks noGrp="1"/>
          </p:cNvSpPr>
          <p:nvPr>
            <p:ph idx="1"/>
          </p:nvPr>
        </p:nvSpPr>
        <p:spPr>
          <a:xfrm>
            <a:off x="581193" y="2049712"/>
            <a:ext cx="11029615" cy="3634486"/>
          </a:xfrm>
        </p:spPr>
        <p:txBody>
          <a:bodyPr/>
          <a:lstStyle/>
          <a:p>
            <a:r>
              <a:rPr lang="en-US" dirty="0"/>
              <a:t>It was developed by unknown person named Satoshi Nakamoto</a:t>
            </a:r>
            <a:endParaRPr lang="he-IL" dirty="0"/>
          </a:p>
          <a:p>
            <a:r>
              <a:rPr lang="en-US" dirty="0"/>
              <a:t>The first item that was purchased with bitcoin was pizza that cost 10,000 BTC in 2010</a:t>
            </a:r>
          </a:p>
          <a:p>
            <a:r>
              <a:rPr lang="en-US" dirty="0"/>
              <a:t>…</a:t>
            </a:r>
          </a:p>
          <a:p>
            <a:endParaRPr lang="en-US" dirty="0"/>
          </a:p>
          <a:p>
            <a:endParaRPr lang="en-US" dirty="0"/>
          </a:p>
        </p:txBody>
      </p:sp>
    </p:spTree>
    <p:extLst>
      <p:ext uri="{BB962C8B-B14F-4D97-AF65-F5344CB8AC3E}">
        <p14:creationId xmlns:p14="http://schemas.microsoft.com/office/powerpoint/2010/main" val="13769114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36CC8-F253-4422-B7C3-216EBDB98D43}"/>
              </a:ext>
            </a:extLst>
          </p:cNvPr>
          <p:cNvSpPr>
            <a:spLocks noGrp="1"/>
          </p:cNvSpPr>
          <p:nvPr>
            <p:ph type="title"/>
          </p:nvPr>
        </p:nvSpPr>
        <p:spPr/>
        <p:txBody>
          <a:bodyPr/>
          <a:lstStyle/>
          <a:p>
            <a:r>
              <a:rPr lang="en-US" dirty="0"/>
              <a:t>PRICE HISTORY CHART</a:t>
            </a:r>
          </a:p>
        </p:txBody>
      </p:sp>
      <p:sp>
        <p:nvSpPr>
          <p:cNvPr id="3" name="מציין מיקום תוכן 2">
            <a:extLst>
              <a:ext uri="{FF2B5EF4-FFF2-40B4-BE49-F238E27FC236}">
                <a16:creationId xmlns:a16="http://schemas.microsoft.com/office/drawing/2014/main" id="{D3544969-6D0F-462C-B225-26138FF0B622}"/>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1803721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DA30-2646-408F-8F69-2B71C5FA569C}"/>
              </a:ext>
            </a:extLst>
          </p:cNvPr>
          <p:cNvSpPr>
            <a:spLocks noGrp="1"/>
          </p:cNvSpPr>
          <p:nvPr>
            <p:ph type="title"/>
          </p:nvPr>
        </p:nvSpPr>
        <p:spPr/>
        <p:txBody>
          <a:bodyPr/>
          <a:lstStyle/>
          <a:p>
            <a:r>
              <a:rPr lang="en-US" dirty="0"/>
              <a:t>What is blockchain?</a:t>
            </a:r>
          </a:p>
        </p:txBody>
      </p:sp>
      <p:sp>
        <p:nvSpPr>
          <p:cNvPr id="3" name="Content Placeholder 2">
            <a:extLst>
              <a:ext uri="{FF2B5EF4-FFF2-40B4-BE49-F238E27FC236}">
                <a16:creationId xmlns:a16="http://schemas.microsoft.com/office/drawing/2014/main" id="{0C10BB74-5747-4A14-982E-168F0CEAC9A8}"/>
              </a:ext>
            </a:extLst>
          </p:cNvPr>
          <p:cNvSpPr>
            <a:spLocks noGrp="1"/>
          </p:cNvSpPr>
          <p:nvPr>
            <p:ph idx="1"/>
          </p:nvPr>
        </p:nvSpPr>
        <p:spPr/>
        <p:txBody>
          <a:bodyPr/>
          <a:lstStyle/>
          <a:p>
            <a:r>
              <a:rPr lang="en-US" dirty="0"/>
              <a:t>A chain of blocks</a:t>
            </a:r>
          </a:p>
          <a:p>
            <a:r>
              <a:rPr lang="en-US" dirty="0"/>
              <a:t>The ledger is spread around nodes in the network</a:t>
            </a:r>
            <a:endParaRPr lang="he-IL" dirty="0"/>
          </a:p>
          <a:p>
            <a:r>
              <a:rPr lang="en-US" dirty="0"/>
              <a:t>The data within the block is unchangeable.</a:t>
            </a:r>
            <a:endParaRPr lang="he-IL" dirty="0"/>
          </a:p>
        </p:txBody>
      </p:sp>
    </p:spTree>
    <p:extLst>
      <p:ext uri="{BB962C8B-B14F-4D97-AF65-F5344CB8AC3E}">
        <p14:creationId xmlns:p14="http://schemas.microsoft.com/office/powerpoint/2010/main" val="25338513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DCCE2-DEB6-44AE-A4EF-D089ACD4DCCE}"/>
              </a:ext>
            </a:extLst>
          </p:cNvPr>
          <p:cNvSpPr>
            <a:spLocks noGrp="1"/>
          </p:cNvSpPr>
          <p:nvPr>
            <p:ph type="title"/>
          </p:nvPr>
        </p:nvSpPr>
        <p:spPr/>
        <p:txBody>
          <a:bodyPr/>
          <a:lstStyle/>
          <a:p>
            <a:r>
              <a:rPr lang="en-US" dirty="0"/>
              <a:t>A problem</a:t>
            </a:r>
          </a:p>
        </p:txBody>
      </p:sp>
      <p:sp>
        <p:nvSpPr>
          <p:cNvPr id="3" name="Content Placeholder 2">
            <a:extLst>
              <a:ext uri="{FF2B5EF4-FFF2-40B4-BE49-F238E27FC236}">
                <a16:creationId xmlns:a16="http://schemas.microsoft.com/office/drawing/2014/main" id="{BF589347-4B69-48C0-AF2D-1B28B02A1576}"/>
              </a:ext>
            </a:extLst>
          </p:cNvPr>
          <p:cNvSpPr>
            <a:spLocks noGrp="1"/>
          </p:cNvSpPr>
          <p:nvPr>
            <p:ph idx="1"/>
          </p:nvPr>
        </p:nvSpPr>
        <p:spPr/>
        <p:txBody>
          <a:bodyPr/>
          <a:lstStyle/>
          <a:p>
            <a:r>
              <a:rPr lang="en-US" dirty="0"/>
              <a:t>Somebody can tamper with the blocks. For instance steal money or cancel a transaction </a:t>
            </a:r>
          </a:p>
        </p:txBody>
      </p:sp>
    </p:spTree>
    <p:extLst>
      <p:ext uri="{BB962C8B-B14F-4D97-AF65-F5344CB8AC3E}">
        <p14:creationId xmlns:p14="http://schemas.microsoft.com/office/powerpoint/2010/main" val="21970692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38318-CCEC-4E50-BA2F-5AA755D48569}"/>
              </a:ext>
            </a:extLst>
          </p:cNvPr>
          <p:cNvSpPr>
            <a:spLocks noGrp="1"/>
          </p:cNvSpPr>
          <p:nvPr>
            <p:ph type="title"/>
          </p:nvPr>
        </p:nvSpPr>
        <p:spPr/>
        <p:txBody>
          <a:bodyPr/>
          <a:lstStyle/>
          <a:p>
            <a:r>
              <a:rPr lang="en-US" dirty="0"/>
              <a:t>How are we identified</a:t>
            </a:r>
            <a:r>
              <a:rPr lang="en-US" dirty="0">
                <a:highlight>
                  <a:srgbClr val="FFFF00"/>
                </a:highlight>
              </a:rPr>
              <a:t>(?)</a:t>
            </a:r>
            <a:r>
              <a:rPr lang="en-US" dirty="0"/>
              <a:t> with this coin?</a:t>
            </a:r>
          </a:p>
        </p:txBody>
      </p:sp>
      <p:sp>
        <p:nvSpPr>
          <p:cNvPr id="3" name="Content Placeholder 2">
            <a:extLst>
              <a:ext uri="{FF2B5EF4-FFF2-40B4-BE49-F238E27FC236}">
                <a16:creationId xmlns:a16="http://schemas.microsoft.com/office/drawing/2014/main" id="{CE2D9E97-38AC-4F65-B530-AACB468DD5E0}"/>
              </a:ext>
            </a:extLst>
          </p:cNvPr>
          <p:cNvSpPr>
            <a:spLocks noGrp="1"/>
          </p:cNvSpPr>
          <p:nvPr>
            <p:ph idx="1"/>
          </p:nvPr>
        </p:nvSpPr>
        <p:spPr/>
        <p:txBody>
          <a:bodyPr/>
          <a:lstStyle/>
          <a:p>
            <a:r>
              <a:rPr lang="en-US" dirty="0"/>
              <a:t>We are </a:t>
            </a:r>
            <a:r>
              <a:rPr lang="en-US" dirty="0">
                <a:highlight>
                  <a:srgbClr val="FFFF00"/>
                </a:highlight>
              </a:rPr>
              <a:t>identified</a:t>
            </a:r>
            <a:r>
              <a:rPr lang="en-US" dirty="0"/>
              <a:t> by our public key</a:t>
            </a:r>
          </a:p>
          <a:p>
            <a:r>
              <a:rPr lang="en-US" dirty="0"/>
              <a:t>Each user has 2 keys: a private key which he keeps to himself and a public key which is public.</a:t>
            </a:r>
          </a:p>
          <a:p>
            <a:endParaRPr lang="en-US" dirty="0"/>
          </a:p>
          <a:p>
            <a:endParaRPr lang="en-US" dirty="0"/>
          </a:p>
        </p:txBody>
      </p:sp>
    </p:spTree>
    <p:extLst>
      <p:ext uri="{BB962C8B-B14F-4D97-AF65-F5344CB8AC3E}">
        <p14:creationId xmlns:p14="http://schemas.microsoft.com/office/powerpoint/2010/main" val="762862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3920979-5F7F-4EE8-B144-6535E03F4061}"/>
              </a:ext>
            </a:extLst>
          </p:cNvPr>
          <p:cNvSpPr>
            <a:spLocks noGrp="1"/>
          </p:cNvSpPr>
          <p:nvPr>
            <p:ph type="title"/>
          </p:nvPr>
        </p:nvSpPr>
        <p:spPr/>
        <p:txBody>
          <a:bodyPr/>
          <a:lstStyle/>
          <a:p>
            <a:r>
              <a:rPr lang="en-US" dirty="0"/>
              <a:t>The main problem of crypto currency</a:t>
            </a:r>
            <a:endParaRPr lang="he-IL" dirty="0"/>
          </a:p>
        </p:txBody>
      </p:sp>
      <p:sp>
        <p:nvSpPr>
          <p:cNvPr id="3" name="מציין מיקום תוכן 2">
            <a:extLst>
              <a:ext uri="{FF2B5EF4-FFF2-40B4-BE49-F238E27FC236}">
                <a16:creationId xmlns:a16="http://schemas.microsoft.com/office/drawing/2014/main" id="{339FCA98-82C5-43AE-8429-AB8DFB7CDBD4}"/>
              </a:ext>
            </a:extLst>
          </p:cNvPr>
          <p:cNvSpPr>
            <a:spLocks noGrp="1"/>
          </p:cNvSpPr>
          <p:nvPr>
            <p:ph sz="half" idx="1"/>
          </p:nvPr>
        </p:nvSpPr>
        <p:spPr/>
        <p:txBody>
          <a:bodyPr/>
          <a:lstStyle/>
          <a:p>
            <a:r>
              <a:rPr lang="en-US" dirty="0"/>
              <a:t>A crypto currency, unlike physical currency, is not stored in a wallet but stored in digital means</a:t>
            </a:r>
          </a:p>
          <a:p>
            <a:r>
              <a:rPr lang="en-US" dirty="0"/>
              <a:t>It is a distributed digital currency, implemented according to an agreed algorithm, which is based on an agreed history of transactions.</a:t>
            </a:r>
          </a:p>
          <a:p>
            <a:r>
              <a:rPr lang="en-US" dirty="0"/>
              <a:t>What do you think the main drawback of digital currency is?</a:t>
            </a:r>
            <a:endParaRPr lang="he-IL" dirty="0"/>
          </a:p>
        </p:txBody>
      </p:sp>
      <p:sp>
        <p:nvSpPr>
          <p:cNvPr id="5" name="מציין מיקום תוכן 4">
            <a:extLst>
              <a:ext uri="{FF2B5EF4-FFF2-40B4-BE49-F238E27FC236}">
                <a16:creationId xmlns:a16="http://schemas.microsoft.com/office/drawing/2014/main" id="{A2AC2B84-B4EC-4388-9825-475B5F4CC32F}"/>
              </a:ext>
            </a:extLst>
          </p:cNvPr>
          <p:cNvSpPr>
            <a:spLocks noGrp="1"/>
          </p:cNvSpPr>
          <p:nvPr>
            <p:ph sz="half" idx="2"/>
          </p:nvPr>
        </p:nvSpPr>
        <p:spPr>
          <a:xfrm rot="20821019">
            <a:off x="6324534" y="2698220"/>
            <a:ext cx="5194769" cy="2625549"/>
          </a:xfrm>
          <a:solidFill>
            <a:schemeClr val="tx2">
              <a:lumMod val="10000"/>
              <a:lumOff val="90000"/>
            </a:schemeClr>
          </a:solidFill>
          <a:ln>
            <a:solidFill>
              <a:schemeClr val="accent5">
                <a:lumMod val="50000"/>
              </a:schemeClr>
            </a:solidFill>
          </a:ln>
        </p:spPr>
        <p:txBody>
          <a:bodyPr>
            <a:normAutofit/>
          </a:bodyPr>
          <a:lstStyle/>
          <a:p>
            <a:pPr marL="0" indent="0" algn="ctr">
              <a:buNone/>
            </a:pPr>
            <a:r>
              <a:rPr lang="en-US" sz="8800" dirty="0">
                <a:solidFill>
                  <a:schemeClr val="accent2">
                    <a:lumMod val="75000"/>
                  </a:schemeClr>
                </a:solidFill>
              </a:rPr>
              <a:t>Reliability</a:t>
            </a:r>
            <a:endParaRPr lang="he-IL" sz="8800" dirty="0">
              <a:solidFill>
                <a:schemeClr val="accent2">
                  <a:lumMod val="75000"/>
                </a:schemeClr>
              </a:solidFill>
            </a:endParaRPr>
          </a:p>
        </p:txBody>
      </p:sp>
    </p:spTree>
    <p:extLst>
      <p:ext uri="{BB962C8B-B14F-4D97-AF65-F5344CB8AC3E}">
        <p14:creationId xmlns:p14="http://schemas.microsoft.com/office/powerpoint/2010/main" val="130244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9F1DD-A931-4FA8-9E07-D0144797BD8E}"/>
              </a:ext>
            </a:extLst>
          </p:cNvPr>
          <p:cNvSpPr>
            <a:spLocks noGrp="1"/>
          </p:cNvSpPr>
          <p:nvPr>
            <p:ph type="title"/>
          </p:nvPr>
        </p:nvSpPr>
        <p:spPr/>
        <p:txBody>
          <a:bodyPr/>
          <a:lstStyle/>
          <a:p>
            <a:r>
              <a:rPr lang="en-US" dirty="0"/>
              <a:t>How is the difficulty target determined?</a:t>
            </a:r>
          </a:p>
        </p:txBody>
      </p:sp>
      <p:sp>
        <p:nvSpPr>
          <p:cNvPr id="3" name="Content Placeholder 2">
            <a:extLst>
              <a:ext uri="{FF2B5EF4-FFF2-40B4-BE49-F238E27FC236}">
                <a16:creationId xmlns:a16="http://schemas.microsoft.com/office/drawing/2014/main" id="{6053EAFC-DC62-4317-9AD3-DD5D183F4002}"/>
              </a:ext>
            </a:extLst>
          </p:cNvPr>
          <p:cNvSpPr>
            <a:spLocks noGrp="1"/>
          </p:cNvSpPr>
          <p:nvPr>
            <p:ph idx="1"/>
          </p:nvPr>
        </p:nvSpPr>
        <p:spPr/>
        <p:txBody>
          <a:bodyPr/>
          <a:lstStyle/>
          <a:p>
            <a:r>
              <a:rPr lang="en-US" dirty="0"/>
              <a:t>The difficulty is determined by the rate of miners that solve the puzzle.</a:t>
            </a:r>
          </a:p>
        </p:txBody>
      </p:sp>
    </p:spTree>
    <p:extLst>
      <p:ext uri="{BB962C8B-B14F-4D97-AF65-F5344CB8AC3E}">
        <p14:creationId xmlns:p14="http://schemas.microsoft.com/office/powerpoint/2010/main" val="9418310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20ACD-E0FF-486A-82AE-29E0CA20D9C2}"/>
              </a:ext>
            </a:extLst>
          </p:cNvPr>
          <p:cNvSpPr>
            <a:spLocks noGrp="1"/>
          </p:cNvSpPr>
          <p:nvPr>
            <p:ph type="title"/>
          </p:nvPr>
        </p:nvSpPr>
        <p:spPr/>
        <p:txBody>
          <a:bodyPr/>
          <a:lstStyle/>
          <a:p>
            <a:r>
              <a:rPr lang="en-US" dirty="0"/>
              <a:t>Mining </a:t>
            </a:r>
          </a:p>
        </p:txBody>
      </p:sp>
      <p:sp>
        <p:nvSpPr>
          <p:cNvPr id="3" name="Content Placeholder 2">
            <a:extLst>
              <a:ext uri="{FF2B5EF4-FFF2-40B4-BE49-F238E27FC236}">
                <a16:creationId xmlns:a16="http://schemas.microsoft.com/office/drawing/2014/main" id="{567453A4-7FDA-4138-90B4-D4B4B3A692F9}"/>
              </a:ext>
            </a:extLst>
          </p:cNvPr>
          <p:cNvSpPr>
            <a:spLocks noGrp="1"/>
          </p:cNvSpPr>
          <p:nvPr>
            <p:ph idx="1"/>
          </p:nvPr>
        </p:nvSpPr>
        <p:spPr/>
        <p:txBody>
          <a:bodyPr/>
          <a:lstStyle/>
          <a:p>
            <a:r>
              <a:rPr lang="en-US" dirty="0"/>
              <a:t>What is mining? </a:t>
            </a:r>
          </a:p>
          <a:p>
            <a:r>
              <a:rPr lang="en-US" dirty="0"/>
              <a:t>What is mining pool?</a:t>
            </a:r>
          </a:p>
          <a:p>
            <a:r>
              <a:rPr lang="en-US" dirty="0"/>
              <a:t>What is the motivation to mine? (incentives)</a:t>
            </a:r>
          </a:p>
          <a:p>
            <a:r>
              <a:rPr lang="en-US" dirty="0"/>
              <a:t>How is the difficulty target determined?</a:t>
            </a:r>
          </a:p>
        </p:txBody>
      </p:sp>
    </p:spTree>
    <p:extLst>
      <p:ext uri="{BB962C8B-B14F-4D97-AF65-F5344CB8AC3E}">
        <p14:creationId xmlns:p14="http://schemas.microsoft.com/office/powerpoint/2010/main" val="7200019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92AD2-5469-47A4-B628-4B6B33F38714}"/>
              </a:ext>
            </a:extLst>
          </p:cNvPr>
          <p:cNvSpPr>
            <a:spLocks noGrp="1"/>
          </p:cNvSpPr>
          <p:nvPr>
            <p:ph type="title"/>
          </p:nvPr>
        </p:nvSpPr>
        <p:spPr/>
        <p:txBody>
          <a:bodyPr/>
          <a:lstStyle/>
          <a:p>
            <a:r>
              <a:rPr lang="en-US" dirty="0"/>
              <a:t>mining</a:t>
            </a:r>
          </a:p>
        </p:txBody>
      </p:sp>
      <p:sp>
        <p:nvSpPr>
          <p:cNvPr id="3" name="Content Placeholder 2">
            <a:extLst>
              <a:ext uri="{FF2B5EF4-FFF2-40B4-BE49-F238E27FC236}">
                <a16:creationId xmlns:a16="http://schemas.microsoft.com/office/drawing/2014/main" id="{621345A3-33DE-4939-8C49-858410D34B28}"/>
              </a:ext>
            </a:extLst>
          </p:cNvPr>
          <p:cNvSpPr>
            <a:spLocks noGrp="1"/>
          </p:cNvSpPr>
          <p:nvPr>
            <p:ph idx="1"/>
          </p:nvPr>
        </p:nvSpPr>
        <p:spPr/>
        <p:txBody>
          <a:bodyPr>
            <a:normAutofit fontScale="92500" lnSpcReduction="20000"/>
          </a:bodyPr>
          <a:lstStyle/>
          <a:p>
            <a:r>
              <a:rPr lang="en-US" dirty="0"/>
              <a:t>Mining is the process of adding transaction records to Bitcoin's public ledger of past transactions. </a:t>
            </a:r>
            <a:r>
              <a:rPr lang="he-IL" dirty="0">
                <a:highlight>
                  <a:srgbClr val="FFFF00"/>
                </a:highlight>
              </a:rPr>
              <a:t>להרחיב</a:t>
            </a:r>
            <a:endParaRPr lang="en-US" dirty="0">
              <a:highlight>
                <a:srgbClr val="FFFF00"/>
              </a:highlight>
            </a:endParaRPr>
          </a:p>
          <a:p>
            <a:r>
              <a:rPr lang="en-US" dirty="0"/>
              <a:t>Mining pool is … </a:t>
            </a:r>
          </a:p>
          <a:p>
            <a:r>
              <a:rPr lang="en-US" dirty="0"/>
              <a:t>In order to mine, every miner must solve the following difficult math equation: </a:t>
            </a:r>
          </a:p>
          <a:p>
            <a:pPr marL="0" indent="0">
              <a:buNone/>
            </a:pPr>
            <a:r>
              <a:rPr lang="en-US" dirty="0"/>
              <a:t>       SHA-256(</a:t>
            </a:r>
            <a:r>
              <a:rPr lang="en-US" dirty="0" err="1"/>
              <a:t>block_text</a:t>
            </a:r>
            <a:r>
              <a:rPr lang="en-US" dirty="0"/>
              <a:t> + nonce) &lt; 2^100 </a:t>
            </a:r>
            <a:endParaRPr lang="he-IL" dirty="0"/>
          </a:p>
          <a:p>
            <a:pPr marL="0" indent="0">
              <a:buNone/>
            </a:pPr>
            <a:r>
              <a:rPr lang="he-IL" dirty="0"/>
              <a:t>     </a:t>
            </a:r>
            <a:r>
              <a:rPr lang="en-US" dirty="0"/>
              <a:t>which is composed of certain number of 0’s from the right. </a:t>
            </a:r>
          </a:p>
          <a:p>
            <a:r>
              <a:rPr lang="en-US" dirty="0"/>
              <a:t>The number of 0’s describes the difficulty of the puzzle. In 2016 the number was 70 and today is </a:t>
            </a:r>
            <a:r>
              <a:rPr lang="en-US" dirty="0">
                <a:highlight>
                  <a:srgbClr val="FFFF00"/>
                </a:highlight>
              </a:rPr>
              <a:t>TODO</a:t>
            </a:r>
            <a:r>
              <a:rPr lang="en-US" dirty="0"/>
              <a:t> </a:t>
            </a:r>
          </a:p>
          <a:p>
            <a:pPr marL="0" indent="0">
              <a:buNone/>
            </a:pPr>
            <a:endParaRPr lang="en-US" dirty="0"/>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35187506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8C5C7-32F8-488A-87EB-9C3FAB29B9B2}"/>
              </a:ext>
            </a:extLst>
          </p:cNvPr>
          <p:cNvSpPr>
            <a:spLocks noGrp="1"/>
          </p:cNvSpPr>
          <p:nvPr>
            <p:ph type="title"/>
          </p:nvPr>
        </p:nvSpPr>
        <p:spPr/>
        <p:txBody>
          <a:bodyPr/>
          <a:lstStyle/>
          <a:p>
            <a:r>
              <a:rPr lang="en-US" dirty="0"/>
              <a:t>Mining – incentives </a:t>
            </a:r>
          </a:p>
        </p:txBody>
      </p:sp>
      <p:sp>
        <p:nvSpPr>
          <p:cNvPr id="3" name="Content Placeholder 2">
            <a:extLst>
              <a:ext uri="{FF2B5EF4-FFF2-40B4-BE49-F238E27FC236}">
                <a16:creationId xmlns:a16="http://schemas.microsoft.com/office/drawing/2014/main" id="{554960FA-108B-4397-9CCE-F0BDE0C54641}"/>
              </a:ext>
            </a:extLst>
          </p:cNvPr>
          <p:cNvSpPr>
            <a:spLocks noGrp="1"/>
          </p:cNvSpPr>
          <p:nvPr>
            <p:ph idx="1"/>
          </p:nvPr>
        </p:nvSpPr>
        <p:spPr/>
        <p:txBody>
          <a:bodyPr/>
          <a:lstStyle/>
          <a:p>
            <a:r>
              <a:rPr lang="en-US" dirty="0"/>
              <a:t>Every miner that solved the puzzle gets:</a:t>
            </a:r>
          </a:p>
          <a:p>
            <a:r>
              <a:rPr lang="en-US" dirty="0"/>
              <a:t>A certain number of bitcoin (Today is 12.5 BTC and this number decreases exponentially every 4 years)</a:t>
            </a:r>
          </a:p>
          <a:p>
            <a:r>
              <a:rPr lang="en-US" dirty="0"/>
              <a:t>The transaction fees</a:t>
            </a:r>
          </a:p>
        </p:txBody>
      </p:sp>
    </p:spTree>
    <p:extLst>
      <p:ext uri="{BB962C8B-B14F-4D97-AF65-F5344CB8AC3E}">
        <p14:creationId xmlns:p14="http://schemas.microsoft.com/office/powerpoint/2010/main" val="12732645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4167025-E6BC-4CA7-8E0E-B0271B10978F}"/>
              </a:ext>
            </a:extLst>
          </p:cNvPr>
          <p:cNvSpPr>
            <a:spLocks noGrp="1"/>
          </p:cNvSpPr>
          <p:nvPr>
            <p:ph type="ctrTitle"/>
          </p:nvPr>
        </p:nvSpPr>
        <p:spPr>
          <a:xfrm>
            <a:off x="599225" y="3429000"/>
            <a:ext cx="10993549" cy="1475013"/>
          </a:xfrm>
        </p:spPr>
        <p:txBody>
          <a:bodyPr>
            <a:normAutofit/>
          </a:bodyPr>
          <a:lstStyle/>
          <a:p>
            <a:r>
              <a:rPr lang="en-US" b="1" dirty="0">
                <a:solidFill>
                  <a:schemeClr val="accent2">
                    <a:lumMod val="40000"/>
                    <a:lumOff val="60000"/>
                  </a:schemeClr>
                </a:solidFill>
              </a:rPr>
              <a:t>What are the weak points?</a:t>
            </a:r>
            <a:endParaRPr lang="he-IL" b="1" dirty="0">
              <a:solidFill>
                <a:schemeClr val="accent2">
                  <a:lumMod val="40000"/>
                  <a:lumOff val="60000"/>
                </a:schemeClr>
              </a:solidFill>
            </a:endParaRPr>
          </a:p>
        </p:txBody>
      </p:sp>
      <p:sp>
        <p:nvSpPr>
          <p:cNvPr id="3" name="כותרת משנה 2">
            <a:extLst>
              <a:ext uri="{FF2B5EF4-FFF2-40B4-BE49-F238E27FC236}">
                <a16:creationId xmlns:a16="http://schemas.microsoft.com/office/drawing/2014/main" id="{FAAD00E5-50DA-4738-8622-48E0CCDEA9AC}"/>
              </a:ext>
            </a:extLst>
          </p:cNvPr>
          <p:cNvSpPr>
            <a:spLocks noGrp="1"/>
          </p:cNvSpPr>
          <p:nvPr>
            <p:ph type="subTitle" idx="1"/>
          </p:nvPr>
        </p:nvSpPr>
        <p:spPr/>
        <p:txBody>
          <a:bodyPr/>
          <a:lstStyle/>
          <a:p>
            <a:r>
              <a:rPr lang="en-US" dirty="0"/>
              <a:t>Part 4:</a:t>
            </a:r>
            <a:endParaRPr lang="he-IL" dirty="0"/>
          </a:p>
        </p:txBody>
      </p:sp>
    </p:spTree>
    <p:extLst>
      <p:ext uri="{BB962C8B-B14F-4D97-AF65-F5344CB8AC3E}">
        <p14:creationId xmlns:p14="http://schemas.microsoft.com/office/powerpoint/2010/main" val="31118934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8F582-15C7-493A-A832-D2AC619AFF17}"/>
              </a:ext>
            </a:extLst>
          </p:cNvPr>
          <p:cNvSpPr>
            <a:spLocks noGrp="1"/>
          </p:cNvSpPr>
          <p:nvPr>
            <p:ph type="title"/>
          </p:nvPr>
        </p:nvSpPr>
        <p:spPr/>
        <p:txBody>
          <a:bodyPr/>
          <a:lstStyle/>
          <a:p>
            <a:r>
              <a:rPr lang="en-US" dirty="0"/>
              <a:t>Double spending attack</a:t>
            </a:r>
          </a:p>
        </p:txBody>
      </p:sp>
      <p:sp>
        <p:nvSpPr>
          <p:cNvPr id="3" name="Content Placeholder 2">
            <a:extLst>
              <a:ext uri="{FF2B5EF4-FFF2-40B4-BE49-F238E27FC236}">
                <a16:creationId xmlns:a16="http://schemas.microsoft.com/office/drawing/2014/main" id="{64E4F739-115D-4B36-BC56-E5049D8BA153}"/>
              </a:ext>
            </a:extLst>
          </p:cNvPr>
          <p:cNvSpPr>
            <a:spLocks noGrp="1"/>
          </p:cNvSpPr>
          <p:nvPr>
            <p:ph idx="1"/>
          </p:nvPr>
        </p:nvSpPr>
        <p:spPr/>
        <p:txBody>
          <a:bodyPr>
            <a:normAutofit/>
          </a:bodyPr>
          <a:lstStyle/>
          <a:p>
            <a:r>
              <a:rPr lang="en-US" dirty="0"/>
              <a:t>Double spending means spending the same money twice.</a:t>
            </a:r>
          </a:p>
          <a:p>
            <a:r>
              <a:rPr lang="en-US" dirty="0"/>
              <a:t>The attacker A wants to buy from victim B something. Accordingly they distribute to the network transaction T.</a:t>
            </a:r>
          </a:p>
          <a:p>
            <a:r>
              <a:rPr lang="en-US" dirty="0"/>
              <a:t>Some miners start working to solve the puzzle in some block numbered N that transaction is there.</a:t>
            </a:r>
          </a:p>
          <a:p>
            <a:r>
              <a:rPr lang="en-US" dirty="0"/>
              <a:t>The attacker secretly mines a block numbered N that does not include that transaction in it (without distributing it).</a:t>
            </a:r>
          </a:p>
          <a:p>
            <a:r>
              <a:rPr lang="en-US" dirty="0"/>
              <a:t>After a few blocks that were added to the ledger, B is convinced the money was transferred and ships the item to the attacker.</a:t>
            </a:r>
          </a:p>
        </p:txBody>
      </p:sp>
    </p:spTree>
    <p:extLst>
      <p:ext uri="{BB962C8B-B14F-4D97-AF65-F5344CB8AC3E}">
        <p14:creationId xmlns:p14="http://schemas.microsoft.com/office/powerpoint/2010/main" val="15089857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8F582-15C7-493A-A832-D2AC619AFF17}"/>
              </a:ext>
            </a:extLst>
          </p:cNvPr>
          <p:cNvSpPr>
            <a:spLocks noGrp="1"/>
          </p:cNvSpPr>
          <p:nvPr>
            <p:ph type="title"/>
          </p:nvPr>
        </p:nvSpPr>
        <p:spPr/>
        <p:txBody>
          <a:bodyPr/>
          <a:lstStyle/>
          <a:p>
            <a:r>
              <a:rPr lang="en-US" dirty="0"/>
              <a:t>Double spending attack</a:t>
            </a:r>
          </a:p>
        </p:txBody>
      </p:sp>
      <p:sp>
        <p:nvSpPr>
          <p:cNvPr id="3" name="Content Placeholder 2">
            <a:extLst>
              <a:ext uri="{FF2B5EF4-FFF2-40B4-BE49-F238E27FC236}">
                <a16:creationId xmlns:a16="http://schemas.microsoft.com/office/drawing/2014/main" id="{64E4F739-115D-4B36-BC56-E5049D8BA153}"/>
              </a:ext>
            </a:extLst>
          </p:cNvPr>
          <p:cNvSpPr>
            <a:spLocks noGrp="1"/>
          </p:cNvSpPr>
          <p:nvPr>
            <p:ph idx="1"/>
          </p:nvPr>
        </p:nvSpPr>
        <p:spPr>
          <a:xfrm>
            <a:off x="581192" y="2340865"/>
            <a:ext cx="10616197" cy="2247178"/>
          </a:xfrm>
        </p:spPr>
        <p:txBody>
          <a:bodyPr>
            <a:normAutofit/>
          </a:bodyPr>
          <a:lstStyle/>
          <a:p>
            <a:r>
              <a:rPr lang="en-US" dirty="0"/>
              <a:t>The attacker keeps working on his ledger, making it longer</a:t>
            </a:r>
          </a:p>
          <a:p>
            <a:r>
              <a:rPr lang="en-US" dirty="0"/>
              <a:t>Once his ledger is the longest one, he distributes it to the network and therefore creates fork in block number N</a:t>
            </a:r>
          </a:p>
          <a:p>
            <a:r>
              <a:rPr lang="en-US" dirty="0"/>
              <a:t>Now everyone ignores the old ledger and starts working on the last block that A just distributed</a:t>
            </a:r>
          </a:p>
          <a:p>
            <a:r>
              <a:rPr lang="en-US" dirty="0"/>
              <a:t>Consequently A managed to get his money refunded plus having the item.</a:t>
            </a:r>
          </a:p>
        </p:txBody>
      </p:sp>
      <p:grpSp>
        <p:nvGrpSpPr>
          <p:cNvPr id="29" name="קבוצה 28">
            <a:extLst>
              <a:ext uri="{FF2B5EF4-FFF2-40B4-BE49-F238E27FC236}">
                <a16:creationId xmlns:a16="http://schemas.microsoft.com/office/drawing/2014/main" id="{00BE0B41-11CE-46C4-8825-2208BDAE0759}"/>
              </a:ext>
            </a:extLst>
          </p:cNvPr>
          <p:cNvGrpSpPr/>
          <p:nvPr/>
        </p:nvGrpSpPr>
        <p:grpSpPr>
          <a:xfrm>
            <a:off x="950158" y="4876801"/>
            <a:ext cx="6481010" cy="1636294"/>
            <a:chOff x="834189" y="4876801"/>
            <a:chExt cx="6481010" cy="1636294"/>
          </a:xfrm>
        </p:grpSpPr>
        <p:sp>
          <p:nvSpPr>
            <p:cNvPr id="5" name="מלבן: פינות מעוגלות 4">
              <a:extLst>
                <a:ext uri="{FF2B5EF4-FFF2-40B4-BE49-F238E27FC236}">
                  <a16:creationId xmlns:a16="http://schemas.microsoft.com/office/drawing/2014/main" id="{98DF62BA-1416-45B4-9FC9-D7D12710F063}"/>
                </a:ext>
              </a:extLst>
            </p:cNvPr>
            <p:cNvSpPr/>
            <p:nvPr/>
          </p:nvSpPr>
          <p:spPr>
            <a:xfrm>
              <a:off x="2149642" y="5935579"/>
              <a:ext cx="834190" cy="57751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N</a:t>
              </a:r>
              <a:br>
                <a:rPr lang="en-US" dirty="0">
                  <a:solidFill>
                    <a:schemeClr val="tx1"/>
                  </a:solidFill>
                </a:rPr>
              </a:br>
              <a:r>
                <a:rPr lang="en-US" sz="1600" dirty="0">
                  <a:solidFill>
                    <a:schemeClr val="tx1"/>
                  </a:solidFill>
                </a:rPr>
                <a:t>(no T)</a:t>
              </a:r>
              <a:endParaRPr lang="he-IL" dirty="0">
                <a:solidFill>
                  <a:schemeClr val="tx1"/>
                </a:solidFill>
              </a:endParaRPr>
            </a:p>
          </p:txBody>
        </p:sp>
        <p:sp>
          <p:nvSpPr>
            <p:cNvPr id="7" name="מלבן: פינות מעוגלות 6">
              <a:extLst>
                <a:ext uri="{FF2B5EF4-FFF2-40B4-BE49-F238E27FC236}">
                  <a16:creationId xmlns:a16="http://schemas.microsoft.com/office/drawing/2014/main" id="{72FFED68-1862-41A3-93A7-1AD1AC4980DD}"/>
                </a:ext>
              </a:extLst>
            </p:cNvPr>
            <p:cNvSpPr/>
            <p:nvPr/>
          </p:nvSpPr>
          <p:spPr>
            <a:xfrm>
              <a:off x="2149642" y="4876801"/>
              <a:ext cx="834190" cy="577516"/>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N</a:t>
              </a:r>
              <a:br>
                <a:rPr lang="en-US" sz="1600" dirty="0">
                  <a:solidFill>
                    <a:schemeClr val="tx1"/>
                  </a:solidFill>
                </a:rPr>
              </a:br>
              <a:r>
                <a:rPr lang="en-US" sz="1600" dirty="0">
                  <a:solidFill>
                    <a:schemeClr val="tx1"/>
                  </a:solidFill>
                </a:rPr>
                <a:t>(with T)</a:t>
              </a:r>
              <a:endParaRPr lang="he-IL" sz="1600" dirty="0">
                <a:solidFill>
                  <a:schemeClr val="tx1"/>
                </a:solidFill>
              </a:endParaRPr>
            </a:p>
          </p:txBody>
        </p:sp>
        <p:sp>
          <p:nvSpPr>
            <p:cNvPr id="8" name="מלבן: פינות מעוגלות 7">
              <a:extLst>
                <a:ext uri="{FF2B5EF4-FFF2-40B4-BE49-F238E27FC236}">
                  <a16:creationId xmlns:a16="http://schemas.microsoft.com/office/drawing/2014/main" id="{BBF2E27B-9800-4833-8B3B-603D97E2E5C6}"/>
                </a:ext>
              </a:extLst>
            </p:cNvPr>
            <p:cNvSpPr/>
            <p:nvPr/>
          </p:nvSpPr>
          <p:spPr>
            <a:xfrm>
              <a:off x="834189" y="5406190"/>
              <a:ext cx="834190" cy="577516"/>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N-1</a:t>
              </a:r>
              <a:endParaRPr lang="he-IL" dirty="0">
                <a:solidFill>
                  <a:schemeClr val="tx1"/>
                </a:solidFill>
              </a:endParaRPr>
            </a:p>
          </p:txBody>
        </p:sp>
        <p:sp>
          <p:nvSpPr>
            <p:cNvPr id="9" name="מלבן: פינות מעוגלות 8">
              <a:extLst>
                <a:ext uri="{FF2B5EF4-FFF2-40B4-BE49-F238E27FC236}">
                  <a16:creationId xmlns:a16="http://schemas.microsoft.com/office/drawing/2014/main" id="{6FAC9024-68A0-43CD-8E3D-E438F4F33EF6}"/>
                </a:ext>
              </a:extLst>
            </p:cNvPr>
            <p:cNvSpPr/>
            <p:nvPr/>
          </p:nvSpPr>
          <p:spPr>
            <a:xfrm>
              <a:off x="3593431" y="4876801"/>
              <a:ext cx="834190" cy="577516"/>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N+2</a:t>
              </a:r>
              <a:endParaRPr lang="he-IL" dirty="0">
                <a:solidFill>
                  <a:schemeClr val="tx1"/>
                </a:solidFill>
              </a:endParaRPr>
            </a:p>
          </p:txBody>
        </p:sp>
        <p:sp>
          <p:nvSpPr>
            <p:cNvPr id="10" name="מלבן: פינות מעוגלות 9">
              <a:extLst>
                <a:ext uri="{FF2B5EF4-FFF2-40B4-BE49-F238E27FC236}">
                  <a16:creationId xmlns:a16="http://schemas.microsoft.com/office/drawing/2014/main" id="{5BBC5C06-A353-41DC-B9B2-CBB5DA32FFC1}"/>
                </a:ext>
              </a:extLst>
            </p:cNvPr>
            <p:cNvSpPr/>
            <p:nvPr/>
          </p:nvSpPr>
          <p:spPr>
            <a:xfrm>
              <a:off x="3593431" y="5935579"/>
              <a:ext cx="834190" cy="57751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r>
                <a:rPr lang="en-US" dirty="0">
                  <a:solidFill>
                    <a:schemeClr val="tx1"/>
                  </a:solidFill>
                </a:rPr>
                <a:t>N+2</a:t>
              </a:r>
              <a:endParaRPr lang="he-IL" dirty="0">
                <a:solidFill>
                  <a:schemeClr val="tx1"/>
                </a:solidFill>
              </a:endParaRPr>
            </a:p>
          </p:txBody>
        </p:sp>
        <p:sp>
          <p:nvSpPr>
            <p:cNvPr id="11" name="מלבן: פינות מעוגלות 10">
              <a:extLst>
                <a:ext uri="{FF2B5EF4-FFF2-40B4-BE49-F238E27FC236}">
                  <a16:creationId xmlns:a16="http://schemas.microsoft.com/office/drawing/2014/main" id="{2C361913-3BA1-4FFE-9328-0F1CEBAF99FE}"/>
                </a:ext>
              </a:extLst>
            </p:cNvPr>
            <p:cNvSpPr/>
            <p:nvPr/>
          </p:nvSpPr>
          <p:spPr>
            <a:xfrm>
              <a:off x="5037220" y="4876801"/>
              <a:ext cx="834190" cy="577516"/>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N+3</a:t>
              </a:r>
              <a:endParaRPr lang="he-IL" dirty="0">
                <a:solidFill>
                  <a:schemeClr val="tx1"/>
                </a:solidFill>
              </a:endParaRPr>
            </a:p>
          </p:txBody>
        </p:sp>
        <p:sp>
          <p:nvSpPr>
            <p:cNvPr id="12" name="מלבן: פינות מעוגלות 11">
              <a:extLst>
                <a:ext uri="{FF2B5EF4-FFF2-40B4-BE49-F238E27FC236}">
                  <a16:creationId xmlns:a16="http://schemas.microsoft.com/office/drawing/2014/main" id="{108458CF-D671-4E2C-9204-1ACF9946AF18}"/>
                </a:ext>
              </a:extLst>
            </p:cNvPr>
            <p:cNvSpPr/>
            <p:nvPr/>
          </p:nvSpPr>
          <p:spPr>
            <a:xfrm>
              <a:off x="5037220" y="5935579"/>
              <a:ext cx="834190" cy="57751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r>
                <a:rPr lang="en-US" dirty="0">
                  <a:solidFill>
                    <a:schemeClr val="tx1"/>
                  </a:solidFill>
                </a:rPr>
                <a:t>N+3</a:t>
              </a:r>
              <a:endParaRPr lang="he-IL" dirty="0">
                <a:solidFill>
                  <a:schemeClr val="tx1"/>
                </a:solidFill>
              </a:endParaRPr>
            </a:p>
          </p:txBody>
        </p:sp>
        <p:sp>
          <p:nvSpPr>
            <p:cNvPr id="13" name="מלבן: פינות מעוגלות 12">
              <a:extLst>
                <a:ext uri="{FF2B5EF4-FFF2-40B4-BE49-F238E27FC236}">
                  <a16:creationId xmlns:a16="http://schemas.microsoft.com/office/drawing/2014/main" id="{7038D8CF-A8A1-4CFC-8534-ECC68AEC20C8}"/>
                </a:ext>
              </a:extLst>
            </p:cNvPr>
            <p:cNvSpPr/>
            <p:nvPr/>
          </p:nvSpPr>
          <p:spPr>
            <a:xfrm>
              <a:off x="6481009" y="5935579"/>
              <a:ext cx="834190" cy="577516"/>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N+4</a:t>
              </a:r>
              <a:endParaRPr lang="he-IL" dirty="0">
                <a:solidFill>
                  <a:schemeClr val="tx1"/>
                </a:solidFill>
              </a:endParaRPr>
            </a:p>
          </p:txBody>
        </p:sp>
        <p:cxnSp>
          <p:nvCxnSpPr>
            <p:cNvPr id="15" name="מחבר: מרפקי 14">
              <a:extLst>
                <a:ext uri="{FF2B5EF4-FFF2-40B4-BE49-F238E27FC236}">
                  <a16:creationId xmlns:a16="http://schemas.microsoft.com/office/drawing/2014/main" id="{4255A109-3E75-46BE-A269-5114FC5E16E5}"/>
                </a:ext>
              </a:extLst>
            </p:cNvPr>
            <p:cNvCxnSpPr>
              <a:stCxn id="8" idx="3"/>
              <a:endCxn id="5" idx="1"/>
            </p:cNvCxnSpPr>
            <p:nvPr/>
          </p:nvCxnSpPr>
          <p:spPr>
            <a:xfrm>
              <a:off x="1668379" y="5694948"/>
              <a:ext cx="481263" cy="529389"/>
            </a:xfrm>
            <a:prstGeom prst="bentConnector3">
              <a:avLst>
                <a:gd name="adj1" fmla="val 46667"/>
              </a:avLst>
            </a:prstGeom>
            <a:ln>
              <a:solidFill>
                <a:schemeClr val="tx2">
                  <a:lumMod val="90000"/>
                  <a:lumOff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מחבר: מרפקי 16">
              <a:extLst>
                <a:ext uri="{FF2B5EF4-FFF2-40B4-BE49-F238E27FC236}">
                  <a16:creationId xmlns:a16="http://schemas.microsoft.com/office/drawing/2014/main" id="{F86B62F9-2062-4856-A237-C327F18FEF9D}"/>
                </a:ext>
              </a:extLst>
            </p:cNvPr>
            <p:cNvCxnSpPr>
              <a:cxnSpLocks/>
            </p:cNvCxnSpPr>
            <p:nvPr/>
          </p:nvCxnSpPr>
          <p:spPr>
            <a:xfrm flipV="1">
              <a:off x="1660358" y="5157539"/>
              <a:ext cx="481263" cy="529389"/>
            </a:xfrm>
            <a:prstGeom prst="bentConnector3">
              <a:avLst>
                <a:gd name="adj1" fmla="val 46667"/>
              </a:avLst>
            </a:prstGeom>
            <a:ln>
              <a:solidFill>
                <a:schemeClr val="tx2">
                  <a:lumMod val="90000"/>
                  <a:lumOff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מחבר חץ ישר 18">
              <a:extLst>
                <a:ext uri="{FF2B5EF4-FFF2-40B4-BE49-F238E27FC236}">
                  <a16:creationId xmlns:a16="http://schemas.microsoft.com/office/drawing/2014/main" id="{FEA70225-E8B4-4FD0-98EC-B76AB87346F1}"/>
                </a:ext>
              </a:extLst>
            </p:cNvPr>
            <p:cNvCxnSpPr>
              <a:stCxn id="7" idx="3"/>
              <a:endCxn id="9" idx="1"/>
            </p:cNvCxnSpPr>
            <p:nvPr/>
          </p:nvCxnSpPr>
          <p:spPr>
            <a:xfrm>
              <a:off x="2983832" y="5165559"/>
              <a:ext cx="609599" cy="0"/>
            </a:xfrm>
            <a:prstGeom prst="straightConnector1">
              <a:avLst/>
            </a:prstGeom>
            <a:ln>
              <a:solidFill>
                <a:schemeClr val="tx2">
                  <a:lumMod val="90000"/>
                  <a:lumOff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מחבר חץ ישר 19">
              <a:extLst>
                <a:ext uri="{FF2B5EF4-FFF2-40B4-BE49-F238E27FC236}">
                  <a16:creationId xmlns:a16="http://schemas.microsoft.com/office/drawing/2014/main" id="{32EE8713-D40B-46D6-9D3B-AF31550AC9C8}"/>
                </a:ext>
              </a:extLst>
            </p:cNvPr>
            <p:cNvCxnSpPr/>
            <p:nvPr/>
          </p:nvCxnSpPr>
          <p:spPr>
            <a:xfrm>
              <a:off x="2983832" y="6224338"/>
              <a:ext cx="609599" cy="0"/>
            </a:xfrm>
            <a:prstGeom prst="straightConnector1">
              <a:avLst/>
            </a:prstGeom>
            <a:ln>
              <a:solidFill>
                <a:schemeClr val="tx2">
                  <a:lumMod val="90000"/>
                  <a:lumOff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מחבר חץ ישר 20">
              <a:extLst>
                <a:ext uri="{FF2B5EF4-FFF2-40B4-BE49-F238E27FC236}">
                  <a16:creationId xmlns:a16="http://schemas.microsoft.com/office/drawing/2014/main" id="{D3045B96-21EA-4F53-B59A-0BDF5EC65C7F}"/>
                </a:ext>
              </a:extLst>
            </p:cNvPr>
            <p:cNvCxnSpPr/>
            <p:nvPr/>
          </p:nvCxnSpPr>
          <p:spPr>
            <a:xfrm>
              <a:off x="4427621" y="6224338"/>
              <a:ext cx="609599" cy="0"/>
            </a:xfrm>
            <a:prstGeom prst="straightConnector1">
              <a:avLst/>
            </a:prstGeom>
            <a:ln>
              <a:solidFill>
                <a:schemeClr val="tx2">
                  <a:lumMod val="90000"/>
                  <a:lumOff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מחבר חץ ישר 21">
              <a:extLst>
                <a:ext uri="{FF2B5EF4-FFF2-40B4-BE49-F238E27FC236}">
                  <a16:creationId xmlns:a16="http://schemas.microsoft.com/office/drawing/2014/main" id="{132F5B2E-45DB-49A5-8D9D-49BEB74BD136}"/>
                </a:ext>
              </a:extLst>
            </p:cNvPr>
            <p:cNvCxnSpPr/>
            <p:nvPr/>
          </p:nvCxnSpPr>
          <p:spPr>
            <a:xfrm>
              <a:off x="4427621" y="5165559"/>
              <a:ext cx="609599" cy="0"/>
            </a:xfrm>
            <a:prstGeom prst="straightConnector1">
              <a:avLst/>
            </a:prstGeom>
            <a:ln>
              <a:solidFill>
                <a:schemeClr val="tx2">
                  <a:lumMod val="90000"/>
                  <a:lumOff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מחבר חץ ישר 22">
              <a:extLst>
                <a:ext uri="{FF2B5EF4-FFF2-40B4-BE49-F238E27FC236}">
                  <a16:creationId xmlns:a16="http://schemas.microsoft.com/office/drawing/2014/main" id="{E32790C2-1EF1-4761-9394-B830AD92E670}"/>
                </a:ext>
              </a:extLst>
            </p:cNvPr>
            <p:cNvCxnSpPr/>
            <p:nvPr/>
          </p:nvCxnSpPr>
          <p:spPr>
            <a:xfrm>
              <a:off x="5871410" y="6224338"/>
              <a:ext cx="609599" cy="0"/>
            </a:xfrm>
            <a:prstGeom prst="straightConnector1">
              <a:avLst/>
            </a:prstGeom>
            <a:ln>
              <a:solidFill>
                <a:schemeClr val="tx2">
                  <a:lumMod val="90000"/>
                  <a:lumOff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מחבר חץ ישר 23">
              <a:extLst>
                <a:ext uri="{FF2B5EF4-FFF2-40B4-BE49-F238E27FC236}">
                  <a16:creationId xmlns:a16="http://schemas.microsoft.com/office/drawing/2014/main" id="{5250F293-408A-4253-9C1C-BE99C23057BA}"/>
                </a:ext>
              </a:extLst>
            </p:cNvPr>
            <p:cNvCxnSpPr/>
            <p:nvPr/>
          </p:nvCxnSpPr>
          <p:spPr>
            <a:xfrm>
              <a:off x="5871410" y="5165560"/>
              <a:ext cx="609599" cy="0"/>
            </a:xfrm>
            <a:prstGeom prst="straightConnector1">
              <a:avLst/>
            </a:prstGeom>
            <a:ln>
              <a:solidFill>
                <a:schemeClr val="tx2">
                  <a:lumMod val="90000"/>
                  <a:lumOff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מחבר ישר 25">
              <a:extLst>
                <a:ext uri="{FF2B5EF4-FFF2-40B4-BE49-F238E27FC236}">
                  <a16:creationId xmlns:a16="http://schemas.microsoft.com/office/drawing/2014/main" id="{1FD8D0B6-3E06-47C0-9027-7494B6CBA4AA}"/>
                </a:ext>
              </a:extLst>
            </p:cNvPr>
            <p:cNvCxnSpPr/>
            <p:nvPr/>
          </p:nvCxnSpPr>
          <p:spPr>
            <a:xfrm>
              <a:off x="6513093" y="4989095"/>
              <a:ext cx="0" cy="368969"/>
            </a:xfrm>
            <a:prstGeom prst="line">
              <a:avLst/>
            </a:prstGeom>
            <a:ln>
              <a:solidFill>
                <a:schemeClr val="tx2">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מחבר ישר 26">
              <a:extLst>
                <a:ext uri="{FF2B5EF4-FFF2-40B4-BE49-F238E27FC236}">
                  <a16:creationId xmlns:a16="http://schemas.microsoft.com/office/drawing/2014/main" id="{C51B9EF3-7DC1-4A28-A392-DF4BEB03EDF5}"/>
                </a:ext>
              </a:extLst>
            </p:cNvPr>
            <p:cNvCxnSpPr>
              <a:cxnSpLocks/>
            </p:cNvCxnSpPr>
            <p:nvPr/>
          </p:nvCxnSpPr>
          <p:spPr>
            <a:xfrm>
              <a:off x="6593304" y="4924927"/>
              <a:ext cx="0" cy="481263"/>
            </a:xfrm>
            <a:prstGeom prst="line">
              <a:avLst/>
            </a:prstGeom>
            <a:ln>
              <a:solidFill>
                <a:schemeClr val="tx2">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312233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E932-F172-4A3F-8CC5-54AFD4B30E8B}"/>
              </a:ext>
            </a:extLst>
          </p:cNvPr>
          <p:cNvSpPr>
            <a:spLocks noGrp="1"/>
          </p:cNvSpPr>
          <p:nvPr>
            <p:ph type="title"/>
          </p:nvPr>
        </p:nvSpPr>
        <p:spPr/>
        <p:txBody>
          <a:bodyPr/>
          <a:lstStyle/>
          <a:p>
            <a:r>
              <a:rPr lang="en-US" dirty="0"/>
              <a:t>51% attack</a:t>
            </a:r>
          </a:p>
        </p:txBody>
      </p:sp>
      <p:sp>
        <p:nvSpPr>
          <p:cNvPr id="3" name="Content Placeholder 2">
            <a:extLst>
              <a:ext uri="{FF2B5EF4-FFF2-40B4-BE49-F238E27FC236}">
                <a16:creationId xmlns:a16="http://schemas.microsoft.com/office/drawing/2014/main" id="{0B913E43-DD26-4F69-A4F8-42BA50F32BE9}"/>
              </a:ext>
            </a:extLst>
          </p:cNvPr>
          <p:cNvSpPr>
            <a:spLocks noGrp="1"/>
          </p:cNvSpPr>
          <p:nvPr>
            <p:ph idx="1"/>
          </p:nvPr>
        </p:nvSpPr>
        <p:spPr>
          <a:xfrm>
            <a:off x="581192" y="2340864"/>
            <a:ext cx="11029615" cy="2776568"/>
          </a:xfrm>
        </p:spPr>
        <p:txBody>
          <a:bodyPr/>
          <a:lstStyle/>
          <a:p>
            <a:r>
              <a:rPr lang="en-US" dirty="0"/>
              <a:t>Will it pay off to try to make the double spending attack?</a:t>
            </a:r>
          </a:p>
          <a:p>
            <a:r>
              <a:rPr lang="en-US" dirty="0"/>
              <a:t>Imagine a situation that the publish chain is z blocks long from the attacker's chain. would it pay him to try to extend his chain in secret? It may waste computational power for nothing.</a:t>
            </a:r>
          </a:p>
          <a:p>
            <a:r>
              <a:rPr lang="en-US" dirty="0"/>
              <a:t>An answer to this question depends on the attacker's computing power, compared to the computing power of the other miners.</a:t>
            </a:r>
          </a:p>
        </p:txBody>
      </p:sp>
    </p:spTree>
    <p:extLst>
      <p:ext uri="{BB962C8B-B14F-4D97-AF65-F5344CB8AC3E}">
        <p14:creationId xmlns:p14="http://schemas.microsoft.com/office/powerpoint/2010/main" val="16138983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פינות מעוגלות 3">
            <a:extLst>
              <a:ext uri="{FF2B5EF4-FFF2-40B4-BE49-F238E27FC236}">
                <a16:creationId xmlns:a16="http://schemas.microsoft.com/office/drawing/2014/main" id="{ADD48ECA-F0C8-431C-B067-2747C15337AC}"/>
              </a:ext>
            </a:extLst>
          </p:cNvPr>
          <p:cNvSpPr/>
          <p:nvPr/>
        </p:nvSpPr>
        <p:spPr>
          <a:xfrm>
            <a:off x="385011" y="5598695"/>
            <a:ext cx="7892715" cy="385009"/>
          </a:xfrm>
          <a:prstGeom prst="round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Title 1">
            <a:extLst>
              <a:ext uri="{FF2B5EF4-FFF2-40B4-BE49-F238E27FC236}">
                <a16:creationId xmlns:a16="http://schemas.microsoft.com/office/drawing/2014/main" id="{289CE932-F172-4A3F-8CC5-54AFD4B30E8B}"/>
              </a:ext>
            </a:extLst>
          </p:cNvPr>
          <p:cNvSpPr>
            <a:spLocks noGrp="1"/>
          </p:cNvSpPr>
          <p:nvPr>
            <p:ph type="title"/>
          </p:nvPr>
        </p:nvSpPr>
        <p:spPr/>
        <p:txBody>
          <a:bodyPr/>
          <a:lstStyle/>
          <a:p>
            <a:r>
              <a:rPr lang="en-US" dirty="0"/>
              <a:t>51% attack</a:t>
            </a:r>
          </a:p>
        </p:txBody>
      </p:sp>
      <p:sp>
        <p:nvSpPr>
          <p:cNvPr id="3" name="Content Placeholder 2">
            <a:extLst>
              <a:ext uri="{FF2B5EF4-FFF2-40B4-BE49-F238E27FC236}">
                <a16:creationId xmlns:a16="http://schemas.microsoft.com/office/drawing/2014/main" id="{0B913E43-DD26-4F69-A4F8-42BA50F32BE9}"/>
              </a:ext>
            </a:extLst>
          </p:cNvPr>
          <p:cNvSpPr>
            <a:spLocks noGrp="1"/>
          </p:cNvSpPr>
          <p:nvPr>
            <p:ph idx="1"/>
          </p:nvPr>
        </p:nvSpPr>
        <p:spPr>
          <a:xfrm>
            <a:off x="581192" y="2164402"/>
            <a:ext cx="11029615" cy="4092020"/>
          </a:xfrm>
        </p:spPr>
        <p:txBody>
          <a:bodyPr>
            <a:normAutofit/>
          </a:bodyPr>
          <a:lstStyle/>
          <a:p>
            <a:r>
              <a:rPr lang="en-US" dirty="0"/>
              <a:t>If most of the computational power (at least 51%) is held by one group of miners - it can effectively carry out the attack we described in the previous section.</a:t>
            </a:r>
          </a:p>
          <a:p>
            <a:r>
              <a:rPr lang="en-US" dirty="0"/>
              <a:t>There is a probability 1 that the chain they are miners will be longer at some point, than the chain that the other miners are trying to continue.</a:t>
            </a:r>
          </a:p>
          <a:p>
            <a:r>
              <a:rPr lang="en-US" dirty="0"/>
              <a:t>Otherwise, the probability that an attacker will be able to produce a longer chain than the known one, is exponentially smaller as z increases, and as the ratio of the attacker's computing power to the rest of the computation power is small. It's a "probable" defense against such an attack.</a:t>
            </a:r>
          </a:p>
          <a:p>
            <a:r>
              <a:rPr lang="en-US" dirty="0"/>
              <a:t>Similarly, such a dominant group can decide which deals to approve and which never.</a:t>
            </a:r>
          </a:p>
          <a:p>
            <a:r>
              <a:rPr lang="en-US" dirty="0"/>
              <a:t>It is assumed by users of blockchains that such a situation will never occur.</a:t>
            </a:r>
          </a:p>
        </p:txBody>
      </p:sp>
    </p:spTree>
    <p:extLst>
      <p:ext uri="{BB962C8B-B14F-4D97-AF65-F5344CB8AC3E}">
        <p14:creationId xmlns:p14="http://schemas.microsoft.com/office/powerpoint/2010/main" val="37129902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0C449-77C7-42FD-8303-3DCB8BA6D8DE}"/>
              </a:ext>
            </a:extLst>
          </p:cNvPr>
          <p:cNvSpPr>
            <a:spLocks noGrp="1"/>
          </p:cNvSpPr>
          <p:nvPr>
            <p:ph type="title"/>
          </p:nvPr>
        </p:nvSpPr>
        <p:spPr/>
        <p:txBody>
          <a:bodyPr/>
          <a:lstStyle/>
          <a:p>
            <a:r>
              <a:rPr lang="en-US" dirty="0"/>
              <a:t>Selfish mining attack</a:t>
            </a:r>
          </a:p>
        </p:txBody>
      </p:sp>
      <p:sp>
        <p:nvSpPr>
          <p:cNvPr id="3" name="Content Placeholder 2">
            <a:extLst>
              <a:ext uri="{FF2B5EF4-FFF2-40B4-BE49-F238E27FC236}">
                <a16:creationId xmlns:a16="http://schemas.microsoft.com/office/drawing/2014/main" id="{099C4463-BD5E-486A-88E3-6833CBDADA61}"/>
              </a:ext>
            </a:extLst>
          </p:cNvPr>
          <p:cNvSpPr>
            <a:spLocks noGrp="1"/>
          </p:cNvSpPr>
          <p:nvPr>
            <p:ph idx="1"/>
          </p:nvPr>
        </p:nvSpPr>
        <p:spPr/>
        <p:txBody>
          <a:bodyPr/>
          <a:lstStyle/>
          <a:p>
            <a:r>
              <a:rPr lang="en-US" dirty="0"/>
              <a:t>This attack was theoretically published by an Israeli named </a:t>
            </a:r>
            <a:r>
              <a:rPr lang="en-US" dirty="0" err="1"/>
              <a:t>Itay</a:t>
            </a:r>
            <a:r>
              <a:rPr lang="en-US" dirty="0"/>
              <a:t> </a:t>
            </a:r>
            <a:r>
              <a:rPr lang="en-US" dirty="0" err="1"/>
              <a:t>Eyal</a:t>
            </a:r>
            <a:r>
              <a:rPr lang="en-US" dirty="0"/>
              <a:t> in 2013</a:t>
            </a:r>
          </a:p>
          <a:p>
            <a:r>
              <a:rPr lang="en-US" dirty="0"/>
              <a:t>This attack is not about stealing items without paying but earning money without following the protocol.</a:t>
            </a:r>
          </a:p>
          <a:p>
            <a:endParaRPr lang="en-US" dirty="0"/>
          </a:p>
          <a:p>
            <a:endParaRPr lang="en-US" dirty="0"/>
          </a:p>
        </p:txBody>
      </p:sp>
    </p:spTree>
    <p:extLst>
      <p:ext uri="{BB962C8B-B14F-4D97-AF65-F5344CB8AC3E}">
        <p14:creationId xmlns:p14="http://schemas.microsoft.com/office/powerpoint/2010/main" val="2137191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8D91351-0A96-4112-8E62-2A6798271F1B}"/>
              </a:ext>
            </a:extLst>
          </p:cNvPr>
          <p:cNvSpPr>
            <a:spLocks noGrp="1"/>
          </p:cNvSpPr>
          <p:nvPr>
            <p:ph type="title"/>
          </p:nvPr>
        </p:nvSpPr>
        <p:spPr/>
        <p:txBody>
          <a:bodyPr/>
          <a:lstStyle/>
          <a:p>
            <a:r>
              <a:rPr lang="en-US" dirty="0"/>
              <a:t>What are the concerns about reliability?</a:t>
            </a:r>
            <a:endParaRPr lang="he-IL" dirty="0"/>
          </a:p>
        </p:txBody>
      </p:sp>
      <p:sp>
        <p:nvSpPr>
          <p:cNvPr id="3" name="מציין מיקום תוכן 2">
            <a:extLst>
              <a:ext uri="{FF2B5EF4-FFF2-40B4-BE49-F238E27FC236}">
                <a16:creationId xmlns:a16="http://schemas.microsoft.com/office/drawing/2014/main" id="{CC1E8D3D-B3C9-4AF4-8C05-B0A6B2E25301}"/>
              </a:ext>
            </a:extLst>
          </p:cNvPr>
          <p:cNvSpPr>
            <a:spLocks noGrp="1"/>
          </p:cNvSpPr>
          <p:nvPr>
            <p:ph idx="1"/>
          </p:nvPr>
        </p:nvSpPr>
        <p:spPr/>
        <p:txBody>
          <a:bodyPr/>
          <a:lstStyle/>
          <a:p>
            <a:pPr lvl="1"/>
            <a:r>
              <a:rPr lang="en-US" dirty="0"/>
              <a:t>A user might rewrite history - making money for himself or delete previous transactions</a:t>
            </a:r>
          </a:p>
          <a:p>
            <a:pPr lvl="1"/>
            <a:r>
              <a:rPr lang="en-US" dirty="0"/>
              <a:t>A user may transfer his money to two buyers</a:t>
            </a:r>
          </a:p>
          <a:p>
            <a:pPr lvl="1"/>
            <a:r>
              <a:rPr lang="en-US" dirty="0"/>
              <a:t>Someone might declare that my money goes to him without my consent</a:t>
            </a:r>
          </a:p>
          <a:p>
            <a:pPr lvl="1"/>
            <a:endParaRPr lang="en-US" dirty="0"/>
          </a:p>
          <a:p>
            <a:pPr lvl="1"/>
            <a:endParaRPr lang="he-IL" dirty="0"/>
          </a:p>
        </p:txBody>
      </p:sp>
    </p:spTree>
    <p:extLst>
      <p:ext uri="{BB962C8B-B14F-4D97-AF65-F5344CB8AC3E}">
        <p14:creationId xmlns:p14="http://schemas.microsoft.com/office/powerpoint/2010/main" val="12288156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D6DF09E-B005-45B5-8115-C10CDFD2232A}"/>
              </a:ext>
            </a:extLst>
          </p:cNvPr>
          <p:cNvSpPr>
            <a:spLocks noGrp="1"/>
          </p:cNvSpPr>
          <p:nvPr>
            <p:ph type="title"/>
          </p:nvPr>
        </p:nvSpPr>
        <p:spPr/>
        <p:txBody>
          <a:bodyPr/>
          <a:lstStyle/>
          <a:p>
            <a:endParaRPr lang="he-IL"/>
          </a:p>
        </p:txBody>
      </p:sp>
      <p:pic>
        <p:nvPicPr>
          <p:cNvPr id="10242" name="Picture 2">
            <a:extLst>
              <a:ext uri="{FF2B5EF4-FFF2-40B4-BE49-F238E27FC236}">
                <a16:creationId xmlns:a16="http://schemas.microsoft.com/office/drawing/2014/main" id="{56802106-2E55-4AA4-A8E7-7951EC1303B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0844" y="2743200"/>
            <a:ext cx="8830312" cy="2846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134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4D38-9D59-4863-A0A6-2B2CC49DB658}"/>
              </a:ext>
            </a:extLst>
          </p:cNvPr>
          <p:cNvSpPr>
            <a:spLocks noGrp="1"/>
          </p:cNvSpPr>
          <p:nvPr>
            <p:ph type="title"/>
          </p:nvPr>
        </p:nvSpPr>
        <p:spPr/>
        <p:txBody>
          <a:bodyPr/>
          <a:lstStyle/>
          <a:p>
            <a:r>
              <a:rPr lang="en-US" dirty="0">
                <a:solidFill>
                  <a:schemeClr val="accent2">
                    <a:lumMod val="40000"/>
                    <a:lumOff val="60000"/>
                  </a:schemeClr>
                </a:solidFill>
              </a:rPr>
              <a:t>Solution</a:t>
            </a:r>
            <a:r>
              <a:rPr lang="en-US" dirty="0"/>
              <a:t>:</a:t>
            </a:r>
            <a:br>
              <a:rPr lang="en-US" dirty="0"/>
            </a:br>
            <a:r>
              <a:rPr lang="en-US" dirty="0"/>
              <a:t>Digital signature </a:t>
            </a:r>
          </a:p>
        </p:txBody>
      </p:sp>
      <p:sp>
        <p:nvSpPr>
          <p:cNvPr id="3" name="Content Placeholder 2">
            <a:extLst>
              <a:ext uri="{FF2B5EF4-FFF2-40B4-BE49-F238E27FC236}">
                <a16:creationId xmlns:a16="http://schemas.microsoft.com/office/drawing/2014/main" id="{CD616EA7-39B4-45BF-BB5B-5DD87887B361}"/>
              </a:ext>
            </a:extLst>
          </p:cNvPr>
          <p:cNvSpPr>
            <a:spLocks noGrp="1"/>
          </p:cNvSpPr>
          <p:nvPr>
            <p:ph idx="1"/>
          </p:nvPr>
        </p:nvSpPr>
        <p:spPr/>
        <p:txBody>
          <a:bodyPr/>
          <a:lstStyle/>
          <a:p>
            <a:r>
              <a:rPr lang="en-US" dirty="0"/>
              <a:t>Key generator </a:t>
            </a:r>
            <a:r>
              <a:rPr lang="en-US" dirty="0">
                <a:solidFill>
                  <a:schemeClr val="tx2">
                    <a:lumMod val="75000"/>
                    <a:lumOff val="25000"/>
                  </a:schemeClr>
                </a:solidFill>
              </a:rPr>
              <a:t>algorithm generates a private key. Afterwards it generates the public key based on it.</a:t>
            </a:r>
          </a:p>
          <a:p>
            <a:r>
              <a:rPr lang="en-US" dirty="0"/>
              <a:t>Signature algorithm</a:t>
            </a:r>
            <a:r>
              <a:rPr lang="en-US" dirty="0">
                <a:solidFill>
                  <a:schemeClr val="bg2">
                    <a:lumMod val="75000"/>
                  </a:schemeClr>
                </a:solidFill>
              </a:rPr>
              <a:t>: </a:t>
            </a:r>
            <a:r>
              <a:rPr lang="en-US" dirty="0">
                <a:solidFill>
                  <a:schemeClr val="tx2">
                    <a:lumMod val="75000"/>
                    <a:lumOff val="25000"/>
                  </a:schemeClr>
                </a:solidFill>
              </a:rPr>
              <a:t>given the private key + data the algorithm generates a signature </a:t>
            </a:r>
          </a:p>
          <a:p>
            <a:r>
              <a:rPr lang="en-US" dirty="0"/>
              <a:t>Verification algorithm	</a:t>
            </a:r>
          </a:p>
        </p:txBody>
      </p:sp>
      <p:sp>
        <p:nvSpPr>
          <p:cNvPr id="6" name="מציין מיקום טקסט 5">
            <a:extLst>
              <a:ext uri="{FF2B5EF4-FFF2-40B4-BE49-F238E27FC236}">
                <a16:creationId xmlns:a16="http://schemas.microsoft.com/office/drawing/2014/main" id="{CA191247-F5C4-4775-AFD3-20351EC6DA0C}"/>
              </a:ext>
            </a:extLst>
          </p:cNvPr>
          <p:cNvSpPr>
            <a:spLocks noGrp="1"/>
          </p:cNvSpPr>
          <p:nvPr>
            <p:ph type="body" sz="half" idx="2"/>
          </p:nvPr>
        </p:nvSpPr>
        <p:spPr/>
        <p:txBody>
          <a:bodyPr>
            <a:normAutofit/>
          </a:bodyPr>
          <a:lstStyle/>
          <a:p>
            <a:pPr algn="ctr"/>
            <a:r>
              <a:rPr lang="en-US" sz="2000" dirty="0"/>
              <a:t>- - - - - - -</a:t>
            </a:r>
          </a:p>
          <a:p>
            <a:r>
              <a:rPr lang="en-US" sz="2000" dirty="0"/>
              <a:t>Someone might declare that my money goes to him without my consent!</a:t>
            </a:r>
          </a:p>
        </p:txBody>
      </p:sp>
      <p:sp>
        <p:nvSpPr>
          <p:cNvPr id="4" name="תיבת טקסט 3">
            <a:extLst>
              <a:ext uri="{FF2B5EF4-FFF2-40B4-BE49-F238E27FC236}">
                <a16:creationId xmlns:a16="http://schemas.microsoft.com/office/drawing/2014/main" id="{AF99DFAD-B6BC-4CCE-80CC-64AB6D8422D8}"/>
              </a:ext>
            </a:extLst>
          </p:cNvPr>
          <p:cNvSpPr txBox="1"/>
          <p:nvPr/>
        </p:nvSpPr>
        <p:spPr>
          <a:xfrm>
            <a:off x="5759116" y="5342021"/>
            <a:ext cx="1925052" cy="584775"/>
          </a:xfrm>
          <a:prstGeom prst="rect">
            <a:avLst/>
          </a:prstGeom>
          <a:solidFill>
            <a:srgbClr val="FF0000"/>
          </a:solidFill>
        </p:spPr>
        <p:txBody>
          <a:bodyPr wrap="square" rtlCol="1">
            <a:spAutoFit/>
          </a:bodyPr>
          <a:lstStyle/>
          <a:p>
            <a:pPr algn="ctr" rtl="1"/>
            <a:r>
              <a:rPr lang="he-IL" sz="3200" dirty="0">
                <a:solidFill>
                  <a:schemeClr val="bg1"/>
                </a:solidFill>
              </a:rPr>
              <a:t>הדגמה</a:t>
            </a:r>
          </a:p>
        </p:txBody>
      </p:sp>
    </p:spTree>
    <p:extLst>
      <p:ext uri="{BB962C8B-B14F-4D97-AF65-F5344CB8AC3E}">
        <p14:creationId xmlns:p14="http://schemas.microsoft.com/office/powerpoint/2010/main" val="3889420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83AF574-9916-4335-9EC6-B128E26E9CF1}"/>
              </a:ext>
            </a:extLst>
          </p:cNvPr>
          <p:cNvSpPr>
            <a:spLocks noGrp="1"/>
          </p:cNvSpPr>
          <p:nvPr>
            <p:ph type="title"/>
          </p:nvPr>
        </p:nvSpPr>
        <p:spPr/>
        <p:txBody>
          <a:bodyPr/>
          <a:lstStyle/>
          <a:p>
            <a:r>
              <a:rPr lang="en-US" dirty="0"/>
              <a:t>What does a transaction look like?</a:t>
            </a:r>
            <a:endParaRPr lang="he-IL" dirty="0"/>
          </a:p>
        </p:txBody>
      </p:sp>
      <p:pic>
        <p:nvPicPr>
          <p:cNvPr id="5" name="מציין מיקום תוכן 4">
            <a:extLst>
              <a:ext uri="{FF2B5EF4-FFF2-40B4-BE49-F238E27FC236}">
                <a16:creationId xmlns:a16="http://schemas.microsoft.com/office/drawing/2014/main" id="{7496642A-54C7-49D2-867D-E3135FD84F3F}"/>
              </a:ext>
            </a:extLst>
          </p:cNvPr>
          <p:cNvPicPr>
            <a:picLocks noGrp="1" noChangeAspect="1"/>
          </p:cNvPicPr>
          <p:nvPr>
            <p:ph sz="half" idx="1"/>
          </p:nvPr>
        </p:nvPicPr>
        <p:blipFill rotWithShape="1">
          <a:blip r:embed="rId3"/>
          <a:srcRect l="3944" t="33467" r="57100" b="29227"/>
          <a:stretch/>
        </p:blipFill>
        <p:spPr>
          <a:xfrm>
            <a:off x="440019" y="2092009"/>
            <a:ext cx="4844715" cy="2608328"/>
          </a:xfrm>
          <a:prstGeom prst="rect">
            <a:avLst/>
          </a:prstGeom>
        </p:spPr>
      </p:pic>
      <p:pic>
        <p:nvPicPr>
          <p:cNvPr id="6" name="תמונה 5">
            <a:extLst>
              <a:ext uri="{FF2B5EF4-FFF2-40B4-BE49-F238E27FC236}">
                <a16:creationId xmlns:a16="http://schemas.microsoft.com/office/drawing/2014/main" id="{433490B3-2002-498A-A23C-5BE9480858E6}"/>
              </a:ext>
            </a:extLst>
          </p:cNvPr>
          <p:cNvPicPr>
            <a:picLocks noChangeAspect="1"/>
          </p:cNvPicPr>
          <p:nvPr/>
        </p:nvPicPr>
        <p:blipFill rotWithShape="1">
          <a:blip r:embed="rId4"/>
          <a:srcRect l="2763" t="22793" r="60133" b="22794"/>
          <a:stretch/>
        </p:blipFill>
        <p:spPr>
          <a:xfrm>
            <a:off x="6169332" y="2190002"/>
            <a:ext cx="4523874" cy="3729791"/>
          </a:xfrm>
          <a:prstGeom prst="rect">
            <a:avLst/>
          </a:prstGeom>
        </p:spPr>
      </p:pic>
    </p:spTree>
    <p:extLst>
      <p:ext uri="{BB962C8B-B14F-4D97-AF65-F5344CB8AC3E}">
        <p14:creationId xmlns:p14="http://schemas.microsoft.com/office/powerpoint/2010/main" val="1063991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4D38-9D59-4863-A0A6-2B2CC49DB658}"/>
              </a:ext>
            </a:extLst>
          </p:cNvPr>
          <p:cNvSpPr>
            <a:spLocks noGrp="1"/>
          </p:cNvSpPr>
          <p:nvPr>
            <p:ph type="title"/>
          </p:nvPr>
        </p:nvSpPr>
        <p:spPr/>
        <p:txBody>
          <a:bodyPr/>
          <a:lstStyle/>
          <a:p>
            <a:r>
              <a:rPr lang="en-US" dirty="0">
                <a:solidFill>
                  <a:schemeClr val="accent2">
                    <a:lumMod val="40000"/>
                    <a:lumOff val="60000"/>
                  </a:schemeClr>
                </a:solidFill>
              </a:rPr>
              <a:t>Solution</a:t>
            </a:r>
            <a:r>
              <a:rPr lang="en-US" dirty="0"/>
              <a:t>:</a:t>
            </a:r>
            <a:br>
              <a:rPr lang="en-US" dirty="0"/>
            </a:br>
            <a:r>
              <a:rPr lang="en-US" dirty="0"/>
              <a:t>blockchain</a:t>
            </a:r>
          </a:p>
        </p:txBody>
      </p:sp>
      <p:sp>
        <p:nvSpPr>
          <p:cNvPr id="3" name="Content Placeholder 2">
            <a:extLst>
              <a:ext uri="{FF2B5EF4-FFF2-40B4-BE49-F238E27FC236}">
                <a16:creationId xmlns:a16="http://schemas.microsoft.com/office/drawing/2014/main" id="{CD616EA7-39B4-45BF-BB5B-5DD87887B361}"/>
              </a:ext>
            </a:extLst>
          </p:cNvPr>
          <p:cNvSpPr>
            <a:spLocks noGrp="1"/>
          </p:cNvSpPr>
          <p:nvPr>
            <p:ph idx="1"/>
          </p:nvPr>
        </p:nvSpPr>
        <p:spPr/>
        <p:txBody>
          <a:bodyPr/>
          <a:lstStyle/>
          <a:p>
            <a:r>
              <a:rPr lang="en-US" dirty="0"/>
              <a:t>The traditional solution: </a:t>
            </a:r>
            <a:r>
              <a:rPr lang="en-US" dirty="0">
                <a:solidFill>
                  <a:schemeClr val="tx2">
                    <a:lumMod val="75000"/>
                    <a:lumOff val="25000"/>
                  </a:schemeClr>
                </a:solidFill>
              </a:rPr>
              <a:t>A central body that acquires trust, such as a bank.</a:t>
            </a:r>
          </a:p>
          <a:p>
            <a:r>
              <a:rPr lang="en-US" dirty="0"/>
              <a:t>Distributed Solution:</a:t>
            </a:r>
            <a:r>
              <a:rPr lang="en-US" dirty="0">
                <a:solidFill>
                  <a:schemeClr val="bg2">
                    <a:lumMod val="75000"/>
                  </a:schemeClr>
                </a:solidFill>
              </a:rPr>
              <a:t> </a:t>
            </a:r>
            <a:r>
              <a:rPr lang="en-US" dirty="0">
                <a:solidFill>
                  <a:schemeClr val="tx2">
                    <a:lumMod val="75000"/>
                    <a:lumOff val="25000"/>
                  </a:schemeClr>
                </a:solidFill>
              </a:rPr>
              <a:t>Agree on all transactions performed so that the community of participants can decide which transfer was made - and get it, and what it is fake - and reject it.</a:t>
            </a:r>
          </a:p>
          <a:p>
            <a:r>
              <a:rPr lang="en-US" dirty="0"/>
              <a:t>This is the concept of blockchain.</a:t>
            </a:r>
          </a:p>
          <a:p>
            <a:r>
              <a:rPr lang="en-US" dirty="0"/>
              <a:t>But, how?</a:t>
            </a:r>
          </a:p>
        </p:txBody>
      </p:sp>
      <p:sp>
        <p:nvSpPr>
          <p:cNvPr id="6" name="מציין מיקום טקסט 5">
            <a:extLst>
              <a:ext uri="{FF2B5EF4-FFF2-40B4-BE49-F238E27FC236}">
                <a16:creationId xmlns:a16="http://schemas.microsoft.com/office/drawing/2014/main" id="{CA191247-F5C4-4775-AFD3-20351EC6DA0C}"/>
              </a:ext>
            </a:extLst>
          </p:cNvPr>
          <p:cNvSpPr>
            <a:spLocks noGrp="1"/>
          </p:cNvSpPr>
          <p:nvPr>
            <p:ph type="body" sz="half" idx="2"/>
          </p:nvPr>
        </p:nvSpPr>
        <p:spPr/>
        <p:txBody>
          <a:bodyPr>
            <a:normAutofit/>
          </a:bodyPr>
          <a:lstStyle/>
          <a:p>
            <a:pPr algn="ctr"/>
            <a:r>
              <a:rPr lang="en-US" sz="2000" dirty="0"/>
              <a:t>- - - - - - -</a:t>
            </a:r>
          </a:p>
          <a:p>
            <a:r>
              <a:rPr lang="en-US" sz="2000" dirty="0"/>
              <a:t>A user might rewrite history - make money for himself or delete previous transactions</a:t>
            </a:r>
          </a:p>
        </p:txBody>
      </p:sp>
    </p:spTree>
    <p:extLst>
      <p:ext uri="{BB962C8B-B14F-4D97-AF65-F5344CB8AC3E}">
        <p14:creationId xmlns:p14="http://schemas.microsoft.com/office/powerpoint/2010/main" val="2147379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D3C40D9-7EF1-4D92-B9FC-F630CEF9898D}"/>
              </a:ext>
            </a:extLst>
          </p:cNvPr>
          <p:cNvSpPr>
            <a:spLocks noGrp="1"/>
          </p:cNvSpPr>
          <p:nvPr>
            <p:ph type="title"/>
          </p:nvPr>
        </p:nvSpPr>
        <p:spPr/>
        <p:txBody>
          <a:bodyPr/>
          <a:lstStyle/>
          <a:p>
            <a:r>
              <a:rPr lang="en-US" dirty="0"/>
              <a:t>Why is it almost impossible to change a block</a:t>
            </a:r>
            <a:endParaRPr lang="he-IL" dirty="0"/>
          </a:p>
        </p:txBody>
      </p:sp>
      <p:sp>
        <p:nvSpPr>
          <p:cNvPr id="3" name="מציין מיקום תוכן 2">
            <a:extLst>
              <a:ext uri="{FF2B5EF4-FFF2-40B4-BE49-F238E27FC236}">
                <a16:creationId xmlns:a16="http://schemas.microsoft.com/office/drawing/2014/main" id="{CC0CF3B1-B829-473D-9C04-3693CB5D153D}"/>
              </a:ext>
            </a:extLst>
          </p:cNvPr>
          <p:cNvSpPr>
            <a:spLocks noGrp="1"/>
          </p:cNvSpPr>
          <p:nvPr>
            <p:ph idx="1"/>
          </p:nvPr>
        </p:nvSpPr>
        <p:spPr>
          <a:xfrm>
            <a:off x="581192" y="2340864"/>
            <a:ext cx="11029615" cy="1974462"/>
          </a:xfrm>
        </p:spPr>
        <p:txBody>
          <a:bodyPr/>
          <a:lstStyle/>
          <a:p>
            <a:r>
              <a:rPr lang="en-US" dirty="0"/>
              <a:t>To answer the question, we need to know what is in each block. Let's take Bitcoin as an example.</a:t>
            </a:r>
          </a:p>
          <a:p>
            <a:r>
              <a:rPr lang="en-US" dirty="0"/>
              <a:t>Every block contains about 2000 transactions</a:t>
            </a:r>
          </a:p>
          <a:p>
            <a:r>
              <a:rPr lang="en-US" dirty="0"/>
              <a:t>The block header consists of the following components:</a:t>
            </a:r>
          </a:p>
          <a:p>
            <a:endParaRPr lang="en-US" dirty="0"/>
          </a:p>
          <a:p>
            <a:endParaRPr lang="he-IL" dirty="0"/>
          </a:p>
        </p:txBody>
      </p:sp>
      <p:graphicFrame>
        <p:nvGraphicFramePr>
          <p:cNvPr id="5" name="טבלה 5">
            <a:extLst>
              <a:ext uri="{FF2B5EF4-FFF2-40B4-BE49-F238E27FC236}">
                <a16:creationId xmlns:a16="http://schemas.microsoft.com/office/drawing/2014/main" id="{B7F74188-88A8-4AB8-B60A-06EF79FF6B64}"/>
              </a:ext>
            </a:extLst>
          </p:cNvPr>
          <p:cNvGraphicFramePr>
            <a:graphicFrameLocks noGrp="1"/>
          </p:cNvGraphicFramePr>
          <p:nvPr>
            <p:extLst>
              <p:ext uri="{D42A27DB-BD31-4B8C-83A1-F6EECF244321}">
                <p14:modId xmlns:p14="http://schemas.microsoft.com/office/powerpoint/2010/main" val="3004422792"/>
              </p:ext>
            </p:extLst>
          </p:nvPr>
        </p:nvGraphicFramePr>
        <p:xfrm>
          <a:off x="1171073" y="3815792"/>
          <a:ext cx="9416715" cy="2595880"/>
        </p:xfrm>
        <a:graphic>
          <a:graphicData uri="http://schemas.openxmlformats.org/drawingml/2006/table">
            <a:tbl>
              <a:tblPr rtl="1" firstRow="1" bandRow="1">
                <a:tableStyleId>{6E25E649-3F16-4E02-A733-19D2CDBF48F0}</a:tableStyleId>
              </a:tblPr>
              <a:tblGrid>
                <a:gridCol w="5710988">
                  <a:extLst>
                    <a:ext uri="{9D8B030D-6E8A-4147-A177-3AD203B41FA5}">
                      <a16:colId xmlns:a16="http://schemas.microsoft.com/office/drawing/2014/main" val="390846616"/>
                    </a:ext>
                  </a:extLst>
                </a:gridCol>
                <a:gridCol w="1684422">
                  <a:extLst>
                    <a:ext uri="{9D8B030D-6E8A-4147-A177-3AD203B41FA5}">
                      <a16:colId xmlns:a16="http://schemas.microsoft.com/office/drawing/2014/main" val="3682915825"/>
                    </a:ext>
                  </a:extLst>
                </a:gridCol>
                <a:gridCol w="2021305">
                  <a:extLst>
                    <a:ext uri="{9D8B030D-6E8A-4147-A177-3AD203B41FA5}">
                      <a16:colId xmlns:a16="http://schemas.microsoft.com/office/drawing/2014/main" val="1530591442"/>
                    </a:ext>
                  </a:extLst>
                </a:gridCol>
              </a:tblGrid>
              <a:tr h="370840">
                <a:tc>
                  <a:txBody>
                    <a:bodyPr/>
                    <a:lstStyle/>
                    <a:p>
                      <a:pPr algn="ctr" rtl="0"/>
                      <a:r>
                        <a:rPr lang="en-US" dirty="0">
                          <a:effectLst/>
                        </a:rPr>
                        <a:t>Comments</a:t>
                      </a:r>
                    </a:p>
                  </a:txBody>
                  <a:tcPr anchor="ctr"/>
                </a:tc>
                <a:tc>
                  <a:txBody>
                    <a:bodyPr/>
                    <a:lstStyle/>
                    <a:p>
                      <a:pPr algn="ctr"/>
                      <a:r>
                        <a:rPr lang="en-US" dirty="0">
                          <a:effectLst/>
                        </a:rPr>
                        <a:t>Description</a:t>
                      </a:r>
                    </a:p>
                  </a:txBody>
                  <a:tcPr anchor="ctr"/>
                </a:tc>
                <a:tc>
                  <a:txBody>
                    <a:bodyPr/>
                    <a:lstStyle/>
                    <a:p>
                      <a:pPr algn="ctr"/>
                      <a:r>
                        <a:rPr lang="en-US" dirty="0">
                          <a:effectLst/>
                        </a:rPr>
                        <a:t>Field Size (Bytes)</a:t>
                      </a:r>
                    </a:p>
                  </a:txBody>
                  <a:tcPr anchor="ctr"/>
                </a:tc>
                <a:extLst>
                  <a:ext uri="{0D108BD9-81ED-4DB2-BD59-A6C34878D82A}">
                    <a16:rowId xmlns:a16="http://schemas.microsoft.com/office/drawing/2014/main" val="2607154508"/>
                  </a:ext>
                </a:extLst>
              </a:tr>
              <a:tr h="370840">
                <a:tc>
                  <a:txBody>
                    <a:bodyPr/>
                    <a:lstStyle/>
                    <a:p>
                      <a:pPr rtl="0"/>
                      <a:r>
                        <a:rPr lang="en-US" dirty="0">
                          <a:effectLst/>
                        </a:rPr>
                        <a:t>Block version information (note, this is signed)</a:t>
                      </a:r>
                    </a:p>
                  </a:txBody>
                  <a:tcPr anchor="ctr"/>
                </a:tc>
                <a:tc>
                  <a:txBody>
                    <a:bodyPr/>
                    <a:lstStyle/>
                    <a:p>
                      <a:r>
                        <a:rPr lang="en-US">
                          <a:effectLst/>
                        </a:rPr>
                        <a:t>version</a:t>
                      </a:r>
                    </a:p>
                  </a:txBody>
                  <a:tcPr anchor="ctr"/>
                </a:tc>
                <a:tc>
                  <a:txBody>
                    <a:bodyPr/>
                    <a:lstStyle/>
                    <a:p>
                      <a:r>
                        <a:rPr lang="he-IL" dirty="0">
                          <a:effectLst/>
                        </a:rPr>
                        <a:t>4</a:t>
                      </a:r>
                    </a:p>
                  </a:txBody>
                  <a:tcPr anchor="ctr"/>
                </a:tc>
                <a:extLst>
                  <a:ext uri="{0D108BD9-81ED-4DB2-BD59-A6C34878D82A}">
                    <a16:rowId xmlns:a16="http://schemas.microsoft.com/office/drawing/2014/main" val="2955278323"/>
                  </a:ext>
                </a:extLst>
              </a:tr>
              <a:tr h="370840">
                <a:tc>
                  <a:txBody>
                    <a:bodyPr/>
                    <a:lstStyle/>
                    <a:p>
                      <a:pPr rtl="0"/>
                      <a:r>
                        <a:rPr lang="en-US" dirty="0">
                          <a:effectLst/>
                        </a:rPr>
                        <a:t>The hash value of the previous</a:t>
                      </a:r>
                    </a:p>
                  </a:txBody>
                  <a:tcPr anchor="ctr"/>
                </a:tc>
                <a:tc>
                  <a:txBody>
                    <a:bodyPr/>
                    <a:lstStyle/>
                    <a:p>
                      <a:r>
                        <a:rPr lang="en-US">
                          <a:effectLst/>
                        </a:rPr>
                        <a:t>prev_block</a:t>
                      </a:r>
                    </a:p>
                  </a:txBody>
                  <a:tcPr anchor="ctr"/>
                </a:tc>
                <a:tc>
                  <a:txBody>
                    <a:bodyPr/>
                    <a:lstStyle/>
                    <a:p>
                      <a:r>
                        <a:rPr lang="he-IL" dirty="0">
                          <a:effectLst/>
                        </a:rPr>
                        <a:t>32</a:t>
                      </a:r>
                    </a:p>
                  </a:txBody>
                  <a:tcPr anchor="ctr"/>
                </a:tc>
                <a:extLst>
                  <a:ext uri="{0D108BD9-81ED-4DB2-BD59-A6C34878D82A}">
                    <a16:rowId xmlns:a16="http://schemas.microsoft.com/office/drawing/2014/main" val="1213724978"/>
                  </a:ext>
                </a:extLst>
              </a:tr>
              <a:tr h="370840">
                <a:tc>
                  <a:txBody>
                    <a:bodyPr/>
                    <a:lstStyle/>
                    <a:p>
                      <a:pPr rtl="0"/>
                      <a:r>
                        <a:rPr lang="en-US" dirty="0">
                          <a:effectLst/>
                        </a:rPr>
                        <a:t>Hash of all transactions related to this block</a:t>
                      </a:r>
                    </a:p>
                  </a:txBody>
                  <a:tcPr anchor="ctr"/>
                </a:tc>
                <a:tc>
                  <a:txBody>
                    <a:bodyPr/>
                    <a:lstStyle/>
                    <a:p>
                      <a:r>
                        <a:rPr lang="en-US">
                          <a:effectLst/>
                        </a:rPr>
                        <a:t>merkle_root</a:t>
                      </a:r>
                    </a:p>
                  </a:txBody>
                  <a:tcPr anchor="ctr"/>
                </a:tc>
                <a:tc>
                  <a:txBody>
                    <a:bodyPr/>
                    <a:lstStyle/>
                    <a:p>
                      <a:r>
                        <a:rPr lang="he-IL" dirty="0">
                          <a:effectLst/>
                        </a:rPr>
                        <a:t>32</a:t>
                      </a:r>
                    </a:p>
                  </a:txBody>
                  <a:tcPr anchor="ctr"/>
                </a:tc>
                <a:extLst>
                  <a:ext uri="{0D108BD9-81ED-4DB2-BD59-A6C34878D82A}">
                    <a16:rowId xmlns:a16="http://schemas.microsoft.com/office/drawing/2014/main" val="2017695140"/>
                  </a:ext>
                </a:extLst>
              </a:tr>
              <a:tr h="370840">
                <a:tc>
                  <a:txBody>
                    <a:bodyPr/>
                    <a:lstStyle/>
                    <a:p>
                      <a:pPr rtl="0"/>
                      <a:r>
                        <a:rPr lang="en-US" dirty="0">
                          <a:effectLst/>
                        </a:rPr>
                        <a:t>A timestamp recording when this block was created</a:t>
                      </a:r>
                    </a:p>
                  </a:txBody>
                  <a:tcPr anchor="ctr"/>
                </a:tc>
                <a:tc>
                  <a:txBody>
                    <a:bodyPr/>
                    <a:lstStyle/>
                    <a:p>
                      <a:r>
                        <a:rPr lang="en-US">
                          <a:effectLst/>
                        </a:rPr>
                        <a:t>timestamp</a:t>
                      </a:r>
                    </a:p>
                  </a:txBody>
                  <a:tcPr anchor="ctr"/>
                </a:tc>
                <a:tc>
                  <a:txBody>
                    <a:bodyPr/>
                    <a:lstStyle/>
                    <a:p>
                      <a:r>
                        <a:rPr lang="he-IL" dirty="0">
                          <a:effectLst/>
                        </a:rPr>
                        <a:t>4</a:t>
                      </a:r>
                    </a:p>
                  </a:txBody>
                  <a:tcPr anchor="ctr"/>
                </a:tc>
                <a:extLst>
                  <a:ext uri="{0D108BD9-81ED-4DB2-BD59-A6C34878D82A}">
                    <a16:rowId xmlns:a16="http://schemas.microsoft.com/office/drawing/2014/main" val="137537113"/>
                  </a:ext>
                </a:extLst>
              </a:tr>
              <a:tr h="370840">
                <a:tc>
                  <a:txBody>
                    <a:bodyPr/>
                    <a:lstStyle/>
                    <a:p>
                      <a:pPr rtl="0"/>
                      <a:r>
                        <a:rPr lang="en-US" dirty="0">
                          <a:effectLst/>
                        </a:rPr>
                        <a:t>The calculated difficulty target being used for this block</a:t>
                      </a:r>
                    </a:p>
                  </a:txBody>
                  <a:tcPr anchor="ctr"/>
                </a:tc>
                <a:tc>
                  <a:txBody>
                    <a:bodyPr/>
                    <a:lstStyle/>
                    <a:p>
                      <a:r>
                        <a:rPr lang="en-US">
                          <a:effectLst/>
                        </a:rPr>
                        <a:t>bits</a:t>
                      </a:r>
                    </a:p>
                  </a:txBody>
                  <a:tcPr anchor="ctr"/>
                </a:tc>
                <a:tc>
                  <a:txBody>
                    <a:bodyPr/>
                    <a:lstStyle/>
                    <a:p>
                      <a:r>
                        <a:rPr lang="he-IL" dirty="0">
                          <a:effectLst/>
                        </a:rPr>
                        <a:t>4</a:t>
                      </a:r>
                    </a:p>
                  </a:txBody>
                  <a:tcPr anchor="ctr"/>
                </a:tc>
                <a:extLst>
                  <a:ext uri="{0D108BD9-81ED-4DB2-BD59-A6C34878D82A}">
                    <a16:rowId xmlns:a16="http://schemas.microsoft.com/office/drawing/2014/main" val="2713966118"/>
                  </a:ext>
                </a:extLst>
              </a:tr>
              <a:tr h="370840">
                <a:tc>
                  <a:txBody>
                    <a:bodyPr/>
                    <a:lstStyle/>
                    <a:p>
                      <a:pPr rtl="0"/>
                      <a:r>
                        <a:rPr lang="en-US" dirty="0">
                          <a:effectLst/>
                        </a:rPr>
                        <a:t>The nonce used to generate this block</a:t>
                      </a:r>
                    </a:p>
                  </a:txBody>
                  <a:tcPr anchor="ctr"/>
                </a:tc>
                <a:tc>
                  <a:txBody>
                    <a:bodyPr/>
                    <a:lstStyle/>
                    <a:p>
                      <a:r>
                        <a:rPr lang="en-US" dirty="0">
                          <a:effectLst/>
                        </a:rPr>
                        <a:t>nonce</a:t>
                      </a:r>
                    </a:p>
                  </a:txBody>
                  <a:tcPr anchor="ctr"/>
                </a:tc>
                <a:tc>
                  <a:txBody>
                    <a:bodyPr/>
                    <a:lstStyle/>
                    <a:p>
                      <a:r>
                        <a:rPr lang="he-IL" dirty="0">
                          <a:effectLst/>
                        </a:rPr>
                        <a:t>4</a:t>
                      </a:r>
                    </a:p>
                  </a:txBody>
                  <a:tcPr anchor="ctr"/>
                </a:tc>
                <a:extLst>
                  <a:ext uri="{0D108BD9-81ED-4DB2-BD59-A6C34878D82A}">
                    <a16:rowId xmlns:a16="http://schemas.microsoft.com/office/drawing/2014/main" val="1500218972"/>
                  </a:ext>
                </a:extLst>
              </a:tr>
            </a:tbl>
          </a:graphicData>
        </a:graphic>
      </p:graphicFrame>
    </p:spTree>
    <p:extLst>
      <p:ext uri="{BB962C8B-B14F-4D97-AF65-F5344CB8AC3E}">
        <p14:creationId xmlns:p14="http://schemas.microsoft.com/office/powerpoint/2010/main" val="3299571925"/>
      </p:ext>
    </p:extLst>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242941"/>
      </a:dk2>
      <a:lt2>
        <a:srgbClr val="E2E8E5"/>
      </a:lt2>
      <a:accent1>
        <a:srgbClr val="E72989"/>
      </a:accent1>
      <a:accent2>
        <a:srgbClr val="D517C6"/>
      </a:accent2>
      <a:accent3>
        <a:srgbClr val="A729E7"/>
      </a:accent3>
      <a:accent4>
        <a:srgbClr val="5E35DA"/>
      </a:accent4>
      <a:accent5>
        <a:srgbClr val="2949E7"/>
      </a:accent5>
      <a:accent6>
        <a:srgbClr val="1787D5"/>
      </a:accent6>
      <a:hlink>
        <a:srgbClr val="6869CC"/>
      </a:hlink>
      <a:folHlink>
        <a:srgbClr val="7F7F7F"/>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TotalTime>
  <Words>3185</Words>
  <Application>Microsoft Office PowerPoint</Application>
  <PresentationFormat>מסך רחב</PresentationFormat>
  <Paragraphs>342</Paragraphs>
  <Slides>50</Slides>
  <Notes>28</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50</vt:i4>
      </vt:variant>
    </vt:vector>
  </HeadingPairs>
  <TitlesOfParts>
    <vt:vector size="55" baseType="lpstr">
      <vt:lpstr>Calibri</vt:lpstr>
      <vt:lpstr>Cambria Math</vt:lpstr>
      <vt:lpstr>Tw Cen MT</vt:lpstr>
      <vt:lpstr>Wingdings 2</vt:lpstr>
      <vt:lpstr>DividendVTI</vt:lpstr>
      <vt:lpstr>crypto currency</vt:lpstr>
      <vt:lpstr>מצגת של PowerPoint‏</vt:lpstr>
      <vt:lpstr>Trust and safety in crypto currency</vt:lpstr>
      <vt:lpstr>The main problem of crypto currency</vt:lpstr>
      <vt:lpstr>What are the concerns about reliability?</vt:lpstr>
      <vt:lpstr>Solution: Digital signature </vt:lpstr>
      <vt:lpstr>What does a transaction look like?</vt:lpstr>
      <vt:lpstr>Solution: blockchain</vt:lpstr>
      <vt:lpstr>Why is it almost impossible to change a block</vt:lpstr>
      <vt:lpstr>hashing!</vt:lpstr>
      <vt:lpstr>What is a valid block?</vt:lpstr>
      <vt:lpstr>What happens when someone tampers with a block</vt:lpstr>
      <vt:lpstr>The power of the chain</vt:lpstr>
      <vt:lpstr>How long does it take to find a nonce?</vt:lpstr>
      <vt:lpstr>How long does it take to find a nonce?</vt:lpstr>
      <vt:lpstr>Who does verify transactions and blocks?</vt:lpstr>
      <vt:lpstr>So, how does it work?</vt:lpstr>
      <vt:lpstr>Communication in blockchain network</vt:lpstr>
      <vt:lpstr>Communication problems</vt:lpstr>
      <vt:lpstr>Communication solutions</vt:lpstr>
      <vt:lpstr>fork</vt:lpstr>
      <vt:lpstr>The protocol of fork</vt:lpstr>
      <vt:lpstr>Fork and new coins</vt:lpstr>
      <vt:lpstr>Incentive </vt:lpstr>
      <vt:lpstr>mining</vt:lpstr>
      <vt:lpstr>Fees </vt:lpstr>
      <vt:lpstr>Sample transaction</vt:lpstr>
      <vt:lpstr>storage</vt:lpstr>
      <vt:lpstr>What are merkle trees?</vt:lpstr>
      <vt:lpstr>Properties of merkle trees</vt:lpstr>
      <vt:lpstr>Using merkle trees</vt:lpstr>
      <vt:lpstr>PRIVACY</vt:lpstr>
      <vt:lpstr>More about bitcoin</vt:lpstr>
      <vt:lpstr>מצגת של PowerPoint‏</vt:lpstr>
      <vt:lpstr>History of bitcoin</vt:lpstr>
      <vt:lpstr>PRICE HISTORY CHART</vt:lpstr>
      <vt:lpstr>What is blockchain?</vt:lpstr>
      <vt:lpstr>A problem</vt:lpstr>
      <vt:lpstr>How are we identified(?) with this coin?</vt:lpstr>
      <vt:lpstr>How is the difficulty target determined?</vt:lpstr>
      <vt:lpstr>Mining </vt:lpstr>
      <vt:lpstr>mining</vt:lpstr>
      <vt:lpstr>Mining – incentives </vt:lpstr>
      <vt:lpstr>What are the weak points?</vt:lpstr>
      <vt:lpstr>Double spending attack</vt:lpstr>
      <vt:lpstr>Double spending attack</vt:lpstr>
      <vt:lpstr>51% attack</vt:lpstr>
      <vt:lpstr>51% attack</vt:lpstr>
      <vt:lpstr>Selfish mining attack</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currency</dc:title>
  <dc:creator>Partner</dc:creator>
  <cp:lastModifiedBy>Partner</cp:lastModifiedBy>
  <cp:revision>15</cp:revision>
  <dcterms:created xsi:type="dcterms:W3CDTF">2019-12-08T18:44:16Z</dcterms:created>
  <dcterms:modified xsi:type="dcterms:W3CDTF">2019-12-09T15:29:21Z</dcterms:modified>
</cp:coreProperties>
</file>