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82" r:id="rId15"/>
    <p:sldId id="284" r:id="rId16"/>
    <p:sldId id="283" r:id="rId17"/>
    <p:sldId id="278" r:id="rId18"/>
    <p:sldId id="268" r:id="rId19"/>
    <p:sldId id="275" r:id="rId20"/>
    <p:sldId id="276" r:id="rId21"/>
    <p:sldId id="277" r:id="rId22"/>
    <p:sldId id="279" r:id="rId23"/>
    <p:sldId id="270" r:id="rId24"/>
    <p:sldId id="271" r:id="rId25"/>
    <p:sldId id="272" r:id="rId26"/>
    <p:sldId id="273" r:id="rId27"/>
    <p:sldId id="274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i Cohen" initials="YC" lastIdx="1" clrIdx="0">
    <p:extLst>
      <p:ext uri="{19B8F6BF-5375-455C-9EA6-DF929625EA0E}">
        <p15:presenceInfo xmlns:p15="http://schemas.microsoft.com/office/powerpoint/2012/main" userId="43cb38e1059660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23:01:37.84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0DBCA-8CDB-48B8-894D-1255CC68AC4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85894-D30D-42EB-9150-3284AD23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85894-D30D-42EB-9150-3284AD23AE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85894-D30D-42EB-9150-3284AD23AE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0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1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4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7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3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7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50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dersbrownworth.com/blockcha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rain, sky&#10;&#10;Description automatically generated">
            <a:extLst>
              <a:ext uri="{FF2B5EF4-FFF2-40B4-BE49-F238E27FC236}">
                <a16:creationId xmlns:a16="http://schemas.microsoft.com/office/drawing/2014/main" id="{18FD6EBD-4629-4F32-BB30-CA7CA9EFC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66DBD-91ED-49A1-A074-DA228386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2951B-4DC1-4B2F-913A-C58D89F9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3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4D38-9D59-4863-A0A6-2B2CC49D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6EA7-39B4-45BF-BB5B-5DD87887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generator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algorithm generates a private key. Afterwards it generates the public key based on it.</a:t>
            </a:r>
          </a:p>
          <a:p>
            <a:r>
              <a:rPr lang="en-US" dirty="0"/>
              <a:t>Signature algorithm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given the private key + data the algorithm generates a signature </a:t>
            </a:r>
          </a:p>
          <a:p>
            <a:r>
              <a:rPr lang="en-US" dirty="0"/>
              <a:t>Verification algorithm	</a:t>
            </a:r>
          </a:p>
        </p:txBody>
      </p:sp>
    </p:spTree>
    <p:extLst>
      <p:ext uri="{BB962C8B-B14F-4D97-AF65-F5344CB8AC3E}">
        <p14:creationId xmlns:p14="http://schemas.microsoft.com/office/powerpoint/2010/main" val="130266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8CE-489A-4C72-990F-738E148F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does verify transactions?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9657-1524-4EB2-8FBD-3DDB06EA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is neither through a central authorization nor majority vote</a:t>
            </a:r>
          </a:p>
          <a:p>
            <a:r>
              <a:rPr lang="en-US" dirty="0"/>
              <a:t>Verification is through nodes in the network (we will talk about it in a moment)</a:t>
            </a:r>
          </a:p>
        </p:txBody>
      </p:sp>
    </p:spTree>
    <p:extLst>
      <p:ext uri="{BB962C8B-B14F-4D97-AF65-F5344CB8AC3E}">
        <p14:creationId xmlns:p14="http://schemas.microsoft.com/office/powerpoint/2010/main" val="218523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B8A4-B43A-4E3C-A54A-C106D914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in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4E56-33EF-4C37-80BD-40D47DEE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transactions are broadcast to all nodes</a:t>
            </a:r>
          </a:p>
          <a:p>
            <a:r>
              <a:rPr lang="en-US" dirty="0"/>
              <a:t>Each node collects new transactions into a block.</a:t>
            </a:r>
          </a:p>
          <a:p>
            <a:r>
              <a:rPr lang="en-US" dirty="0"/>
              <a:t>Each node works on finding a difficult proof-of-work for its block.</a:t>
            </a:r>
          </a:p>
          <a:p>
            <a:r>
              <a:rPr lang="en-US" dirty="0"/>
              <a:t>When a node finds a proof-of-work, it broadcasts the block to all nodes.</a:t>
            </a:r>
          </a:p>
          <a:p>
            <a:r>
              <a:rPr lang="en-US" dirty="0"/>
              <a:t>Nodes accept the block only if all transactions in it are valid and not already spent.</a:t>
            </a:r>
          </a:p>
          <a:p>
            <a:r>
              <a:rPr lang="en-US" dirty="0"/>
              <a:t>Nodes express their acceptance of the block by working on creating the next block in the chain, using the hash of the accepted block as the previous hash.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3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0ACD-E0FF-486A-82AE-29E0CA20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53A4-7FDA-4138-90B4-D4B4B3A6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mining? </a:t>
            </a:r>
          </a:p>
          <a:p>
            <a:r>
              <a:rPr lang="en-US" dirty="0"/>
              <a:t>What is mining pool?</a:t>
            </a:r>
          </a:p>
          <a:p>
            <a:r>
              <a:rPr lang="en-US" dirty="0"/>
              <a:t>What is the motivation to mine? (incentives)</a:t>
            </a:r>
          </a:p>
          <a:p>
            <a:r>
              <a:rPr lang="en-US" dirty="0"/>
              <a:t>How is the difficulty target determined?</a:t>
            </a:r>
          </a:p>
        </p:txBody>
      </p:sp>
    </p:spTree>
    <p:extLst>
      <p:ext uri="{BB962C8B-B14F-4D97-AF65-F5344CB8AC3E}">
        <p14:creationId xmlns:p14="http://schemas.microsoft.com/office/powerpoint/2010/main" val="72000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2AD2-5469-47A4-B628-4B6B33F3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45A3-33DE-4939-8C49-858410D3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Mining is the process of adding transaction records to Bitcoin's public ledger of past transactions. </a:t>
            </a:r>
            <a:r>
              <a:rPr lang="he-IL" dirty="0">
                <a:highlight>
                  <a:srgbClr val="FFFF00"/>
                </a:highlight>
              </a:rPr>
              <a:t>להרחיב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Mining pool is … </a:t>
            </a:r>
          </a:p>
          <a:p>
            <a:r>
              <a:rPr lang="en-US" dirty="0"/>
              <a:t>In order to mine, every miner must solve the following difficult math equation: </a:t>
            </a:r>
          </a:p>
          <a:p>
            <a:pPr marL="0" indent="0">
              <a:buNone/>
            </a:pPr>
            <a:r>
              <a:rPr lang="en-US" dirty="0"/>
              <a:t>       SHA-256(</a:t>
            </a:r>
            <a:r>
              <a:rPr lang="en-US" dirty="0" err="1"/>
              <a:t>block_text</a:t>
            </a:r>
            <a:r>
              <a:rPr lang="en-US" dirty="0"/>
              <a:t> + nonce) &lt; 2^100 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     </a:t>
            </a:r>
            <a:r>
              <a:rPr lang="en-US" dirty="0"/>
              <a:t>which is composed of certain number of 0’s from the right. </a:t>
            </a:r>
          </a:p>
          <a:p>
            <a:r>
              <a:rPr lang="en-US" dirty="0"/>
              <a:t>The number of 0’s describes the difficulty of the puzzle. In 2016 the number was 70 and today is </a:t>
            </a:r>
            <a:r>
              <a:rPr lang="en-US" dirty="0">
                <a:highlight>
                  <a:srgbClr val="FFFF00"/>
                </a:highlight>
              </a:rPr>
              <a:t>TODO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875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C5C7-32F8-488A-87EB-9C3FAB29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– incentives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60FA-108B-4397-9CCE-F0BDE0C54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miner that solved the puzzle gets:</a:t>
            </a:r>
          </a:p>
          <a:p>
            <a:r>
              <a:rPr lang="en-US" dirty="0"/>
              <a:t>A certain number of bitcoin (Today is 12.5 BTC and this number decreases exponentially every 4 years)</a:t>
            </a:r>
          </a:p>
          <a:p>
            <a:r>
              <a:rPr lang="en-US" dirty="0"/>
              <a:t>The transaction fees</a:t>
            </a:r>
          </a:p>
        </p:txBody>
      </p:sp>
    </p:spTree>
    <p:extLst>
      <p:ext uri="{BB962C8B-B14F-4D97-AF65-F5344CB8AC3E}">
        <p14:creationId xmlns:p14="http://schemas.microsoft.com/office/powerpoint/2010/main" val="127326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F1DD-A931-4FA8-9E07-D0144797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difficulty target determined?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EAFC-DC62-4317-9AD3-DD5D183F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difficulty is determined by the rate of miners that solve the puzzle.</a:t>
            </a:r>
          </a:p>
        </p:txBody>
      </p:sp>
    </p:spTree>
    <p:extLst>
      <p:ext uri="{BB962C8B-B14F-4D97-AF65-F5344CB8AC3E}">
        <p14:creationId xmlns:p14="http://schemas.microsoft.com/office/powerpoint/2010/main" val="94183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EFAB-3825-48B1-9A3F-8E65C449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0B9478E0-1E95-4F78-AA1D-044E106C21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70" y="2341563"/>
            <a:ext cx="646085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31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E3A2-5281-43CA-B3FE-5273CDC0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7789-8AC9-4924-92A9-43982ACB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when we get at least two blocks simultaneously? What block will be the last one?</a:t>
            </a:r>
            <a:endParaRPr lang="en-US" i="1" dirty="0"/>
          </a:p>
          <a:p>
            <a:r>
              <a:rPr lang="en-US" dirty="0"/>
              <a:t>Those blocks point to the last block in the chain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1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CE17-851B-4902-8D0C-506B1AE1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744C8F-D552-4D7D-A4EE-65EE00A16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67" y="2717006"/>
            <a:ext cx="93440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8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C069-6BA8-4D43-A7D1-98803915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מטבע וירטואלי הראשון שאי פעם יצא</a:t>
            </a:r>
            <a:endParaRPr lang="en-US" dirty="0"/>
          </a:p>
          <a:p>
            <a:r>
              <a:rPr lang="he-IL" dirty="0"/>
              <a:t>מטבע ללא גוף מרכזי</a:t>
            </a:r>
            <a:endParaRPr lang="en-US" dirty="0"/>
          </a:p>
          <a:p>
            <a:r>
              <a:rPr lang="en-US" dirty="0"/>
              <a:t>Limited amount of coins - 21 million</a:t>
            </a:r>
          </a:p>
          <a:p>
            <a:r>
              <a:rPr lang="he-IL" dirty="0"/>
              <a:t>שומר על פרטיות</a:t>
            </a:r>
            <a:endParaRPr lang="en-US" dirty="0"/>
          </a:p>
          <a:p>
            <a:r>
              <a:rPr lang="en-US" dirty="0"/>
              <a:t> There are 7.1 million active bitcoin users</a:t>
            </a:r>
          </a:p>
          <a:p>
            <a:r>
              <a:rPr lang="he-IL" dirty="0"/>
              <a:t>מטבע אמין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73238-6384-4CEE-A0D1-DADD88BF7312}"/>
              </a:ext>
            </a:extLst>
          </p:cNvPr>
          <p:cNvSpPr txBox="1"/>
          <p:nvPr/>
        </p:nvSpPr>
        <p:spPr>
          <a:xfrm>
            <a:off x="543697" y="988541"/>
            <a:ext cx="110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Bitcoin?</a:t>
            </a:r>
          </a:p>
        </p:txBody>
      </p:sp>
    </p:spTree>
    <p:extLst>
      <p:ext uri="{BB962C8B-B14F-4D97-AF65-F5344CB8AC3E}">
        <p14:creationId xmlns:p14="http://schemas.microsoft.com/office/powerpoint/2010/main" val="260885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F194-6395-43A6-A7DE-AC21BDFD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C233-7CE4-422E-8837-5CFF30B5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will have to think of a way that will decide what block will be the last in the chain</a:t>
            </a:r>
          </a:p>
          <a:p>
            <a:r>
              <a:rPr lang="en-US" dirty="0"/>
              <a:t>- So others will know what transactions were approved.</a:t>
            </a:r>
          </a:p>
          <a:p>
            <a:r>
              <a:rPr lang="en-US" dirty="0"/>
              <a:t>- To know what branch to continue from.</a:t>
            </a:r>
          </a:p>
          <a:p>
            <a:r>
              <a:rPr lang="en-US" dirty="0"/>
              <a:t>The longest chain is the most preferred &amp; secured chain </a:t>
            </a:r>
          </a:p>
          <a:p>
            <a:r>
              <a:rPr lang="en-US" dirty="0">
                <a:highlight>
                  <a:srgbClr val="FFFF00"/>
                </a:highlight>
              </a:rPr>
              <a:t>How can we make sure other nodes will follow this protocol?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26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4654-D4D0-4AFC-874D-ED370FCD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protocol of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3B03-5D20-47EF-A762-7C5459F0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node has received two or more blocks simultaneously the node will wait for mining.</a:t>
            </a:r>
          </a:p>
          <a:p>
            <a:r>
              <a:rPr lang="en-US" dirty="0"/>
              <a:t>We will add the newest block to that branch where the hash of the block there points to.</a:t>
            </a:r>
          </a:p>
          <a:p>
            <a:r>
              <a:rPr lang="en-US" dirty="0"/>
              <a:t>Now nodes will notice the longest ledger and will continue it from there.</a:t>
            </a:r>
          </a:p>
          <a:p>
            <a:r>
              <a:rPr lang="en-US" dirty="0"/>
              <a:t>The other branch will be called orphaned and the transactions that it holds will be overturned. </a:t>
            </a:r>
            <a:r>
              <a:rPr lang="he-IL" dirty="0">
                <a:highlight>
                  <a:srgbClr val="FFFF00"/>
                </a:highlight>
              </a:rPr>
              <a:t>להוסיף שהשני לא יקבל ביטקוינים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221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66BC-55D1-466F-AC40-1F43B2CC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8138-2A4E-4273-9DC5-303C766E7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forks are derived from disagreements. </a:t>
            </a:r>
          </a:p>
          <a:p>
            <a:r>
              <a:rPr lang="en-US" dirty="0"/>
              <a:t>Mostly they are disputes about changing the protocol of the coin</a:t>
            </a:r>
          </a:p>
          <a:p>
            <a:r>
              <a:rPr lang="en-US" dirty="0"/>
              <a:t>As a result, the two branches will stay active, but they will be independent from one another.</a:t>
            </a:r>
          </a:p>
          <a:p>
            <a:r>
              <a:rPr lang="en-US" dirty="0"/>
              <a:t>That’s how a new form of a digital coin starts. (</a:t>
            </a:r>
            <a:r>
              <a:rPr lang="en-US" dirty="0" err="1"/>
              <a:t>i.e</a:t>
            </a:r>
            <a:r>
              <a:rPr lang="en-US" dirty="0"/>
              <a:t> Bitcoin Cash)</a:t>
            </a:r>
          </a:p>
        </p:txBody>
      </p:sp>
    </p:spTree>
    <p:extLst>
      <p:ext uri="{BB962C8B-B14F-4D97-AF65-F5344CB8AC3E}">
        <p14:creationId xmlns:p14="http://schemas.microsoft.com/office/powerpoint/2010/main" val="54281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5A69-2079-42A1-BC3B-67066FA2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0C2C-537E-4DA4-A86E-0381782E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payed amount to the amount that the payee received</a:t>
            </a:r>
          </a:p>
          <a:p>
            <a:r>
              <a:rPr lang="en-US" dirty="0"/>
              <a:t>How high are the fees?</a:t>
            </a:r>
          </a:p>
          <a:p>
            <a:r>
              <a:rPr lang="en-US" dirty="0"/>
              <a:t>Who does get the fees?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62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B95E-FA9E-45E3-8E93-07A4CD27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93CD-25B8-41B9-98BA-1124E7CA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Overtime obsolete data wastes a big amount of storage, but we can’t simply remove it</a:t>
            </a:r>
          </a:p>
          <a:p>
            <a:r>
              <a:rPr lang="en-US" dirty="0"/>
              <a:t>The solution to this problem is by Merkel trees.</a:t>
            </a:r>
          </a:p>
          <a:p>
            <a:r>
              <a:rPr lang="en-US" dirty="0"/>
              <a:t>What are Merkel trees?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17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A057-B1C1-427E-8671-916635B7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merkel</a:t>
            </a:r>
            <a:r>
              <a:rPr lang="en-US" dirty="0"/>
              <a:t> trees?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AE84A-A527-4378-82A3-F04BF98B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E0CD69-A11F-4003-BD14-C41B94F4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81" y="1890876"/>
            <a:ext cx="107797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28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6D65-FA7B-4804-BE21-105AD243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2EC8-3157-4E97-ABED-81F90F7D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derives from the fact that people don’t want others to know what they do with their money.</a:t>
            </a:r>
          </a:p>
          <a:p>
            <a:r>
              <a:rPr lang="en-US" dirty="0"/>
              <a:t>In fiat currency banks do not expose your usage to others. On the other hand with this coin, it’s different.</a:t>
            </a:r>
          </a:p>
          <a:p>
            <a:r>
              <a:rPr lang="en-US" dirty="0"/>
              <a:t>With this coin, users can enhance their privacy by creating more public keys through one private key!</a:t>
            </a:r>
          </a:p>
          <a:p>
            <a:r>
              <a:rPr lang="en-US" dirty="0"/>
              <a:t>But it’s not enough. Combining some or all the keys in one transaction others can infer those keys belong to one user.</a:t>
            </a:r>
          </a:p>
        </p:txBody>
      </p:sp>
    </p:spTree>
    <p:extLst>
      <p:ext uri="{BB962C8B-B14F-4D97-AF65-F5344CB8AC3E}">
        <p14:creationId xmlns:p14="http://schemas.microsoft.com/office/powerpoint/2010/main" val="1938221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F582-15C7-493A-A832-D2AC619A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spending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F739-115D-4B36-BC56-E5049D8B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Double spending means spending the same money twice.</a:t>
            </a:r>
          </a:p>
          <a:p>
            <a:r>
              <a:rPr lang="en-US" dirty="0"/>
              <a:t>The attacker A wants to buy from victim B something. Accordingly they distribute to the network the transaction.</a:t>
            </a:r>
          </a:p>
          <a:p>
            <a:r>
              <a:rPr lang="en-US" dirty="0"/>
              <a:t>Some miners start working to solve the puzzle in some block numbered N that transaction is there</a:t>
            </a:r>
          </a:p>
          <a:p>
            <a:r>
              <a:rPr lang="en-US" dirty="0"/>
              <a:t>The attacker secretly mines a block numbered N that does not include that transaction in it(without distributing it).</a:t>
            </a:r>
          </a:p>
          <a:p>
            <a:r>
              <a:rPr lang="en-US" dirty="0"/>
              <a:t>After a few blocks that were added to the ledger B is convinced the money was transferred and ships the item to the attacker</a:t>
            </a:r>
          </a:p>
          <a:p>
            <a:r>
              <a:rPr lang="en-US" dirty="0"/>
              <a:t>The attacker keeps working on his ledger, making it longer</a:t>
            </a:r>
          </a:p>
          <a:p>
            <a:r>
              <a:rPr lang="en-US" dirty="0"/>
              <a:t>Once his ledger is the longest one, he distributes it to the network and therefore creates fork in block number N</a:t>
            </a:r>
          </a:p>
          <a:p>
            <a:r>
              <a:rPr lang="en-US" dirty="0"/>
              <a:t>Now everyone ignores the old ledger and starts working on the last block that A just distributed</a:t>
            </a:r>
          </a:p>
          <a:p>
            <a:r>
              <a:rPr lang="en-US" dirty="0"/>
              <a:t>Consequently A managed to get his money refunded plus having the item.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2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E932-F172-4A3F-8CC5-54AFD4B3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51%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3E43-DD26-4F69-A4F8-42BA50F3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98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C449-77C7-42FD-8303-3DCB8BA6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Selfish mining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4463-BD5E-486A-88E3-6833CBDAD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attack was theoretically published by an Israeli named </a:t>
            </a:r>
            <a:r>
              <a:rPr lang="en-US" dirty="0" err="1"/>
              <a:t>Itay</a:t>
            </a:r>
            <a:r>
              <a:rPr lang="en-US" dirty="0"/>
              <a:t> </a:t>
            </a:r>
            <a:r>
              <a:rPr lang="en-US" dirty="0" err="1"/>
              <a:t>Eyal</a:t>
            </a:r>
            <a:r>
              <a:rPr lang="en-US" dirty="0"/>
              <a:t> in 2013</a:t>
            </a:r>
          </a:p>
          <a:p>
            <a:r>
              <a:rPr lang="en-US" dirty="0"/>
              <a:t>This attack is not about stealing items without paying but earning money without following the protocol.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9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F7F-0F04-4EAC-920F-563FD15F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History 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033C-A786-4494-B8F6-07F682DF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9712"/>
            <a:ext cx="11029615" cy="3634486"/>
          </a:xfrm>
        </p:spPr>
        <p:txBody>
          <a:bodyPr/>
          <a:lstStyle/>
          <a:p>
            <a:r>
              <a:rPr lang="en-US" dirty="0"/>
              <a:t>It was developed by unknown person named Satoshi Nakamoto</a:t>
            </a:r>
            <a:endParaRPr lang="he-IL" dirty="0"/>
          </a:p>
          <a:p>
            <a:r>
              <a:rPr lang="en-US" dirty="0"/>
              <a:t>The first item that was purchased with bitcoin was pizza that cost 10,000 BTC in 2010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1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6CC8-F253-4422-B7C3-216EBDB9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HISTORY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508DB6-7CF4-4FC2-B141-DC5743E0F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15" y="2341563"/>
            <a:ext cx="7238569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DA30-2646-408F-8F69-2B71C5FA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BB74-5747-4A14-982E-168F0CEA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chain of blocks</a:t>
            </a:r>
          </a:p>
          <a:p>
            <a:r>
              <a:rPr lang="en-US" dirty="0"/>
              <a:t>Every block contains about 2000 transactions</a:t>
            </a:r>
            <a:endParaRPr lang="he-IL" dirty="0"/>
          </a:p>
          <a:p>
            <a:r>
              <a:rPr lang="en-US" dirty="0"/>
              <a:t>The ledger is spread around nodes in the network</a:t>
            </a:r>
            <a:endParaRPr lang="he-IL" dirty="0"/>
          </a:p>
          <a:p>
            <a:r>
              <a:rPr lang="en-US" dirty="0"/>
              <a:t>The data within the block is unchangeable.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385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CCE2-DEB6-44AE-A4EF-D089ACD4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9347-4B69-48C0-AF2D-1B28B02A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Somebody can tamper with the blocks. For instance steal money or cancel a transaction </a:t>
            </a:r>
          </a:p>
        </p:txBody>
      </p:sp>
    </p:spTree>
    <p:extLst>
      <p:ext uri="{BB962C8B-B14F-4D97-AF65-F5344CB8AC3E}">
        <p14:creationId xmlns:p14="http://schemas.microsoft.com/office/powerpoint/2010/main" val="219706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7626-86F1-4985-92D4-DFAD64D1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0919-0649-409C-87AC-F4B128F07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59584"/>
            <a:ext cx="11029615" cy="3634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Hash is an encrypted string that represents a block. The method we encrypt is by SHA-256.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he-IL" dirty="0">
                <a:highlight>
                  <a:srgbClr val="FFFF00"/>
                </a:highlight>
              </a:rPr>
              <a:t>אפשר להרחיב על ההצפנה הזאת)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Every block is composed of:</a:t>
            </a:r>
          </a:p>
          <a:p>
            <a:r>
              <a:rPr lang="en-US" dirty="0"/>
              <a:t>A hash string</a:t>
            </a:r>
          </a:p>
          <a:p>
            <a:r>
              <a:rPr lang="en-US" dirty="0"/>
              <a:t>Timestamp</a:t>
            </a:r>
          </a:p>
          <a:p>
            <a:r>
              <a:rPr lang="en-US" dirty="0"/>
              <a:t>A nonce (it’s a number whose value is adjusted so that the hash of the block will be less than or equal to the current target of the network)</a:t>
            </a:r>
          </a:p>
          <a:p>
            <a:r>
              <a:rPr lang="en-US" dirty="0"/>
              <a:t>The hash of the previous block</a:t>
            </a:r>
          </a:p>
          <a:p>
            <a:r>
              <a:rPr lang="en-US" dirty="0"/>
              <a:t>The goal of the current difficulty (We will talk about it later)</a:t>
            </a:r>
          </a:p>
        </p:txBody>
      </p:sp>
    </p:spTree>
    <p:extLst>
      <p:ext uri="{BB962C8B-B14F-4D97-AF65-F5344CB8AC3E}">
        <p14:creationId xmlns:p14="http://schemas.microsoft.com/office/powerpoint/2010/main" val="8723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CACB-77EF-42C4-942A-53E371CF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someone tampers with a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0BDF-5D2F-4D8B-BC44-3BABA4AE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Tampering with a block changes its hash and thus changes the hash of the next blocks after it – making them invalid</a:t>
            </a:r>
          </a:p>
          <a:p>
            <a:r>
              <a:rPr lang="en-US" dirty="0"/>
              <a:t>The attacker will have to validate(we will talk more about it later) each block by finding a correct nonce which takes a whole lot of time</a:t>
            </a:r>
          </a:p>
          <a:p>
            <a:pPr marL="0" indent="0">
              <a:buNone/>
            </a:pPr>
            <a:r>
              <a:rPr lang="en-US" dirty="0"/>
              <a:t>Illustration: </a:t>
            </a:r>
            <a:r>
              <a:rPr lang="en-US" dirty="0">
                <a:hlinkClick r:id="rId2"/>
              </a:rPr>
              <a:t>https://andersbrownworth.com/blockchain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2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8318-CCEC-4E50-BA2F-5AA755D4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identified</a:t>
            </a:r>
            <a:r>
              <a:rPr lang="en-US" dirty="0">
                <a:highlight>
                  <a:srgbClr val="FFFF00"/>
                </a:highlight>
              </a:rPr>
              <a:t>(?)</a:t>
            </a:r>
            <a:r>
              <a:rPr lang="en-US" dirty="0"/>
              <a:t> with this coin?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9E97-38AC-4F65-B530-AACB468D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</a:t>
            </a:r>
            <a:r>
              <a:rPr lang="en-US" dirty="0">
                <a:highlight>
                  <a:srgbClr val="FFFF00"/>
                </a:highlight>
              </a:rPr>
              <a:t>identified</a:t>
            </a:r>
            <a:r>
              <a:rPr lang="en-US" dirty="0"/>
              <a:t> by our public key</a:t>
            </a:r>
          </a:p>
          <a:p>
            <a:r>
              <a:rPr lang="en-US" dirty="0"/>
              <a:t>Each user has 2 keys: a private key which he keeps to himself and a public key which is public.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62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E72989"/>
      </a:accent1>
      <a:accent2>
        <a:srgbClr val="D517C6"/>
      </a:accent2>
      <a:accent3>
        <a:srgbClr val="A729E7"/>
      </a:accent3>
      <a:accent4>
        <a:srgbClr val="5E35DA"/>
      </a:accent4>
      <a:accent5>
        <a:srgbClr val="2949E7"/>
      </a:accent5>
      <a:accent6>
        <a:srgbClr val="1787D5"/>
      </a:accent6>
      <a:hlink>
        <a:srgbClr val="6869CC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1210</Words>
  <Application>Microsoft Office PowerPoint</Application>
  <PresentationFormat>Widescreen</PresentationFormat>
  <Paragraphs>121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Tw Cen MT</vt:lpstr>
      <vt:lpstr>Wingdings 2</vt:lpstr>
      <vt:lpstr>DividendVTI</vt:lpstr>
      <vt:lpstr>bitcoin</vt:lpstr>
      <vt:lpstr>PowerPoint Presentation</vt:lpstr>
      <vt:lpstr>History of bitcoin</vt:lpstr>
      <vt:lpstr>PRICE HISTORY CHART</vt:lpstr>
      <vt:lpstr>What is blockchain?</vt:lpstr>
      <vt:lpstr>A problem</vt:lpstr>
      <vt:lpstr>The solution: hashing</vt:lpstr>
      <vt:lpstr>What happens when someone tampers with a block</vt:lpstr>
      <vt:lpstr>How are we identified(?) with this coin?</vt:lpstr>
      <vt:lpstr>Digital signature </vt:lpstr>
      <vt:lpstr>Who does verify transactions?</vt:lpstr>
      <vt:lpstr>Communication in bitcoin</vt:lpstr>
      <vt:lpstr>Mining </vt:lpstr>
      <vt:lpstr>mining</vt:lpstr>
      <vt:lpstr>Mining – incentives </vt:lpstr>
      <vt:lpstr>How is the difficulty target determined?</vt:lpstr>
      <vt:lpstr>PowerPoint Presentation</vt:lpstr>
      <vt:lpstr>fork</vt:lpstr>
      <vt:lpstr>FORK</vt:lpstr>
      <vt:lpstr>fork</vt:lpstr>
      <vt:lpstr>The protocol of fork</vt:lpstr>
      <vt:lpstr>More about fork</vt:lpstr>
      <vt:lpstr>Fees </vt:lpstr>
      <vt:lpstr>storage</vt:lpstr>
      <vt:lpstr>What are merkel trees?</vt:lpstr>
      <vt:lpstr>PRIVACY</vt:lpstr>
      <vt:lpstr>Double spending attack</vt:lpstr>
      <vt:lpstr>51% attack</vt:lpstr>
      <vt:lpstr>Selfish mining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Yoni Cohen</dc:creator>
  <cp:lastModifiedBy>windows</cp:lastModifiedBy>
  <cp:revision>109</cp:revision>
  <dcterms:created xsi:type="dcterms:W3CDTF">2019-12-03T20:40:35Z</dcterms:created>
  <dcterms:modified xsi:type="dcterms:W3CDTF">2019-12-07T14:58:40Z</dcterms:modified>
</cp:coreProperties>
</file>