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8" r:id="rId4"/>
    <p:sldId id="258" r:id="rId5"/>
    <p:sldId id="270" r:id="rId6"/>
    <p:sldId id="271" r:id="rId7"/>
    <p:sldId id="272" r:id="rId8"/>
    <p:sldId id="273" r:id="rId9"/>
    <p:sldId id="274" r:id="rId10"/>
    <p:sldId id="266" r:id="rId11"/>
    <p:sldId id="275" r:id="rId12"/>
    <p:sldId id="27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0055-246B-C44E-83B3-B695D3BC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BAECF-57FC-B041-81B0-B93E42DB4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017C2-DA77-A042-856E-4D30A22B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22614-7338-B446-8CF1-2562F9D1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141D0-741A-6E42-87E7-60B3DFC6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2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1CEB-4859-9146-A650-D34054EB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0DA45-38DB-5746-8F97-284020494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431E-7257-764C-8094-1D11C744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0869B-40C6-E247-A726-AEF5FA25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70BF-E54C-0D45-9FEE-7729F2B9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F837D-A216-934F-864C-786034EA9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42372-E36F-5B46-8960-0E5756A89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6AA5-E0EE-C14C-B750-4DCF889E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AC6A-E3B3-B94F-8FC9-6E261823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8980-364E-C247-85C8-E32CC3C0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3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A2C-1A0B-0943-9041-34B2FCFF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EB85-0A43-2F4B-94CC-A9C4F47C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72821-23A2-0B48-AE9D-F800C1AE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7920B-9414-F745-BA3C-FE968266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DE8C-4982-5B4A-976B-0457BB8A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5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5C3C-40DC-AD4A-8B7E-F1FB4DA6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59232-C29D-E24A-9BA5-7E82CCD6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A01A-0D11-F747-A8BC-0D8C54AF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2FCB-1112-8F4B-A510-E8EC9606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5AB77-49A2-2547-9C7C-45E3D475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5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285C-DE01-DF46-B0F9-46A67573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B271-C0C4-BA4A-BAF8-F3EE4B9EA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8E20B-BBF3-9643-A77A-1BA3D2FC4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5BD01-B589-1840-8C37-7DE8858C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1721-FABA-BD45-A1B9-03BB492D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7B323-1E9C-CC47-AEFA-DCA592EC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8BB4-F2DE-0342-BBB0-39F5CBD0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A295E-ECF3-0441-AA45-722500225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A00F6-5C15-F04B-9C6B-204F0694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F76BB-C8D3-2249-86F9-FBA3AB154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E3108-2059-BF42-9DBA-6039AFE06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981D7-4EEB-CB4A-97C0-9F8D3DA5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8006C-1348-294D-82E0-4E0EE2F0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4980B-078B-234D-9DC8-21264FF5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8F85-D2CA-E24E-9456-2226ABA8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EF3EB-D4DD-5648-952E-04058196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0FBAA-A4ED-A549-B14E-B307BCA4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9E8C2-AC53-1C49-BBF2-1B8500FE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6E03-4AC5-234D-BC98-CBACF650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0DA15-0382-4A4B-AF2A-2B51119F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EF95C-689D-B448-B267-B112DE53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A608-8515-7A42-9AF8-05F643DB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CCEC-951C-0842-AAAE-4D9A3ABE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81B5F-BF63-F94A-A46F-9996C68C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9E8A6-C234-434F-A4AB-6F36040B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7677B-73B9-6D43-8097-8B7F5D7F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BB240-74A2-7947-9174-53DB5FB2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F692-76C9-8C4B-87EC-53D23637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EDA11-60AC-904D-B837-11B4315E1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2147-2412-A94D-AA7F-BCF5AD5C0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A2F1D-365C-F349-BADC-C131BD03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39832-C761-0D41-801A-E119D2E4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243BB-914C-DF43-A5ED-D135928A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9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01EF0-B81B-3A4E-AB83-1A31AABF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DD376-9B82-514E-A60F-B945EBA1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62BD-F2CE-C54B-A01A-B270669F9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4F4D9-94EB-EF49-9CB0-F2820E822C8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E582-4B16-FA4E-8560-B78F8D3C1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8AE4-5F7A-8840-B738-CDF37E99F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n.cdc.gov/nchs/nhanes/continuousnhanes/default.aspx?BeginYear=20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77AA-F834-8B4A-821A-61F525FB2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Sources of Health Data</a:t>
            </a:r>
            <a:r>
              <a:rPr lang="en-US" dirty="0">
                <a:effectLst/>
              </a:rPr>
              <a:t> Part 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64B8C-39DB-D348-9640-95F33510E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National Surveys</a:t>
            </a:r>
            <a:r>
              <a:rPr lang="en-US" dirty="0">
                <a:effectLst/>
              </a:rPr>
              <a:t> (contd.) and other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AEDA-3C1B-3341-935A-CAC3A62F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Sources of Health Data: Electronic Health Records (EHR)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AB10-5147-8E42-958D-7E6664B0E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EHR provides patient’s medical record in detail including history, physical examination, investigations, and treatment in digital format</a:t>
            </a:r>
          </a:p>
          <a:p>
            <a:r>
              <a:rPr lang="en-US" dirty="0"/>
              <a:t>Adoption of EHR can increase access to health care, improve the quality of health and decrease costs</a:t>
            </a:r>
          </a:p>
          <a:p>
            <a:r>
              <a:rPr lang="en-US" dirty="0"/>
              <a:t>However ethical issues related to EHR and security breaches should be dealt with seriously</a:t>
            </a:r>
          </a:p>
          <a:p>
            <a:r>
              <a:rPr lang="en-US" dirty="0"/>
              <a:t>Since 2008, National Center for Health Statistics (NCHS) started the national electronic health records survey (NEHRS)</a:t>
            </a:r>
          </a:p>
          <a:p>
            <a:r>
              <a:rPr lang="en-US" dirty="0"/>
              <a:t>NEHRS data can be used to estimate state and national level EHR adoption rate, capabilities, burden of EHR etc.    </a:t>
            </a:r>
          </a:p>
        </p:txBody>
      </p:sp>
    </p:spTree>
    <p:extLst>
      <p:ext uri="{BB962C8B-B14F-4D97-AF65-F5344CB8AC3E}">
        <p14:creationId xmlns:p14="http://schemas.microsoft.com/office/powerpoint/2010/main" val="212025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E112-4591-C349-94AF-84432B2F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data from mobile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745D-90B5-AA48-AE0D-38B88247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mHealth (abbreviation for mobile health) is a recent term used for the practice of medicine and public health supported by mobile devices</a:t>
            </a:r>
          </a:p>
          <a:p>
            <a:r>
              <a:rPr lang="en-US" dirty="0"/>
              <a:t> Smart phones, tablet computers, personal digital assistants, and wearables such as smart watches, accelerometers can capture various types of data and store them to network  servers</a:t>
            </a:r>
          </a:p>
          <a:p>
            <a:r>
              <a:rPr lang="en-US" dirty="0"/>
              <a:t> Apple </a:t>
            </a:r>
            <a:r>
              <a:rPr lang="en-US" dirty="0" err="1"/>
              <a:t>HealthKit</a:t>
            </a:r>
            <a:r>
              <a:rPr lang="en-US" dirty="0"/>
              <a:t> (for iOS) and Google Fit (for Android) integrate variety of health-related data and provide a universal source of such data with explicit consent by the user </a:t>
            </a:r>
          </a:p>
        </p:txBody>
      </p:sp>
    </p:spTree>
    <p:extLst>
      <p:ext uri="{BB962C8B-B14F-4D97-AF65-F5344CB8AC3E}">
        <p14:creationId xmlns:p14="http://schemas.microsoft.com/office/powerpoint/2010/main" val="320794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53F1-35B4-8E47-9C34-8E08C938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Medical Things (</a:t>
            </a:r>
            <a:r>
              <a:rPr lang="en-US" dirty="0" err="1"/>
              <a:t>IoMT</a:t>
            </a:r>
            <a:r>
              <a:rPr lang="en-US" dirty="0"/>
              <a:t>) and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1D6A-9871-F749-A3A0-DFB6D50D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IoMT</a:t>
            </a:r>
            <a:r>
              <a:rPr lang="en-US" dirty="0"/>
              <a:t> refers to networked interconnection of medical devices</a:t>
            </a:r>
          </a:p>
          <a:p>
            <a:r>
              <a:rPr lang="en-US" dirty="0" err="1"/>
              <a:t>IoMT</a:t>
            </a:r>
            <a:r>
              <a:rPr lang="en-US" dirty="0"/>
              <a:t> has tremendous ability to collect, analyze and transmit health data</a:t>
            </a:r>
          </a:p>
          <a:p>
            <a:r>
              <a:rPr lang="en-US" dirty="0"/>
              <a:t>For patients and clinicians applications of </a:t>
            </a:r>
            <a:r>
              <a:rPr lang="en-US" dirty="0" err="1"/>
              <a:t>IoMT</a:t>
            </a:r>
            <a:r>
              <a:rPr lang="en-US" dirty="0"/>
              <a:t> are  playing a central role in tracking and preventing chronic illnesses</a:t>
            </a:r>
          </a:p>
          <a:p>
            <a:r>
              <a:rPr lang="en-US" dirty="0"/>
              <a:t>Facebook, Twitter, blogs and other social media can also be an important source of health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5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DAEC-FC00-E94F-864F-0325F483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F4B0-ABD0-924B-ADBA-EF25E35E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on </a:t>
            </a:r>
          </a:p>
          <a:p>
            <a:pPr lvl="1"/>
            <a:r>
              <a:rPr lang="en-US" dirty="0"/>
              <a:t> Prospective Study Designs</a:t>
            </a:r>
          </a:p>
          <a:p>
            <a:pPr lvl="1"/>
            <a:r>
              <a:rPr lang="en-US" dirty="0"/>
              <a:t> Retrospective Study Designs </a:t>
            </a:r>
          </a:p>
          <a:p>
            <a:pPr lvl="1"/>
            <a:r>
              <a:rPr lang="en-US"/>
              <a:t> Randomized </a:t>
            </a:r>
            <a:r>
              <a:rPr lang="en-US" dirty="0"/>
              <a:t>Controlled Trials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908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8F3E-A5B1-E645-B31A-B0450E8C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1BB2-43DA-3C4B-9E47-E884C6F3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National Survey: NHANES </a:t>
            </a:r>
          </a:p>
          <a:p>
            <a:r>
              <a:rPr lang="en-US" dirty="0"/>
              <a:t>Other sources of health data </a:t>
            </a:r>
          </a:p>
        </p:txBody>
      </p:sp>
    </p:spTree>
    <p:extLst>
      <p:ext uri="{BB962C8B-B14F-4D97-AF65-F5344CB8AC3E}">
        <p14:creationId xmlns:p14="http://schemas.microsoft.com/office/powerpoint/2010/main" val="133924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63A9-2ECA-A64D-9783-1B24C4AB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National Survey: NHANES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47BBC-F11F-4443-B273-D88E36AB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focus on NHANES survey in detail</a:t>
            </a:r>
          </a:p>
          <a:p>
            <a:r>
              <a:rPr lang="en-US" dirty="0"/>
              <a:t>NHANES is the most comprehensive survey among the national surveys on health data presented last week</a:t>
            </a:r>
          </a:p>
          <a:p>
            <a:r>
              <a:rPr lang="en-US" dirty="0"/>
              <a:t>We will focus on how to retrieve data files from the NHANES site directly</a:t>
            </a:r>
          </a:p>
          <a:p>
            <a:r>
              <a:rPr lang="en-US" dirty="0"/>
              <a:t>Learn how to Import NHANES data from the site to 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902F6-44FC-DB4E-A69A-EC5A55A6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NHANES Datasets and Documents</a:t>
            </a:r>
            <a:br>
              <a:rPr lang="en-US" sz="3600"/>
            </a:br>
            <a:endParaRPr lang="en-US" sz="360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085E84-B8EE-B540-A14E-8350FB318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5730"/>
          <a:stretch/>
        </p:blipFill>
        <p:spPr>
          <a:xfrm>
            <a:off x="838200" y="1556952"/>
            <a:ext cx="10653584" cy="473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6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EE59-3D2D-984D-BABB-00F6C1EF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NHANES Datasets and Documentation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50CC-8EC3-F742-A668-1328C3A0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Expand and review the </a:t>
            </a:r>
            <a:r>
              <a:rPr lang="en-US" b="1" i="1" dirty="0"/>
              <a:t>Finding Datasets </a:t>
            </a:r>
            <a:r>
              <a:rPr lang="en-US" dirty="0"/>
              <a:t>tab</a:t>
            </a:r>
          </a:p>
          <a:p>
            <a:r>
              <a:rPr lang="en-US" dirty="0"/>
              <a:t>Each NAHANES survey cycle page (e.g., </a:t>
            </a:r>
            <a:r>
              <a:rPr lang="en-US" u="sng" dirty="0">
                <a:hlinkClick r:id="rId2"/>
              </a:rPr>
              <a:t>NHANES 2015-2016</a:t>
            </a:r>
            <a:r>
              <a:rPr lang="en-US" dirty="0"/>
              <a:t>) contains documentation about the survey, documentation on how to use the data and links to each of the component pages</a:t>
            </a:r>
          </a:p>
          <a:p>
            <a:r>
              <a:rPr lang="en-US" dirty="0"/>
              <a:t>The survey cycle page has the following information on </a:t>
            </a:r>
          </a:p>
          <a:p>
            <a:pPr lvl="1"/>
            <a:r>
              <a:rPr lang="en-US" dirty="0"/>
              <a:t>Demographics Data</a:t>
            </a:r>
          </a:p>
          <a:p>
            <a:pPr lvl="1"/>
            <a:r>
              <a:rPr lang="en-US" dirty="0"/>
              <a:t>Dietary Data</a:t>
            </a:r>
          </a:p>
          <a:p>
            <a:pPr lvl="1"/>
            <a:r>
              <a:rPr lang="en-US" dirty="0"/>
              <a:t>Examination Data</a:t>
            </a:r>
          </a:p>
          <a:p>
            <a:pPr lvl="1"/>
            <a:r>
              <a:rPr lang="en-US" dirty="0"/>
              <a:t>Laboratory Data</a:t>
            </a:r>
          </a:p>
          <a:p>
            <a:pPr lvl="1"/>
            <a:r>
              <a:rPr lang="en-US" dirty="0"/>
              <a:t>Questionnaire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1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A37E-5668-6649-B2AE-80E30715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NHANES Data and Documentation</a:t>
            </a:r>
          </a:p>
        </p:txBody>
      </p:sp>
      <p:pic>
        <p:nvPicPr>
          <p:cNvPr id="5" name="Content Placeholder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20D3F5DA-12B3-EE42-808F-C6631A985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881" y="1690688"/>
            <a:ext cx="8748584" cy="4486275"/>
          </a:xfrm>
        </p:spPr>
      </p:pic>
    </p:spTree>
    <p:extLst>
      <p:ext uri="{BB962C8B-B14F-4D97-AF65-F5344CB8AC3E}">
        <p14:creationId xmlns:p14="http://schemas.microsoft.com/office/powerpoint/2010/main" val="73805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B675-6F29-2845-A8A6-54905395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Documentation, Codebooks, SAS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6B0FB-A8AC-DB48-8857-3DDEBCAFF6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you click on </a:t>
            </a:r>
            <a:r>
              <a:rPr lang="en-US" b="1" i="1" dirty="0"/>
              <a:t>Demographics Data </a:t>
            </a:r>
            <a:r>
              <a:rPr lang="en-US" dirty="0"/>
              <a:t> under the Data, Documentation, Codebooks, SAS code, you will see the page on the right</a:t>
            </a:r>
          </a:p>
          <a:p>
            <a:r>
              <a:rPr lang="en-US" dirty="0"/>
              <a:t>The Doc file has the data documentation and the codebook you need to get familiar about the data and variables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3628736-A6D3-FB4D-AA28-4000DE88B0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1690688"/>
            <a:ext cx="5817973" cy="4586544"/>
          </a:xfrm>
        </p:spPr>
      </p:pic>
    </p:spTree>
    <p:extLst>
      <p:ext uri="{BB962C8B-B14F-4D97-AF65-F5344CB8AC3E}">
        <p14:creationId xmlns:p14="http://schemas.microsoft.com/office/powerpoint/2010/main" val="413172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CE65-3F6B-234A-9CDA-A2EE91AD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Documentation, Codebooks, SAS Code(contd.)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C58A-2680-FD4C-9F58-7C2FDF8C49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Data file has the data in SAS XPORT format</a:t>
            </a:r>
          </a:p>
          <a:p>
            <a:r>
              <a:rPr lang="en-US" dirty="0"/>
              <a:t>You can use SAS universal viewer to view the data</a:t>
            </a:r>
          </a:p>
          <a:p>
            <a:r>
              <a:rPr lang="en-US" dirty="0"/>
              <a:t>However, we will use R to import the .</a:t>
            </a:r>
            <a:r>
              <a:rPr lang="en-US" dirty="0" err="1"/>
              <a:t>xpt</a:t>
            </a:r>
            <a:r>
              <a:rPr lang="en-US" dirty="0"/>
              <a:t> file into R and view from there</a:t>
            </a:r>
          </a:p>
          <a:p>
            <a:r>
              <a:rPr lang="en-US" dirty="0"/>
              <a:t>Watch the video on NHANES data retrieval to see the steps  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4BE9F8-0E00-7341-A3F4-E50D91FF58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825625"/>
            <a:ext cx="5307227" cy="4351338"/>
          </a:xfrm>
        </p:spPr>
      </p:pic>
    </p:spTree>
    <p:extLst>
      <p:ext uri="{BB962C8B-B14F-4D97-AF65-F5344CB8AC3E}">
        <p14:creationId xmlns:p14="http://schemas.microsoft.com/office/powerpoint/2010/main" val="362475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3292E2-68E3-CE43-A9FC-B53D56FA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Documentation, Codebooks, SAS Code(contd.)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44F0D5-6242-4540-AD63-EAC8833428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Following the same steps as in Demographics Data, you can review the documentation and codebook for Dietary Data, Examination Data and so on.</a:t>
            </a:r>
          </a:p>
          <a:p>
            <a:r>
              <a:rPr lang="en-US" dirty="0"/>
              <a:t>Dietary, Examination, Laboratory, and Questionnaire data has multiple data sets</a:t>
            </a:r>
          </a:p>
          <a:p>
            <a:r>
              <a:rPr lang="en-US" dirty="0"/>
              <a:t>To demonstrate the data retrieval, I will consider an additional data file from these tabs</a:t>
            </a:r>
          </a:p>
        </p:txBody>
      </p:sp>
      <p:pic>
        <p:nvPicPr>
          <p:cNvPr id="11" name="Content Placeholder 10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6772DE82-743C-424A-8E53-8087E7FE10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381368" cy="4351337"/>
          </a:xfrm>
        </p:spPr>
      </p:pic>
    </p:spTree>
    <p:extLst>
      <p:ext uri="{BB962C8B-B14F-4D97-AF65-F5344CB8AC3E}">
        <p14:creationId xmlns:p14="http://schemas.microsoft.com/office/powerpoint/2010/main" val="180551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620</Words>
  <Application>Microsoft Macintosh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Sources of Health Data Part II</vt:lpstr>
      <vt:lpstr>Outline</vt:lpstr>
      <vt:lpstr>Example National Survey: NHANES </vt:lpstr>
      <vt:lpstr>NHANES Datasets and Documents </vt:lpstr>
      <vt:lpstr>NHANES Datasets and Documentation (contd.)</vt:lpstr>
      <vt:lpstr>NHANES Data and Documentation</vt:lpstr>
      <vt:lpstr>Data, Documentation, Codebooks, SAS Code</vt:lpstr>
      <vt:lpstr>Data, Documentation, Codebooks, SAS Code(contd.)</vt:lpstr>
      <vt:lpstr>Data, Documentation, Codebooks, SAS Code(contd.)</vt:lpstr>
      <vt:lpstr>Other Sources of Health Data: Electronic Health Records (EHR)</vt:lpstr>
      <vt:lpstr>Health data from mobile devices</vt:lpstr>
      <vt:lpstr>Internet of Medical Things (IoMT) and Social Media</vt:lpstr>
      <vt:lpstr>Next week: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Sources of Health Data </dc:title>
  <dc:creator>Begum, Munni</dc:creator>
  <cp:lastModifiedBy>Begum, Munni</cp:lastModifiedBy>
  <cp:revision>47</cp:revision>
  <dcterms:created xsi:type="dcterms:W3CDTF">2021-01-14T17:59:02Z</dcterms:created>
  <dcterms:modified xsi:type="dcterms:W3CDTF">2021-01-29T15:47:37Z</dcterms:modified>
</cp:coreProperties>
</file>