
<file path=[Content_Types].xml><?xml version="1.0" encoding="utf-8"?>
<Types xmlns="http://schemas.openxmlformats.org/package/2006/content-types">
  <Default Extension="gif" ContentType="image/gif"/>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1"/>
  </p:notesMasterIdLst>
  <p:sldIdLst>
    <p:sldId id="296" r:id="rId2"/>
    <p:sldId id="256" r:id="rId3"/>
    <p:sldId id="257" r:id="rId4"/>
    <p:sldId id="274" r:id="rId5"/>
    <p:sldId id="275" r:id="rId6"/>
    <p:sldId id="262" r:id="rId7"/>
    <p:sldId id="278" r:id="rId8"/>
    <p:sldId id="280" r:id="rId9"/>
    <p:sldId id="258" r:id="rId10"/>
    <p:sldId id="284" r:id="rId11"/>
    <p:sldId id="285" r:id="rId12"/>
    <p:sldId id="286" r:id="rId13"/>
    <p:sldId id="287" r:id="rId14"/>
    <p:sldId id="288" r:id="rId15"/>
    <p:sldId id="289" r:id="rId16"/>
    <p:sldId id="290" r:id="rId17"/>
    <p:sldId id="282" r:id="rId18"/>
    <p:sldId id="264" r:id="rId19"/>
    <p:sldId id="283" r:id="rId20"/>
    <p:sldId id="291" r:id="rId21"/>
    <p:sldId id="292" r:id="rId22"/>
    <p:sldId id="294" r:id="rId23"/>
    <p:sldId id="295" r:id="rId24"/>
    <p:sldId id="297" r:id="rId25"/>
    <p:sldId id="298" r:id="rId26"/>
    <p:sldId id="299" r:id="rId27"/>
    <p:sldId id="259" r:id="rId28"/>
    <p:sldId id="260" r:id="rId29"/>
    <p:sldId id="261"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160"/>
    <p:restoredTop sz="94694"/>
  </p:normalViewPr>
  <p:slideViewPr>
    <p:cSldViewPr snapToGrid="0">
      <p:cViewPr varScale="1">
        <p:scale>
          <a:sx n="121" d="100"/>
          <a:sy n="121" d="100"/>
        </p:scale>
        <p:origin x="102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0493DB2-31BD-BD45-A474-717C19C3CC94}" type="datetimeFigureOut">
              <a:rPr lang="en-US" smtClean="0"/>
              <a:t>5/16/23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D205A3-CD45-0B47-AA50-BD9AD7DD4F1A}" type="slidenum">
              <a:rPr lang="en-US" smtClean="0"/>
              <a:t>‹#›</a:t>
            </a:fld>
            <a:endParaRPr lang="en-US"/>
          </a:p>
        </p:txBody>
      </p:sp>
    </p:spTree>
    <p:extLst>
      <p:ext uri="{BB962C8B-B14F-4D97-AF65-F5344CB8AC3E}">
        <p14:creationId xmlns:p14="http://schemas.microsoft.com/office/powerpoint/2010/main" val="21649173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Page 34 AI – A modern approach. 3</a:t>
            </a:r>
            <a:r>
              <a:rPr lang="en-US" baseline="30000" dirty="0"/>
              <a:t>rd</a:t>
            </a:r>
            <a:r>
              <a:rPr lang="en-US" dirty="0"/>
              <a:t> edition</a:t>
            </a:r>
          </a:p>
        </p:txBody>
      </p:sp>
      <p:sp>
        <p:nvSpPr>
          <p:cNvPr id="4" name="Slide Number Placeholder 3"/>
          <p:cNvSpPr>
            <a:spLocks noGrp="1"/>
          </p:cNvSpPr>
          <p:nvPr>
            <p:ph type="sldNum" sz="quarter" idx="5"/>
          </p:nvPr>
        </p:nvSpPr>
        <p:spPr/>
        <p:txBody>
          <a:bodyPr/>
          <a:lstStyle/>
          <a:p>
            <a:fld id="{93D205A3-CD45-0B47-AA50-BD9AD7DD4F1A}" type="slidenum">
              <a:rPr lang="en-US" smtClean="0"/>
              <a:t>3</a:t>
            </a:fld>
            <a:endParaRPr lang="en-US"/>
          </a:p>
        </p:txBody>
      </p:sp>
    </p:spTree>
    <p:extLst>
      <p:ext uri="{BB962C8B-B14F-4D97-AF65-F5344CB8AC3E}">
        <p14:creationId xmlns:p14="http://schemas.microsoft.com/office/powerpoint/2010/main" val="22460523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3D205A3-CD45-0B47-AA50-BD9AD7DD4F1A}" type="slidenum">
              <a:rPr lang="en-US" smtClean="0"/>
              <a:t>6</a:t>
            </a:fld>
            <a:endParaRPr lang="en-US"/>
          </a:p>
        </p:txBody>
      </p:sp>
    </p:spTree>
    <p:extLst>
      <p:ext uri="{BB962C8B-B14F-4D97-AF65-F5344CB8AC3E}">
        <p14:creationId xmlns:p14="http://schemas.microsoft.com/office/powerpoint/2010/main" val="21124481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3D205A3-CD45-0B47-AA50-BD9AD7DD4F1A}" type="slidenum">
              <a:rPr lang="en-US" smtClean="0"/>
              <a:t>9</a:t>
            </a:fld>
            <a:endParaRPr lang="en-US"/>
          </a:p>
        </p:txBody>
      </p:sp>
    </p:spTree>
    <p:extLst>
      <p:ext uri="{BB962C8B-B14F-4D97-AF65-F5344CB8AC3E}">
        <p14:creationId xmlns:p14="http://schemas.microsoft.com/office/powerpoint/2010/main" val="25841786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6F9B1-0C51-195B-F097-F4F7379FBE4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4463887-132A-A292-CA80-571F0758525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42CCC77-5A11-9927-BB1C-7156B507EFE3}"/>
              </a:ext>
            </a:extLst>
          </p:cNvPr>
          <p:cNvSpPr>
            <a:spLocks noGrp="1"/>
          </p:cNvSpPr>
          <p:nvPr>
            <p:ph type="dt" sz="half" idx="10"/>
          </p:nvPr>
        </p:nvSpPr>
        <p:spPr/>
        <p:txBody>
          <a:bodyPr/>
          <a:lstStyle/>
          <a:p>
            <a:fld id="{81FF1E20-FB8D-5049-9821-4BF7A908516C}" type="datetimeFigureOut">
              <a:rPr lang="en-US" smtClean="0"/>
              <a:t>5/16/23</a:t>
            </a:fld>
            <a:endParaRPr lang="en-US"/>
          </a:p>
        </p:txBody>
      </p:sp>
      <p:sp>
        <p:nvSpPr>
          <p:cNvPr id="5" name="Footer Placeholder 4">
            <a:extLst>
              <a:ext uri="{FF2B5EF4-FFF2-40B4-BE49-F238E27FC236}">
                <a16:creationId xmlns:a16="http://schemas.microsoft.com/office/drawing/2014/main" id="{E4AB0140-8469-64A3-EE74-B591C08836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966428-7737-1194-1A3B-FFAAF7C2DEFB}"/>
              </a:ext>
            </a:extLst>
          </p:cNvPr>
          <p:cNvSpPr>
            <a:spLocks noGrp="1"/>
          </p:cNvSpPr>
          <p:nvPr>
            <p:ph type="sldNum" sz="quarter" idx="12"/>
          </p:nvPr>
        </p:nvSpPr>
        <p:spPr/>
        <p:txBody>
          <a:bodyPr/>
          <a:lstStyle/>
          <a:p>
            <a:fld id="{015B8655-4DB1-C240-9B38-60086A992721}" type="slidenum">
              <a:rPr lang="en-US" smtClean="0"/>
              <a:t>‹#›</a:t>
            </a:fld>
            <a:endParaRPr lang="en-US"/>
          </a:p>
        </p:txBody>
      </p:sp>
    </p:spTree>
    <p:extLst>
      <p:ext uri="{BB962C8B-B14F-4D97-AF65-F5344CB8AC3E}">
        <p14:creationId xmlns:p14="http://schemas.microsoft.com/office/powerpoint/2010/main" val="13931362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3B941-27F6-68F0-9FA9-D85255FEC1C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E568298-ACBC-7784-878F-478DF2915FA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D25635-EC68-65B3-B3DE-532D8F6BF836}"/>
              </a:ext>
            </a:extLst>
          </p:cNvPr>
          <p:cNvSpPr>
            <a:spLocks noGrp="1"/>
          </p:cNvSpPr>
          <p:nvPr>
            <p:ph type="dt" sz="half" idx="10"/>
          </p:nvPr>
        </p:nvSpPr>
        <p:spPr/>
        <p:txBody>
          <a:bodyPr/>
          <a:lstStyle/>
          <a:p>
            <a:fld id="{81FF1E20-FB8D-5049-9821-4BF7A908516C}" type="datetimeFigureOut">
              <a:rPr lang="en-US" smtClean="0"/>
              <a:t>5/16/23</a:t>
            </a:fld>
            <a:endParaRPr lang="en-US"/>
          </a:p>
        </p:txBody>
      </p:sp>
      <p:sp>
        <p:nvSpPr>
          <p:cNvPr id="5" name="Footer Placeholder 4">
            <a:extLst>
              <a:ext uri="{FF2B5EF4-FFF2-40B4-BE49-F238E27FC236}">
                <a16:creationId xmlns:a16="http://schemas.microsoft.com/office/drawing/2014/main" id="{BA3CEE91-C24F-1DA8-2CC8-F5C0A93B34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354699-3CCC-EDF2-3FDA-6894550B9C53}"/>
              </a:ext>
            </a:extLst>
          </p:cNvPr>
          <p:cNvSpPr>
            <a:spLocks noGrp="1"/>
          </p:cNvSpPr>
          <p:nvPr>
            <p:ph type="sldNum" sz="quarter" idx="12"/>
          </p:nvPr>
        </p:nvSpPr>
        <p:spPr/>
        <p:txBody>
          <a:bodyPr/>
          <a:lstStyle/>
          <a:p>
            <a:fld id="{015B8655-4DB1-C240-9B38-60086A992721}" type="slidenum">
              <a:rPr lang="en-US" smtClean="0"/>
              <a:t>‹#›</a:t>
            </a:fld>
            <a:endParaRPr lang="en-US"/>
          </a:p>
        </p:txBody>
      </p:sp>
    </p:spTree>
    <p:extLst>
      <p:ext uri="{BB962C8B-B14F-4D97-AF65-F5344CB8AC3E}">
        <p14:creationId xmlns:p14="http://schemas.microsoft.com/office/powerpoint/2010/main" val="34104065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2BD7055-5403-3359-C27F-CFAE5835DD5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0BE9BF2-62DB-FB4A-F407-92F80EBD671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3A09AD-22DA-E2BE-5E9D-BB40FA8AA400}"/>
              </a:ext>
            </a:extLst>
          </p:cNvPr>
          <p:cNvSpPr>
            <a:spLocks noGrp="1"/>
          </p:cNvSpPr>
          <p:nvPr>
            <p:ph type="dt" sz="half" idx="10"/>
          </p:nvPr>
        </p:nvSpPr>
        <p:spPr/>
        <p:txBody>
          <a:bodyPr/>
          <a:lstStyle/>
          <a:p>
            <a:fld id="{81FF1E20-FB8D-5049-9821-4BF7A908516C}" type="datetimeFigureOut">
              <a:rPr lang="en-US" smtClean="0"/>
              <a:t>5/16/23</a:t>
            </a:fld>
            <a:endParaRPr lang="en-US"/>
          </a:p>
        </p:txBody>
      </p:sp>
      <p:sp>
        <p:nvSpPr>
          <p:cNvPr id="5" name="Footer Placeholder 4">
            <a:extLst>
              <a:ext uri="{FF2B5EF4-FFF2-40B4-BE49-F238E27FC236}">
                <a16:creationId xmlns:a16="http://schemas.microsoft.com/office/drawing/2014/main" id="{BB904C51-1C6F-A089-05E5-CF492745D2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761C7E-1951-8F26-9883-6C376CC71417}"/>
              </a:ext>
            </a:extLst>
          </p:cNvPr>
          <p:cNvSpPr>
            <a:spLocks noGrp="1"/>
          </p:cNvSpPr>
          <p:nvPr>
            <p:ph type="sldNum" sz="quarter" idx="12"/>
          </p:nvPr>
        </p:nvSpPr>
        <p:spPr/>
        <p:txBody>
          <a:bodyPr/>
          <a:lstStyle/>
          <a:p>
            <a:fld id="{015B8655-4DB1-C240-9B38-60086A992721}" type="slidenum">
              <a:rPr lang="en-US" smtClean="0"/>
              <a:t>‹#›</a:t>
            </a:fld>
            <a:endParaRPr lang="en-US"/>
          </a:p>
        </p:txBody>
      </p:sp>
    </p:spTree>
    <p:extLst>
      <p:ext uri="{BB962C8B-B14F-4D97-AF65-F5344CB8AC3E}">
        <p14:creationId xmlns:p14="http://schemas.microsoft.com/office/powerpoint/2010/main" val="7455969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441FC-7470-5C32-D8C1-F0A37055918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2DB1512-2721-578A-8921-CCD669F4BFA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2D9718-15C2-EF32-B569-DECCB691485E}"/>
              </a:ext>
            </a:extLst>
          </p:cNvPr>
          <p:cNvSpPr>
            <a:spLocks noGrp="1"/>
          </p:cNvSpPr>
          <p:nvPr>
            <p:ph type="dt" sz="half" idx="10"/>
          </p:nvPr>
        </p:nvSpPr>
        <p:spPr/>
        <p:txBody>
          <a:bodyPr/>
          <a:lstStyle/>
          <a:p>
            <a:fld id="{81FF1E20-FB8D-5049-9821-4BF7A908516C}" type="datetimeFigureOut">
              <a:rPr lang="en-US" smtClean="0"/>
              <a:t>5/16/23</a:t>
            </a:fld>
            <a:endParaRPr lang="en-US"/>
          </a:p>
        </p:txBody>
      </p:sp>
      <p:sp>
        <p:nvSpPr>
          <p:cNvPr id="5" name="Footer Placeholder 4">
            <a:extLst>
              <a:ext uri="{FF2B5EF4-FFF2-40B4-BE49-F238E27FC236}">
                <a16:creationId xmlns:a16="http://schemas.microsoft.com/office/drawing/2014/main" id="{2CF22C04-8C15-00F2-5789-DC14666830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E89B81-461C-7E4C-E4A2-FACF944A1646}"/>
              </a:ext>
            </a:extLst>
          </p:cNvPr>
          <p:cNvSpPr>
            <a:spLocks noGrp="1"/>
          </p:cNvSpPr>
          <p:nvPr>
            <p:ph type="sldNum" sz="quarter" idx="12"/>
          </p:nvPr>
        </p:nvSpPr>
        <p:spPr/>
        <p:txBody>
          <a:bodyPr/>
          <a:lstStyle/>
          <a:p>
            <a:fld id="{015B8655-4DB1-C240-9B38-60086A992721}" type="slidenum">
              <a:rPr lang="en-US" smtClean="0"/>
              <a:t>‹#›</a:t>
            </a:fld>
            <a:endParaRPr lang="en-US"/>
          </a:p>
        </p:txBody>
      </p:sp>
    </p:spTree>
    <p:extLst>
      <p:ext uri="{BB962C8B-B14F-4D97-AF65-F5344CB8AC3E}">
        <p14:creationId xmlns:p14="http://schemas.microsoft.com/office/powerpoint/2010/main" val="1863942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EE455-2B0D-2F2D-5283-D2F2F134AB7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0B7FA8C-5D60-CF99-6006-B94743C39ED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2796040-1163-1394-F61A-78B72AE42AD4}"/>
              </a:ext>
            </a:extLst>
          </p:cNvPr>
          <p:cNvSpPr>
            <a:spLocks noGrp="1"/>
          </p:cNvSpPr>
          <p:nvPr>
            <p:ph type="dt" sz="half" idx="10"/>
          </p:nvPr>
        </p:nvSpPr>
        <p:spPr/>
        <p:txBody>
          <a:bodyPr/>
          <a:lstStyle/>
          <a:p>
            <a:fld id="{81FF1E20-FB8D-5049-9821-4BF7A908516C}" type="datetimeFigureOut">
              <a:rPr lang="en-US" smtClean="0"/>
              <a:t>5/16/23</a:t>
            </a:fld>
            <a:endParaRPr lang="en-US"/>
          </a:p>
        </p:txBody>
      </p:sp>
      <p:sp>
        <p:nvSpPr>
          <p:cNvPr id="5" name="Footer Placeholder 4">
            <a:extLst>
              <a:ext uri="{FF2B5EF4-FFF2-40B4-BE49-F238E27FC236}">
                <a16:creationId xmlns:a16="http://schemas.microsoft.com/office/drawing/2014/main" id="{28C1C399-49F8-6BAB-972E-6A1602AC6F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006BFD-27BF-3F67-BA2E-57B7FA16DA19}"/>
              </a:ext>
            </a:extLst>
          </p:cNvPr>
          <p:cNvSpPr>
            <a:spLocks noGrp="1"/>
          </p:cNvSpPr>
          <p:nvPr>
            <p:ph type="sldNum" sz="quarter" idx="12"/>
          </p:nvPr>
        </p:nvSpPr>
        <p:spPr/>
        <p:txBody>
          <a:bodyPr/>
          <a:lstStyle/>
          <a:p>
            <a:fld id="{015B8655-4DB1-C240-9B38-60086A992721}" type="slidenum">
              <a:rPr lang="en-US" smtClean="0"/>
              <a:t>‹#›</a:t>
            </a:fld>
            <a:endParaRPr lang="en-US"/>
          </a:p>
        </p:txBody>
      </p:sp>
    </p:spTree>
    <p:extLst>
      <p:ext uri="{BB962C8B-B14F-4D97-AF65-F5344CB8AC3E}">
        <p14:creationId xmlns:p14="http://schemas.microsoft.com/office/powerpoint/2010/main" val="16198122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B8119-3478-411D-5001-E5F4820379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2197283-0756-CFB6-E93C-87A2B6C48C5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A102EFC-8D98-8631-92E4-97265FD13FF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8B4DF90-C1EA-DF1C-BA48-CCABF40AB722}"/>
              </a:ext>
            </a:extLst>
          </p:cNvPr>
          <p:cNvSpPr>
            <a:spLocks noGrp="1"/>
          </p:cNvSpPr>
          <p:nvPr>
            <p:ph type="dt" sz="half" idx="10"/>
          </p:nvPr>
        </p:nvSpPr>
        <p:spPr/>
        <p:txBody>
          <a:bodyPr/>
          <a:lstStyle/>
          <a:p>
            <a:fld id="{81FF1E20-FB8D-5049-9821-4BF7A908516C}" type="datetimeFigureOut">
              <a:rPr lang="en-US" smtClean="0"/>
              <a:t>5/16/23</a:t>
            </a:fld>
            <a:endParaRPr lang="en-US"/>
          </a:p>
        </p:txBody>
      </p:sp>
      <p:sp>
        <p:nvSpPr>
          <p:cNvPr id="6" name="Footer Placeholder 5">
            <a:extLst>
              <a:ext uri="{FF2B5EF4-FFF2-40B4-BE49-F238E27FC236}">
                <a16:creationId xmlns:a16="http://schemas.microsoft.com/office/drawing/2014/main" id="{8E1E3AF1-9D51-A06E-0805-4B34C885EB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95A316-C655-B7A3-585F-135339F0AC7C}"/>
              </a:ext>
            </a:extLst>
          </p:cNvPr>
          <p:cNvSpPr>
            <a:spLocks noGrp="1"/>
          </p:cNvSpPr>
          <p:nvPr>
            <p:ph type="sldNum" sz="quarter" idx="12"/>
          </p:nvPr>
        </p:nvSpPr>
        <p:spPr/>
        <p:txBody>
          <a:bodyPr/>
          <a:lstStyle/>
          <a:p>
            <a:fld id="{015B8655-4DB1-C240-9B38-60086A992721}" type="slidenum">
              <a:rPr lang="en-US" smtClean="0"/>
              <a:t>‹#›</a:t>
            </a:fld>
            <a:endParaRPr lang="en-US"/>
          </a:p>
        </p:txBody>
      </p:sp>
    </p:spTree>
    <p:extLst>
      <p:ext uri="{BB962C8B-B14F-4D97-AF65-F5344CB8AC3E}">
        <p14:creationId xmlns:p14="http://schemas.microsoft.com/office/powerpoint/2010/main" val="39505212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3CBBC-6875-CC6C-0041-15430C288A5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EC2A01E-29BE-4665-570B-A44822E0CF8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A31D0CA-DE58-8F7A-A0C7-971A8384E6E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E45B407-D7F1-59E2-D4E2-8D80892D421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6C32E9A-EA31-FE3B-4C5F-7CA4951ACF0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A29F4E0-AD43-97D9-9318-3F712C65A45A}"/>
              </a:ext>
            </a:extLst>
          </p:cNvPr>
          <p:cNvSpPr>
            <a:spLocks noGrp="1"/>
          </p:cNvSpPr>
          <p:nvPr>
            <p:ph type="dt" sz="half" idx="10"/>
          </p:nvPr>
        </p:nvSpPr>
        <p:spPr/>
        <p:txBody>
          <a:bodyPr/>
          <a:lstStyle/>
          <a:p>
            <a:fld id="{81FF1E20-FB8D-5049-9821-4BF7A908516C}" type="datetimeFigureOut">
              <a:rPr lang="en-US" smtClean="0"/>
              <a:t>5/16/23</a:t>
            </a:fld>
            <a:endParaRPr lang="en-US"/>
          </a:p>
        </p:txBody>
      </p:sp>
      <p:sp>
        <p:nvSpPr>
          <p:cNvPr id="8" name="Footer Placeholder 7">
            <a:extLst>
              <a:ext uri="{FF2B5EF4-FFF2-40B4-BE49-F238E27FC236}">
                <a16:creationId xmlns:a16="http://schemas.microsoft.com/office/drawing/2014/main" id="{95D07D7B-D289-48AD-2A0E-AAA1D7B5C6C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A2690A0-955F-812D-817D-5BD07AB730D3}"/>
              </a:ext>
            </a:extLst>
          </p:cNvPr>
          <p:cNvSpPr>
            <a:spLocks noGrp="1"/>
          </p:cNvSpPr>
          <p:nvPr>
            <p:ph type="sldNum" sz="quarter" idx="12"/>
          </p:nvPr>
        </p:nvSpPr>
        <p:spPr/>
        <p:txBody>
          <a:bodyPr/>
          <a:lstStyle/>
          <a:p>
            <a:fld id="{015B8655-4DB1-C240-9B38-60086A992721}" type="slidenum">
              <a:rPr lang="en-US" smtClean="0"/>
              <a:t>‹#›</a:t>
            </a:fld>
            <a:endParaRPr lang="en-US"/>
          </a:p>
        </p:txBody>
      </p:sp>
    </p:spTree>
    <p:extLst>
      <p:ext uri="{BB962C8B-B14F-4D97-AF65-F5344CB8AC3E}">
        <p14:creationId xmlns:p14="http://schemas.microsoft.com/office/powerpoint/2010/main" val="312520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26D96-2BC1-1BB9-AAA5-8A910C0C10F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44669CC-0215-5792-EEF5-FE9417470884}"/>
              </a:ext>
            </a:extLst>
          </p:cNvPr>
          <p:cNvSpPr>
            <a:spLocks noGrp="1"/>
          </p:cNvSpPr>
          <p:nvPr>
            <p:ph type="dt" sz="half" idx="10"/>
          </p:nvPr>
        </p:nvSpPr>
        <p:spPr/>
        <p:txBody>
          <a:bodyPr/>
          <a:lstStyle/>
          <a:p>
            <a:fld id="{81FF1E20-FB8D-5049-9821-4BF7A908516C}" type="datetimeFigureOut">
              <a:rPr lang="en-US" smtClean="0"/>
              <a:t>5/16/23</a:t>
            </a:fld>
            <a:endParaRPr lang="en-US"/>
          </a:p>
        </p:txBody>
      </p:sp>
      <p:sp>
        <p:nvSpPr>
          <p:cNvPr id="4" name="Footer Placeholder 3">
            <a:extLst>
              <a:ext uri="{FF2B5EF4-FFF2-40B4-BE49-F238E27FC236}">
                <a16:creationId xmlns:a16="http://schemas.microsoft.com/office/drawing/2014/main" id="{444803A2-10AF-94C6-0555-9CF1EA56790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EB75B2C-ADB7-D3E3-880B-7D062AB18AD8}"/>
              </a:ext>
            </a:extLst>
          </p:cNvPr>
          <p:cNvSpPr>
            <a:spLocks noGrp="1"/>
          </p:cNvSpPr>
          <p:nvPr>
            <p:ph type="sldNum" sz="quarter" idx="12"/>
          </p:nvPr>
        </p:nvSpPr>
        <p:spPr/>
        <p:txBody>
          <a:bodyPr/>
          <a:lstStyle/>
          <a:p>
            <a:fld id="{015B8655-4DB1-C240-9B38-60086A992721}" type="slidenum">
              <a:rPr lang="en-US" smtClean="0"/>
              <a:t>‹#›</a:t>
            </a:fld>
            <a:endParaRPr lang="en-US"/>
          </a:p>
        </p:txBody>
      </p:sp>
    </p:spTree>
    <p:extLst>
      <p:ext uri="{BB962C8B-B14F-4D97-AF65-F5344CB8AC3E}">
        <p14:creationId xmlns:p14="http://schemas.microsoft.com/office/powerpoint/2010/main" val="24818514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01C79F9-9B79-2DAE-2AAD-E109E35EFE15}"/>
              </a:ext>
            </a:extLst>
          </p:cNvPr>
          <p:cNvSpPr>
            <a:spLocks noGrp="1"/>
          </p:cNvSpPr>
          <p:nvPr>
            <p:ph type="dt" sz="half" idx="10"/>
          </p:nvPr>
        </p:nvSpPr>
        <p:spPr/>
        <p:txBody>
          <a:bodyPr/>
          <a:lstStyle/>
          <a:p>
            <a:fld id="{81FF1E20-FB8D-5049-9821-4BF7A908516C}" type="datetimeFigureOut">
              <a:rPr lang="en-US" smtClean="0"/>
              <a:t>5/16/23</a:t>
            </a:fld>
            <a:endParaRPr lang="en-US"/>
          </a:p>
        </p:txBody>
      </p:sp>
      <p:sp>
        <p:nvSpPr>
          <p:cNvPr id="3" name="Footer Placeholder 2">
            <a:extLst>
              <a:ext uri="{FF2B5EF4-FFF2-40B4-BE49-F238E27FC236}">
                <a16:creationId xmlns:a16="http://schemas.microsoft.com/office/drawing/2014/main" id="{F8FE5777-7773-7FC5-467B-48245DA96D8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AC5FE7B-FDFF-6FDE-A604-65AB16A5D9B1}"/>
              </a:ext>
            </a:extLst>
          </p:cNvPr>
          <p:cNvSpPr>
            <a:spLocks noGrp="1"/>
          </p:cNvSpPr>
          <p:nvPr>
            <p:ph type="sldNum" sz="quarter" idx="12"/>
          </p:nvPr>
        </p:nvSpPr>
        <p:spPr/>
        <p:txBody>
          <a:bodyPr/>
          <a:lstStyle/>
          <a:p>
            <a:fld id="{015B8655-4DB1-C240-9B38-60086A992721}" type="slidenum">
              <a:rPr lang="en-US" smtClean="0"/>
              <a:t>‹#›</a:t>
            </a:fld>
            <a:endParaRPr lang="en-US"/>
          </a:p>
        </p:txBody>
      </p:sp>
    </p:spTree>
    <p:extLst>
      <p:ext uri="{BB962C8B-B14F-4D97-AF65-F5344CB8AC3E}">
        <p14:creationId xmlns:p14="http://schemas.microsoft.com/office/powerpoint/2010/main" val="6832845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90ECC-E8A2-A3DD-9B7E-31D4962CBE3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AA712A3-93F5-24DB-AD51-08991FF84F3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45D2CCB-3668-F61F-B541-E5B2147D24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E3EA23D-277A-F676-9965-89B9C492F4C9}"/>
              </a:ext>
            </a:extLst>
          </p:cNvPr>
          <p:cNvSpPr>
            <a:spLocks noGrp="1"/>
          </p:cNvSpPr>
          <p:nvPr>
            <p:ph type="dt" sz="half" idx="10"/>
          </p:nvPr>
        </p:nvSpPr>
        <p:spPr/>
        <p:txBody>
          <a:bodyPr/>
          <a:lstStyle/>
          <a:p>
            <a:fld id="{81FF1E20-FB8D-5049-9821-4BF7A908516C}" type="datetimeFigureOut">
              <a:rPr lang="en-US" smtClean="0"/>
              <a:t>5/16/23</a:t>
            </a:fld>
            <a:endParaRPr lang="en-US"/>
          </a:p>
        </p:txBody>
      </p:sp>
      <p:sp>
        <p:nvSpPr>
          <p:cNvPr id="6" name="Footer Placeholder 5">
            <a:extLst>
              <a:ext uri="{FF2B5EF4-FFF2-40B4-BE49-F238E27FC236}">
                <a16:creationId xmlns:a16="http://schemas.microsoft.com/office/drawing/2014/main" id="{59610888-C694-6A54-C33E-19F418FC73F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3A81AC-511C-AC4A-06AC-ED7CEF269042}"/>
              </a:ext>
            </a:extLst>
          </p:cNvPr>
          <p:cNvSpPr>
            <a:spLocks noGrp="1"/>
          </p:cNvSpPr>
          <p:nvPr>
            <p:ph type="sldNum" sz="quarter" idx="12"/>
          </p:nvPr>
        </p:nvSpPr>
        <p:spPr/>
        <p:txBody>
          <a:bodyPr/>
          <a:lstStyle/>
          <a:p>
            <a:fld id="{015B8655-4DB1-C240-9B38-60086A992721}" type="slidenum">
              <a:rPr lang="en-US" smtClean="0"/>
              <a:t>‹#›</a:t>
            </a:fld>
            <a:endParaRPr lang="en-US"/>
          </a:p>
        </p:txBody>
      </p:sp>
    </p:spTree>
    <p:extLst>
      <p:ext uri="{BB962C8B-B14F-4D97-AF65-F5344CB8AC3E}">
        <p14:creationId xmlns:p14="http://schemas.microsoft.com/office/powerpoint/2010/main" val="21665606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31CBD-D3D3-18E6-2A1B-1A567F100E9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E59C2DD-2BA2-76EA-DA4C-7647E6B0310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8D9B9F3-3AF5-9A54-8FC6-01E882B393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C54EFA4-4D0E-EB81-3D23-361A4A226A57}"/>
              </a:ext>
            </a:extLst>
          </p:cNvPr>
          <p:cNvSpPr>
            <a:spLocks noGrp="1"/>
          </p:cNvSpPr>
          <p:nvPr>
            <p:ph type="dt" sz="half" idx="10"/>
          </p:nvPr>
        </p:nvSpPr>
        <p:spPr/>
        <p:txBody>
          <a:bodyPr/>
          <a:lstStyle/>
          <a:p>
            <a:fld id="{81FF1E20-FB8D-5049-9821-4BF7A908516C}" type="datetimeFigureOut">
              <a:rPr lang="en-US" smtClean="0"/>
              <a:t>5/16/23</a:t>
            </a:fld>
            <a:endParaRPr lang="en-US"/>
          </a:p>
        </p:txBody>
      </p:sp>
      <p:sp>
        <p:nvSpPr>
          <p:cNvPr id="6" name="Footer Placeholder 5">
            <a:extLst>
              <a:ext uri="{FF2B5EF4-FFF2-40B4-BE49-F238E27FC236}">
                <a16:creationId xmlns:a16="http://schemas.microsoft.com/office/drawing/2014/main" id="{74CDBBD4-2E44-C398-6C90-0A110B3655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7274E7-9143-6E97-74A5-8A4151033EF3}"/>
              </a:ext>
            </a:extLst>
          </p:cNvPr>
          <p:cNvSpPr>
            <a:spLocks noGrp="1"/>
          </p:cNvSpPr>
          <p:nvPr>
            <p:ph type="sldNum" sz="quarter" idx="12"/>
          </p:nvPr>
        </p:nvSpPr>
        <p:spPr/>
        <p:txBody>
          <a:bodyPr/>
          <a:lstStyle/>
          <a:p>
            <a:fld id="{015B8655-4DB1-C240-9B38-60086A992721}" type="slidenum">
              <a:rPr lang="en-US" smtClean="0"/>
              <a:t>‹#›</a:t>
            </a:fld>
            <a:endParaRPr lang="en-US"/>
          </a:p>
        </p:txBody>
      </p:sp>
    </p:spTree>
    <p:extLst>
      <p:ext uri="{BB962C8B-B14F-4D97-AF65-F5344CB8AC3E}">
        <p14:creationId xmlns:p14="http://schemas.microsoft.com/office/powerpoint/2010/main" val="14386932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942FDA9-CBDB-3FAD-EF31-9E7E1A5E63D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CF9EB40-7735-321A-A5F5-2D11D7961EE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1BB48F-B783-9F21-3AB2-4C4128D095A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FF1E20-FB8D-5049-9821-4BF7A908516C}" type="datetimeFigureOut">
              <a:rPr lang="en-US" smtClean="0"/>
              <a:t>5/16/23</a:t>
            </a:fld>
            <a:endParaRPr lang="en-US"/>
          </a:p>
        </p:txBody>
      </p:sp>
      <p:sp>
        <p:nvSpPr>
          <p:cNvPr id="5" name="Footer Placeholder 4">
            <a:extLst>
              <a:ext uri="{FF2B5EF4-FFF2-40B4-BE49-F238E27FC236}">
                <a16:creationId xmlns:a16="http://schemas.microsoft.com/office/drawing/2014/main" id="{53B6A156-54DF-A042-47F1-DAA8E8C2ADD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10DE5DA-648F-31BB-F447-20E86E806B8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5B8655-4DB1-C240-9B38-60086A992721}" type="slidenum">
              <a:rPr lang="en-US" smtClean="0"/>
              <a:t>‹#›</a:t>
            </a:fld>
            <a:endParaRPr lang="en-US"/>
          </a:p>
        </p:txBody>
      </p:sp>
    </p:spTree>
    <p:extLst>
      <p:ext uri="{BB962C8B-B14F-4D97-AF65-F5344CB8AC3E}">
        <p14:creationId xmlns:p14="http://schemas.microsoft.com/office/powerpoint/2010/main" val="34940263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DB00E-7A7F-B0A8-2647-8338A76DD83A}"/>
              </a:ext>
            </a:extLst>
          </p:cNvPr>
          <p:cNvSpPr txBox="1">
            <a:spLocks/>
          </p:cNvSpPr>
          <p:nvPr/>
        </p:nvSpPr>
        <p:spPr>
          <a:xfrm>
            <a:off x="1546371" y="550197"/>
            <a:ext cx="9144000" cy="884254"/>
          </a:xfrm>
          <a:prstGeom prst="rect">
            <a:avLst/>
          </a:prstGeom>
          <a:ln w="38100">
            <a:solidFill>
              <a:srgbClr val="0070C0"/>
            </a:solidFill>
          </a:ln>
        </p:spPr>
        <p:txBody>
          <a:bodyPr>
            <a:normAutofit fontScale="9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400" b="1" u="sng" dirty="0"/>
              <a:t>AI Agents – An Organizing Principle</a:t>
            </a:r>
          </a:p>
        </p:txBody>
      </p:sp>
      <p:grpSp>
        <p:nvGrpSpPr>
          <p:cNvPr id="4" name="Group 3">
            <a:extLst>
              <a:ext uri="{FF2B5EF4-FFF2-40B4-BE49-F238E27FC236}">
                <a16:creationId xmlns:a16="http://schemas.microsoft.com/office/drawing/2014/main" id="{9D0934A3-579E-1594-4A70-1F8E116D3277}"/>
              </a:ext>
            </a:extLst>
          </p:cNvPr>
          <p:cNvGrpSpPr/>
          <p:nvPr/>
        </p:nvGrpSpPr>
        <p:grpSpPr>
          <a:xfrm>
            <a:off x="2146115" y="2511974"/>
            <a:ext cx="8521886" cy="3142592"/>
            <a:chOff x="2146115" y="3310760"/>
            <a:chExt cx="8521886" cy="3142592"/>
          </a:xfrm>
        </p:grpSpPr>
        <p:grpSp>
          <p:nvGrpSpPr>
            <p:cNvPr id="5" name="Group 4">
              <a:extLst>
                <a:ext uri="{FF2B5EF4-FFF2-40B4-BE49-F238E27FC236}">
                  <a16:creationId xmlns:a16="http://schemas.microsoft.com/office/drawing/2014/main" id="{DF980CF4-B358-9B9F-E67F-D3A980465375}"/>
                </a:ext>
              </a:extLst>
            </p:cNvPr>
            <p:cNvGrpSpPr/>
            <p:nvPr/>
          </p:nvGrpSpPr>
          <p:grpSpPr>
            <a:xfrm>
              <a:off x="2146115" y="3310760"/>
              <a:ext cx="8521886" cy="3142592"/>
              <a:chOff x="897390" y="598216"/>
              <a:chExt cx="7815686" cy="3904736"/>
            </a:xfrm>
          </p:grpSpPr>
          <p:sp>
            <p:nvSpPr>
              <p:cNvPr id="7" name="Rounded Rectangle 6">
                <a:extLst>
                  <a:ext uri="{FF2B5EF4-FFF2-40B4-BE49-F238E27FC236}">
                    <a16:creationId xmlns:a16="http://schemas.microsoft.com/office/drawing/2014/main" id="{611E5138-B60F-2852-EFCE-8A1A266D25CD}"/>
                  </a:ext>
                </a:extLst>
              </p:cNvPr>
              <p:cNvSpPr/>
              <p:nvPr/>
            </p:nvSpPr>
            <p:spPr>
              <a:xfrm>
                <a:off x="897390" y="598217"/>
                <a:ext cx="5522442" cy="3904735"/>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a:extLst>
                  <a:ext uri="{FF2B5EF4-FFF2-40B4-BE49-F238E27FC236}">
                    <a16:creationId xmlns:a16="http://schemas.microsoft.com/office/drawing/2014/main" id="{B6029D63-B23C-46CF-26B9-77ECF9B5C309}"/>
                  </a:ext>
                </a:extLst>
              </p:cNvPr>
              <p:cNvSpPr/>
              <p:nvPr/>
            </p:nvSpPr>
            <p:spPr>
              <a:xfrm>
                <a:off x="7094483" y="598216"/>
                <a:ext cx="1618593" cy="3904735"/>
              </a:xfrm>
              <a:prstGeom prst="round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Left Arrow 8">
                <a:extLst>
                  <a:ext uri="{FF2B5EF4-FFF2-40B4-BE49-F238E27FC236}">
                    <a16:creationId xmlns:a16="http://schemas.microsoft.com/office/drawing/2014/main" id="{BE6E9543-A321-0BA9-953E-F79F075C0B18}"/>
                  </a:ext>
                </a:extLst>
              </p:cNvPr>
              <p:cNvSpPr/>
              <p:nvPr/>
            </p:nvSpPr>
            <p:spPr>
              <a:xfrm>
                <a:off x="5770179" y="1019503"/>
                <a:ext cx="1713187" cy="14714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9">
                <a:extLst>
                  <a:ext uri="{FF2B5EF4-FFF2-40B4-BE49-F238E27FC236}">
                    <a16:creationId xmlns:a16="http://schemas.microsoft.com/office/drawing/2014/main" id="{25B6F9C5-6FB4-4302-21D3-98E25B634934}"/>
                  </a:ext>
                </a:extLst>
              </p:cNvPr>
              <p:cNvSpPr/>
              <p:nvPr/>
            </p:nvSpPr>
            <p:spPr>
              <a:xfrm>
                <a:off x="5770176" y="3689130"/>
                <a:ext cx="1713188" cy="147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9408BF40-1011-060E-AA7E-60B98B8CF4D4}"/>
                  </a:ext>
                </a:extLst>
              </p:cNvPr>
              <p:cNvSpPr txBox="1"/>
              <p:nvPr/>
            </p:nvSpPr>
            <p:spPr>
              <a:xfrm>
                <a:off x="1208690" y="893379"/>
                <a:ext cx="1208689" cy="523220"/>
              </a:xfrm>
              <a:prstGeom prst="rect">
                <a:avLst/>
              </a:prstGeom>
              <a:noFill/>
            </p:spPr>
            <p:txBody>
              <a:bodyPr wrap="square" rtlCol="0">
                <a:spAutoFit/>
              </a:bodyPr>
              <a:lstStyle/>
              <a:p>
                <a:r>
                  <a:rPr lang="en-US" sz="2800" u="sng" dirty="0"/>
                  <a:t>Agent</a:t>
                </a:r>
              </a:p>
            </p:txBody>
          </p:sp>
          <p:sp>
            <p:nvSpPr>
              <p:cNvPr id="12" name="TextBox 11">
                <a:extLst>
                  <a:ext uri="{FF2B5EF4-FFF2-40B4-BE49-F238E27FC236}">
                    <a16:creationId xmlns:a16="http://schemas.microsoft.com/office/drawing/2014/main" id="{71894D68-E451-31FE-F3FE-F04C873E0B54}"/>
                  </a:ext>
                </a:extLst>
              </p:cNvPr>
              <p:cNvSpPr txBox="1"/>
              <p:nvPr/>
            </p:nvSpPr>
            <p:spPr>
              <a:xfrm>
                <a:off x="4698121" y="924157"/>
                <a:ext cx="914400" cy="369332"/>
              </a:xfrm>
              <a:prstGeom prst="rect">
                <a:avLst/>
              </a:prstGeom>
              <a:noFill/>
            </p:spPr>
            <p:txBody>
              <a:bodyPr wrap="square" rtlCol="0">
                <a:spAutoFit/>
              </a:bodyPr>
              <a:lstStyle/>
              <a:p>
                <a:r>
                  <a:rPr lang="en-US" dirty="0"/>
                  <a:t>Sensors</a:t>
                </a:r>
              </a:p>
            </p:txBody>
          </p:sp>
          <p:sp>
            <p:nvSpPr>
              <p:cNvPr id="13" name="TextBox 12">
                <a:extLst>
                  <a:ext uri="{FF2B5EF4-FFF2-40B4-BE49-F238E27FC236}">
                    <a16:creationId xmlns:a16="http://schemas.microsoft.com/office/drawing/2014/main" id="{D204DFC0-66AF-8098-E2D0-966EB86ADFA2}"/>
                  </a:ext>
                </a:extLst>
              </p:cNvPr>
              <p:cNvSpPr txBox="1"/>
              <p:nvPr/>
            </p:nvSpPr>
            <p:spPr>
              <a:xfrm>
                <a:off x="4540469" y="3578038"/>
                <a:ext cx="1261240" cy="369332"/>
              </a:xfrm>
              <a:prstGeom prst="rect">
                <a:avLst/>
              </a:prstGeom>
              <a:noFill/>
            </p:spPr>
            <p:txBody>
              <a:bodyPr wrap="square" rtlCol="0">
                <a:spAutoFit/>
              </a:bodyPr>
              <a:lstStyle/>
              <a:p>
                <a:r>
                  <a:rPr lang="en-US" dirty="0"/>
                  <a:t>Actuators</a:t>
                </a:r>
              </a:p>
            </p:txBody>
          </p:sp>
          <p:sp>
            <p:nvSpPr>
              <p:cNvPr id="14" name="TextBox 13">
                <a:extLst>
                  <a:ext uri="{FF2B5EF4-FFF2-40B4-BE49-F238E27FC236}">
                    <a16:creationId xmlns:a16="http://schemas.microsoft.com/office/drawing/2014/main" id="{7BEA9F46-E1E7-0DE3-9482-29DDC028259C}"/>
                  </a:ext>
                </a:extLst>
              </p:cNvPr>
              <p:cNvSpPr txBox="1"/>
              <p:nvPr/>
            </p:nvSpPr>
            <p:spPr>
              <a:xfrm rot="5400000">
                <a:off x="6642537" y="2315124"/>
                <a:ext cx="2522483" cy="456751"/>
              </a:xfrm>
              <a:prstGeom prst="rect">
                <a:avLst/>
              </a:prstGeom>
              <a:noFill/>
            </p:spPr>
            <p:txBody>
              <a:bodyPr wrap="square" rtlCol="0">
                <a:spAutoFit/>
              </a:bodyPr>
              <a:lstStyle/>
              <a:p>
                <a:r>
                  <a:rPr lang="en-US" sz="2400" dirty="0"/>
                  <a:t>Environment</a:t>
                </a:r>
              </a:p>
            </p:txBody>
          </p:sp>
        </p:grpSp>
        <p:pic>
          <p:nvPicPr>
            <p:cNvPr id="6" name="Picture 5" descr="Shape, circle&#10;&#10;Description automatically generated">
              <a:extLst>
                <a:ext uri="{FF2B5EF4-FFF2-40B4-BE49-F238E27FC236}">
                  <a16:creationId xmlns:a16="http://schemas.microsoft.com/office/drawing/2014/main" id="{D3B2750D-8A37-F389-6937-3430351D8A9A}"/>
                </a:ext>
              </a:extLst>
            </p:cNvPr>
            <p:cNvPicPr>
              <a:picLocks noChangeAspect="1"/>
            </p:cNvPicPr>
            <p:nvPr/>
          </p:nvPicPr>
          <p:blipFill>
            <a:blip r:embed="rId2"/>
            <a:stretch>
              <a:fillRect/>
            </a:stretch>
          </p:blipFill>
          <p:spPr>
            <a:xfrm>
              <a:off x="4152008" y="3891139"/>
              <a:ext cx="1817828" cy="1817828"/>
            </a:xfrm>
            <a:prstGeom prst="rect">
              <a:avLst/>
            </a:prstGeom>
          </p:spPr>
        </p:pic>
      </p:grpSp>
      <p:sp>
        <p:nvSpPr>
          <p:cNvPr id="15" name="TextBox 14">
            <a:extLst>
              <a:ext uri="{FF2B5EF4-FFF2-40B4-BE49-F238E27FC236}">
                <a16:creationId xmlns:a16="http://schemas.microsoft.com/office/drawing/2014/main" id="{5A3980AA-A50E-DF1C-F7D2-51E6D01B2F6D}"/>
              </a:ext>
            </a:extLst>
          </p:cNvPr>
          <p:cNvSpPr txBox="1"/>
          <p:nvPr/>
        </p:nvSpPr>
        <p:spPr>
          <a:xfrm>
            <a:off x="7825420" y="2496837"/>
            <a:ext cx="1126273" cy="369332"/>
          </a:xfrm>
          <a:prstGeom prst="rect">
            <a:avLst/>
          </a:prstGeom>
          <a:noFill/>
        </p:spPr>
        <p:txBody>
          <a:bodyPr wrap="square" rtlCol="0">
            <a:spAutoFit/>
          </a:bodyPr>
          <a:lstStyle/>
          <a:p>
            <a:r>
              <a:rPr lang="en-US" dirty="0"/>
              <a:t>Percepts</a:t>
            </a:r>
          </a:p>
        </p:txBody>
      </p:sp>
      <p:sp>
        <p:nvSpPr>
          <p:cNvPr id="16" name="TextBox 15">
            <a:extLst>
              <a:ext uri="{FF2B5EF4-FFF2-40B4-BE49-F238E27FC236}">
                <a16:creationId xmlns:a16="http://schemas.microsoft.com/office/drawing/2014/main" id="{B72B251F-9D57-7829-4EC5-7DBB003E4240}"/>
              </a:ext>
            </a:extLst>
          </p:cNvPr>
          <p:cNvSpPr txBox="1"/>
          <p:nvPr/>
        </p:nvSpPr>
        <p:spPr>
          <a:xfrm>
            <a:off x="8093588" y="4630257"/>
            <a:ext cx="1126273" cy="369332"/>
          </a:xfrm>
          <a:prstGeom prst="rect">
            <a:avLst/>
          </a:prstGeom>
          <a:noFill/>
        </p:spPr>
        <p:txBody>
          <a:bodyPr wrap="square" rtlCol="0">
            <a:spAutoFit/>
          </a:bodyPr>
          <a:lstStyle/>
          <a:p>
            <a:r>
              <a:rPr lang="en-US" dirty="0"/>
              <a:t>Actions</a:t>
            </a:r>
          </a:p>
        </p:txBody>
      </p:sp>
    </p:spTree>
    <p:extLst>
      <p:ext uri="{BB962C8B-B14F-4D97-AF65-F5344CB8AC3E}">
        <p14:creationId xmlns:p14="http://schemas.microsoft.com/office/powerpoint/2010/main" val="42484830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63B86-A19C-1EDB-A469-29D1D2799759}"/>
              </a:ext>
            </a:extLst>
          </p:cNvPr>
          <p:cNvSpPr>
            <a:spLocks noGrp="1"/>
          </p:cNvSpPr>
          <p:nvPr>
            <p:ph type="title"/>
          </p:nvPr>
        </p:nvSpPr>
        <p:spPr>
          <a:xfrm>
            <a:off x="838200" y="365126"/>
            <a:ext cx="9209690" cy="748972"/>
          </a:xfrm>
          <a:solidFill>
            <a:schemeClr val="accent1">
              <a:lumMod val="60000"/>
              <a:lumOff val="40000"/>
            </a:schemeClr>
          </a:solidFill>
          <a:ln w="38100">
            <a:solidFill>
              <a:schemeClr val="bg2">
                <a:lumMod val="25000"/>
              </a:schemeClr>
            </a:solidFill>
          </a:ln>
        </p:spPr>
        <p:txBody>
          <a:bodyPr/>
          <a:lstStyle/>
          <a:p>
            <a:pPr algn="ctr"/>
            <a:r>
              <a:rPr lang="en-US" sz="4400" dirty="0"/>
              <a:t>Fully observable vs Partially observable</a:t>
            </a:r>
            <a:endParaRPr lang="en-US" dirty="0"/>
          </a:p>
        </p:txBody>
      </p:sp>
      <p:sp>
        <p:nvSpPr>
          <p:cNvPr id="3" name="Content Placeholder 2">
            <a:extLst>
              <a:ext uri="{FF2B5EF4-FFF2-40B4-BE49-F238E27FC236}">
                <a16:creationId xmlns:a16="http://schemas.microsoft.com/office/drawing/2014/main" id="{AE356CCC-BE5C-3F8B-04F8-FD63EBE55137}"/>
              </a:ext>
            </a:extLst>
          </p:cNvPr>
          <p:cNvSpPr>
            <a:spLocks noGrp="1"/>
          </p:cNvSpPr>
          <p:nvPr>
            <p:ph idx="1"/>
          </p:nvPr>
        </p:nvSpPr>
        <p:spPr>
          <a:xfrm>
            <a:off x="838200" y="2617075"/>
            <a:ext cx="10515600" cy="3770093"/>
          </a:xfrm>
        </p:spPr>
        <p:txBody>
          <a:bodyPr/>
          <a:lstStyle/>
          <a:p>
            <a:endParaRPr lang="en-US" sz="4000" u="sng" dirty="0"/>
          </a:p>
          <a:p>
            <a:r>
              <a:rPr lang="en-US" sz="4000" u="sng" dirty="0"/>
              <a:t>Fully Observable</a:t>
            </a:r>
            <a:r>
              <a:rPr lang="en-US" dirty="0"/>
              <a:t> – </a:t>
            </a:r>
          </a:p>
          <a:p>
            <a:pPr lvl="1"/>
            <a:r>
              <a:rPr lang="en-US" dirty="0"/>
              <a:t>The Agent has </a:t>
            </a:r>
            <a:r>
              <a:rPr lang="en-US" u="sng" dirty="0"/>
              <a:t>perfect knowledge</a:t>
            </a:r>
            <a:r>
              <a:rPr lang="en-US" dirty="0"/>
              <a:t> of the </a:t>
            </a:r>
            <a:r>
              <a:rPr lang="en-US" b="1" i="1" u="sng" dirty="0">
                <a:solidFill>
                  <a:srgbClr val="FFFF00"/>
                </a:solidFill>
                <a:highlight>
                  <a:srgbClr val="000080"/>
                </a:highlight>
              </a:rPr>
              <a:t>STATE</a:t>
            </a:r>
            <a:r>
              <a:rPr lang="en-US" dirty="0"/>
              <a:t> of the environment</a:t>
            </a:r>
          </a:p>
          <a:p>
            <a:endParaRPr lang="en-US" dirty="0"/>
          </a:p>
          <a:p>
            <a:r>
              <a:rPr lang="en-US" sz="4000" u="sng" dirty="0"/>
              <a:t>Partially Observable</a:t>
            </a:r>
            <a:r>
              <a:rPr lang="en-US" dirty="0"/>
              <a:t> – </a:t>
            </a:r>
          </a:p>
          <a:p>
            <a:pPr lvl="1"/>
            <a:r>
              <a:rPr lang="en-US" dirty="0"/>
              <a:t>The Agent has only </a:t>
            </a:r>
            <a:r>
              <a:rPr lang="en-US" u="sng" dirty="0"/>
              <a:t>partial knowledge</a:t>
            </a:r>
            <a:r>
              <a:rPr lang="en-US" dirty="0"/>
              <a:t> of the </a:t>
            </a:r>
            <a:r>
              <a:rPr lang="en-US" dirty="0">
                <a:solidFill>
                  <a:srgbClr val="FFFF00"/>
                </a:solidFill>
                <a:highlight>
                  <a:srgbClr val="000080"/>
                </a:highlight>
              </a:rPr>
              <a:t>STATE</a:t>
            </a:r>
            <a:r>
              <a:rPr lang="en-US" dirty="0"/>
              <a:t> of the environment</a:t>
            </a:r>
          </a:p>
        </p:txBody>
      </p:sp>
      <p:sp>
        <p:nvSpPr>
          <p:cNvPr id="4" name="TextBox 3">
            <a:extLst>
              <a:ext uri="{FF2B5EF4-FFF2-40B4-BE49-F238E27FC236}">
                <a16:creationId xmlns:a16="http://schemas.microsoft.com/office/drawing/2014/main" id="{6AE34323-9E23-7635-2030-5BB5097BEBE1}"/>
              </a:ext>
            </a:extLst>
          </p:cNvPr>
          <p:cNvSpPr txBox="1"/>
          <p:nvPr/>
        </p:nvSpPr>
        <p:spPr>
          <a:xfrm>
            <a:off x="1555531" y="1744715"/>
            <a:ext cx="8142614" cy="461665"/>
          </a:xfrm>
          <a:prstGeom prst="rect">
            <a:avLst/>
          </a:prstGeom>
          <a:noFill/>
        </p:spPr>
        <p:txBody>
          <a:bodyPr wrap="none" rtlCol="0">
            <a:spAutoFit/>
          </a:bodyPr>
          <a:lstStyle/>
          <a:p>
            <a:r>
              <a:rPr lang="en-US" sz="2400" dirty="0"/>
              <a:t>What can the Agent know about the </a:t>
            </a:r>
            <a:r>
              <a:rPr lang="en-US" sz="2400" b="1" i="1" u="sng" dirty="0">
                <a:solidFill>
                  <a:srgbClr val="FFFF00"/>
                </a:solidFill>
                <a:highlight>
                  <a:srgbClr val="000080"/>
                </a:highlight>
              </a:rPr>
              <a:t>STATE</a:t>
            </a:r>
            <a:r>
              <a:rPr lang="en-US" sz="2400" dirty="0"/>
              <a:t> of the environment?</a:t>
            </a:r>
          </a:p>
        </p:txBody>
      </p:sp>
    </p:spTree>
    <p:extLst>
      <p:ext uri="{BB962C8B-B14F-4D97-AF65-F5344CB8AC3E}">
        <p14:creationId xmlns:p14="http://schemas.microsoft.com/office/powerpoint/2010/main" val="19988626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910C2-3C51-09CD-3A08-D8C352AB5A32}"/>
              </a:ext>
            </a:extLst>
          </p:cNvPr>
          <p:cNvSpPr>
            <a:spLocks noGrp="1"/>
          </p:cNvSpPr>
          <p:nvPr>
            <p:ph type="title"/>
          </p:nvPr>
        </p:nvSpPr>
        <p:spPr>
          <a:xfrm>
            <a:off x="838200" y="365125"/>
            <a:ext cx="6613634" cy="738461"/>
          </a:xfrm>
          <a:solidFill>
            <a:schemeClr val="accent1">
              <a:lumMod val="60000"/>
              <a:lumOff val="40000"/>
            </a:schemeClr>
          </a:solidFill>
          <a:ln w="38100">
            <a:solidFill>
              <a:schemeClr val="bg2">
                <a:lumMod val="25000"/>
              </a:schemeClr>
            </a:solidFill>
          </a:ln>
        </p:spPr>
        <p:txBody>
          <a:bodyPr/>
          <a:lstStyle/>
          <a:p>
            <a:pPr algn="ctr"/>
            <a:r>
              <a:rPr lang="en-US" sz="4400" dirty="0"/>
              <a:t>Single Agent vs Multi Agent</a:t>
            </a:r>
            <a:endParaRPr lang="en-US" dirty="0"/>
          </a:p>
        </p:txBody>
      </p:sp>
      <p:sp>
        <p:nvSpPr>
          <p:cNvPr id="3" name="Content Placeholder 2">
            <a:extLst>
              <a:ext uri="{FF2B5EF4-FFF2-40B4-BE49-F238E27FC236}">
                <a16:creationId xmlns:a16="http://schemas.microsoft.com/office/drawing/2014/main" id="{17A5271B-EC95-4FBC-1C9A-E5843EA3312D}"/>
              </a:ext>
            </a:extLst>
          </p:cNvPr>
          <p:cNvSpPr>
            <a:spLocks noGrp="1"/>
          </p:cNvSpPr>
          <p:nvPr>
            <p:ph idx="1"/>
          </p:nvPr>
        </p:nvSpPr>
        <p:spPr>
          <a:xfrm>
            <a:off x="838200" y="2827283"/>
            <a:ext cx="10515600" cy="3580908"/>
          </a:xfrm>
        </p:spPr>
        <p:txBody>
          <a:bodyPr/>
          <a:lstStyle/>
          <a:p>
            <a:r>
              <a:rPr lang="en-US" dirty="0"/>
              <a:t>There are other Agents in the environment whose actions must be taken into account when an Agent is choosing its own action</a:t>
            </a:r>
          </a:p>
          <a:p>
            <a:endParaRPr lang="en-US" dirty="0"/>
          </a:p>
        </p:txBody>
      </p:sp>
      <p:sp>
        <p:nvSpPr>
          <p:cNvPr id="4" name="TextBox 3">
            <a:extLst>
              <a:ext uri="{FF2B5EF4-FFF2-40B4-BE49-F238E27FC236}">
                <a16:creationId xmlns:a16="http://schemas.microsoft.com/office/drawing/2014/main" id="{A0F4AA9C-EAD1-25AC-30E8-EE9F442291BC}"/>
              </a:ext>
            </a:extLst>
          </p:cNvPr>
          <p:cNvSpPr txBox="1"/>
          <p:nvPr/>
        </p:nvSpPr>
        <p:spPr>
          <a:xfrm>
            <a:off x="1434663" y="1807779"/>
            <a:ext cx="8839199" cy="461665"/>
          </a:xfrm>
          <a:prstGeom prst="rect">
            <a:avLst/>
          </a:prstGeom>
          <a:noFill/>
        </p:spPr>
        <p:txBody>
          <a:bodyPr wrap="square" rtlCol="0">
            <a:spAutoFit/>
          </a:bodyPr>
          <a:lstStyle/>
          <a:p>
            <a:r>
              <a:rPr lang="en-US" sz="2400" dirty="0"/>
              <a:t>The actions of other Agents can change the </a:t>
            </a:r>
            <a:r>
              <a:rPr lang="en-US" sz="2400" b="1" i="1" u="sng" dirty="0">
                <a:solidFill>
                  <a:srgbClr val="FFFF00"/>
                </a:solidFill>
                <a:highlight>
                  <a:srgbClr val="000080"/>
                </a:highlight>
              </a:rPr>
              <a:t>STATE</a:t>
            </a:r>
            <a:r>
              <a:rPr lang="en-US" sz="2400" dirty="0"/>
              <a:t> of the environment</a:t>
            </a:r>
          </a:p>
        </p:txBody>
      </p:sp>
    </p:spTree>
    <p:extLst>
      <p:ext uri="{BB962C8B-B14F-4D97-AF65-F5344CB8AC3E}">
        <p14:creationId xmlns:p14="http://schemas.microsoft.com/office/powerpoint/2010/main" val="7582962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24090-F2DA-6555-1C19-64B7554A19BB}"/>
              </a:ext>
            </a:extLst>
          </p:cNvPr>
          <p:cNvSpPr>
            <a:spLocks noGrp="1"/>
          </p:cNvSpPr>
          <p:nvPr>
            <p:ph type="title"/>
          </p:nvPr>
        </p:nvSpPr>
        <p:spPr>
          <a:xfrm>
            <a:off x="691056" y="258250"/>
            <a:ext cx="5983014" cy="664889"/>
          </a:xfrm>
          <a:solidFill>
            <a:schemeClr val="accent1">
              <a:lumMod val="60000"/>
              <a:lumOff val="40000"/>
            </a:schemeClr>
          </a:solidFill>
        </p:spPr>
        <p:txBody>
          <a:bodyPr>
            <a:normAutofit fontScale="90000"/>
          </a:bodyPr>
          <a:lstStyle/>
          <a:p>
            <a:pPr algn="ctr"/>
            <a:r>
              <a:rPr lang="en-US" sz="4400" dirty="0"/>
              <a:t>Deterministic vs Stochastic</a:t>
            </a:r>
            <a:endParaRPr lang="en-US" dirty="0"/>
          </a:p>
        </p:txBody>
      </p:sp>
      <p:sp>
        <p:nvSpPr>
          <p:cNvPr id="3" name="Content Placeholder 2">
            <a:extLst>
              <a:ext uri="{FF2B5EF4-FFF2-40B4-BE49-F238E27FC236}">
                <a16:creationId xmlns:a16="http://schemas.microsoft.com/office/drawing/2014/main" id="{F252EEF7-7E45-AAC5-2C09-A3893C74B76A}"/>
              </a:ext>
            </a:extLst>
          </p:cNvPr>
          <p:cNvSpPr>
            <a:spLocks noGrp="1"/>
          </p:cNvSpPr>
          <p:nvPr>
            <p:ph idx="1"/>
          </p:nvPr>
        </p:nvSpPr>
        <p:spPr>
          <a:xfrm>
            <a:off x="838200" y="2711666"/>
            <a:ext cx="10515600" cy="3948768"/>
          </a:xfrm>
        </p:spPr>
        <p:txBody>
          <a:bodyPr/>
          <a:lstStyle/>
          <a:p>
            <a:r>
              <a:rPr lang="en-US" dirty="0"/>
              <a:t>If the next state of the environment is completely determined by the current state and the action executed by the agent, then we say the environment is deterministic; otherwise, it is stochastic.</a:t>
            </a:r>
          </a:p>
          <a:p>
            <a:endParaRPr lang="en-US" dirty="0"/>
          </a:p>
          <a:p>
            <a:r>
              <a:rPr lang="en-US" sz="4000" u="sng" dirty="0"/>
              <a:t>Deterministic</a:t>
            </a:r>
          </a:p>
          <a:p>
            <a:pPr lvl="1"/>
            <a:r>
              <a:rPr lang="en-US" dirty="0"/>
              <a:t>Push a coin across the table from X to Z – that’s deterministic</a:t>
            </a:r>
          </a:p>
          <a:p>
            <a:r>
              <a:rPr lang="en-US" sz="4000" u="sng" dirty="0"/>
              <a:t>Stochastic</a:t>
            </a:r>
          </a:p>
          <a:p>
            <a:pPr lvl="1"/>
            <a:r>
              <a:rPr lang="en-US" dirty="0"/>
              <a:t>Flip a coin – that’s stochastic</a:t>
            </a:r>
          </a:p>
        </p:txBody>
      </p:sp>
      <p:sp>
        <p:nvSpPr>
          <p:cNvPr id="4" name="TextBox 3">
            <a:extLst>
              <a:ext uri="{FF2B5EF4-FFF2-40B4-BE49-F238E27FC236}">
                <a16:creationId xmlns:a16="http://schemas.microsoft.com/office/drawing/2014/main" id="{C758C5A5-3F68-1B19-ACA5-7C74E9FBF1B1}"/>
              </a:ext>
            </a:extLst>
          </p:cNvPr>
          <p:cNvSpPr txBox="1"/>
          <p:nvPr/>
        </p:nvSpPr>
        <p:spPr>
          <a:xfrm>
            <a:off x="2049516" y="1170452"/>
            <a:ext cx="4624554" cy="461665"/>
          </a:xfrm>
          <a:prstGeom prst="rect">
            <a:avLst/>
          </a:prstGeom>
          <a:noFill/>
          <a:ln w="38100">
            <a:solidFill>
              <a:schemeClr val="tx1"/>
            </a:solidFill>
          </a:ln>
        </p:spPr>
        <p:txBody>
          <a:bodyPr wrap="square" rtlCol="0">
            <a:spAutoFit/>
          </a:bodyPr>
          <a:lstStyle/>
          <a:p>
            <a:r>
              <a:rPr lang="en-US" sz="2400" dirty="0">
                <a:solidFill>
                  <a:srgbClr val="FFFF00"/>
                </a:solidFill>
                <a:highlight>
                  <a:srgbClr val="000080"/>
                </a:highlight>
              </a:rPr>
              <a:t>State</a:t>
            </a:r>
            <a:r>
              <a:rPr lang="en-US" sz="2400" dirty="0"/>
              <a:t> + Action = Known new State</a:t>
            </a:r>
          </a:p>
        </p:txBody>
      </p:sp>
      <p:sp>
        <p:nvSpPr>
          <p:cNvPr id="5" name="TextBox 4">
            <a:extLst>
              <a:ext uri="{FF2B5EF4-FFF2-40B4-BE49-F238E27FC236}">
                <a16:creationId xmlns:a16="http://schemas.microsoft.com/office/drawing/2014/main" id="{D0DEEDDA-E9CD-E3A1-32D6-EDB19CE4C1F4}"/>
              </a:ext>
            </a:extLst>
          </p:cNvPr>
          <p:cNvSpPr txBox="1"/>
          <p:nvPr/>
        </p:nvSpPr>
        <p:spPr>
          <a:xfrm>
            <a:off x="4658677" y="1941059"/>
            <a:ext cx="4624554" cy="461665"/>
          </a:xfrm>
          <a:prstGeom prst="rect">
            <a:avLst/>
          </a:prstGeom>
          <a:noFill/>
          <a:ln w="38100">
            <a:solidFill>
              <a:schemeClr val="bg2">
                <a:lumMod val="25000"/>
              </a:schemeClr>
            </a:solidFill>
          </a:ln>
        </p:spPr>
        <p:txBody>
          <a:bodyPr wrap="square" rtlCol="0">
            <a:spAutoFit/>
          </a:bodyPr>
          <a:lstStyle/>
          <a:p>
            <a:r>
              <a:rPr lang="en-US" sz="2400" dirty="0">
                <a:solidFill>
                  <a:srgbClr val="FFFF00"/>
                </a:solidFill>
                <a:highlight>
                  <a:srgbClr val="000000"/>
                </a:highlight>
              </a:rPr>
              <a:t>State</a:t>
            </a:r>
            <a:r>
              <a:rPr lang="en-US" sz="2400" dirty="0"/>
              <a:t> + Action = Some new State</a:t>
            </a:r>
          </a:p>
        </p:txBody>
      </p:sp>
    </p:spTree>
    <p:extLst>
      <p:ext uri="{BB962C8B-B14F-4D97-AF65-F5344CB8AC3E}">
        <p14:creationId xmlns:p14="http://schemas.microsoft.com/office/powerpoint/2010/main" val="8327190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9C250-64CE-C747-D73D-AA95CDF87EB4}"/>
              </a:ext>
            </a:extLst>
          </p:cNvPr>
          <p:cNvSpPr>
            <a:spLocks noGrp="1"/>
          </p:cNvSpPr>
          <p:nvPr>
            <p:ph type="title"/>
          </p:nvPr>
        </p:nvSpPr>
        <p:spPr>
          <a:xfrm>
            <a:off x="943303" y="417677"/>
            <a:ext cx="5720255" cy="706930"/>
          </a:xfrm>
          <a:solidFill>
            <a:schemeClr val="accent1">
              <a:lumMod val="60000"/>
              <a:lumOff val="40000"/>
            </a:schemeClr>
          </a:solidFill>
          <a:ln w="38100">
            <a:solidFill>
              <a:schemeClr val="bg2">
                <a:lumMod val="25000"/>
              </a:schemeClr>
            </a:solidFill>
          </a:ln>
        </p:spPr>
        <p:txBody>
          <a:bodyPr/>
          <a:lstStyle/>
          <a:p>
            <a:pPr algn="ctr"/>
            <a:r>
              <a:rPr lang="en-US" sz="4400" dirty="0"/>
              <a:t>Episodic vs Sequential</a:t>
            </a:r>
            <a:endParaRPr lang="en-US" dirty="0"/>
          </a:p>
        </p:txBody>
      </p:sp>
      <p:sp>
        <p:nvSpPr>
          <p:cNvPr id="3" name="Content Placeholder 2">
            <a:extLst>
              <a:ext uri="{FF2B5EF4-FFF2-40B4-BE49-F238E27FC236}">
                <a16:creationId xmlns:a16="http://schemas.microsoft.com/office/drawing/2014/main" id="{36AA4C8A-B3E0-03F8-9F8E-14F08539A215}"/>
              </a:ext>
            </a:extLst>
          </p:cNvPr>
          <p:cNvSpPr>
            <a:spLocks noGrp="1"/>
          </p:cNvSpPr>
          <p:nvPr>
            <p:ph idx="1"/>
          </p:nvPr>
        </p:nvSpPr>
        <p:spPr>
          <a:xfrm>
            <a:off x="378372" y="2535623"/>
            <a:ext cx="11435255" cy="2514546"/>
          </a:xfrm>
        </p:spPr>
        <p:txBody>
          <a:bodyPr>
            <a:normAutofit lnSpcReduction="10000"/>
          </a:bodyPr>
          <a:lstStyle/>
          <a:p>
            <a:r>
              <a:rPr lang="en-US" sz="4000" u="sng" dirty="0"/>
              <a:t>Episodic</a:t>
            </a:r>
            <a:r>
              <a:rPr lang="en-US" dirty="0"/>
              <a:t> - The Agent’s current action and change in </a:t>
            </a:r>
            <a:r>
              <a:rPr lang="en-US" dirty="0">
                <a:solidFill>
                  <a:srgbClr val="FFFF00"/>
                </a:solidFill>
                <a:highlight>
                  <a:srgbClr val="000000"/>
                </a:highlight>
              </a:rPr>
              <a:t>State</a:t>
            </a:r>
            <a:r>
              <a:rPr lang="en-US" dirty="0"/>
              <a:t> has </a:t>
            </a:r>
            <a:r>
              <a:rPr lang="en-US" u="sng" dirty="0"/>
              <a:t>no impact</a:t>
            </a:r>
            <a:r>
              <a:rPr lang="en-US" dirty="0"/>
              <a:t> on future decisions</a:t>
            </a:r>
          </a:p>
          <a:p>
            <a:endParaRPr lang="en-US" dirty="0"/>
          </a:p>
          <a:p>
            <a:r>
              <a:rPr lang="en-US" sz="4000" u="sng" dirty="0"/>
              <a:t>Sequential</a:t>
            </a:r>
            <a:r>
              <a:rPr lang="en-US" dirty="0"/>
              <a:t> – The Agent’s current action and change in </a:t>
            </a:r>
            <a:r>
              <a:rPr lang="en-US" dirty="0">
                <a:solidFill>
                  <a:srgbClr val="FFFF00"/>
                </a:solidFill>
                <a:highlight>
                  <a:srgbClr val="000000"/>
                </a:highlight>
              </a:rPr>
              <a:t>State</a:t>
            </a:r>
            <a:r>
              <a:rPr lang="en-US" dirty="0"/>
              <a:t> </a:t>
            </a:r>
            <a:r>
              <a:rPr lang="en-US" u="sng" dirty="0"/>
              <a:t>may affect all</a:t>
            </a:r>
            <a:r>
              <a:rPr lang="en-US" dirty="0"/>
              <a:t> future decisions</a:t>
            </a:r>
          </a:p>
          <a:p>
            <a:endParaRPr lang="en-US" dirty="0"/>
          </a:p>
        </p:txBody>
      </p:sp>
    </p:spTree>
    <p:extLst>
      <p:ext uri="{BB962C8B-B14F-4D97-AF65-F5344CB8AC3E}">
        <p14:creationId xmlns:p14="http://schemas.microsoft.com/office/powerpoint/2010/main" val="22705420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E035F-2EA0-8062-526A-58673B99D0E8}"/>
              </a:ext>
            </a:extLst>
          </p:cNvPr>
          <p:cNvSpPr>
            <a:spLocks noGrp="1"/>
          </p:cNvSpPr>
          <p:nvPr>
            <p:ph type="title"/>
          </p:nvPr>
        </p:nvSpPr>
        <p:spPr>
          <a:xfrm>
            <a:off x="838200" y="365126"/>
            <a:ext cx="5489028" cy="769992"/>
          </a:xfrm>
          <a:solidFill>
            <a:schemeClr val="accent1">
              <a:lumMod val="60000"/>
              <a:lumOff val="40000"/>
            </a:schemeClr>
          </a:solidFill>
          <a:ln w="38100">
            <a:solidFill>
              <a:schemeClr val="bg2">
                <a:lumMod val="25000"/>
              </a:schemeClr>
            </a:solidFill>
          </a:ln>
        </p:spPr>
        <p:txBody>
          <a:bodyPr/>
          <a:lstStyle/>
          <a:p>
            <a:pPr algn="ctr"/>
            <a:r>
              <a:rPr lang="en-US" sz="4400" dirty="0"/>
              <a:t>Discrete vs Continuous</a:t>
            </a:r>
            <a:endParaRPr lang="en-US" dirty="0"/>
          </a:p>
        </p:txBody>
      </p:sp>
      <p:sp>
        <p:nvSpPr>
          <p:cNvPr id="3" name="Content Placeholder 2">
            <a:extLst>
              <a:ext uri="{FF2B5EF4-FFF2-40B4-BE49-F238E27FC236}">
                <a16:creationId xmlns:a16="http://schemas.microsoft.com/office/drawing/2014/main" id="{7FF9A4BD-8C8E-9537-16C4-91EBF989488A}"/>
              </a:ext>
            </a:extLst>
          </p:cNvPr>
          <p:cNvSpPr>
            <a:spLocks noGrp="1"/>
          </p:cNvSpPr>
          <p:nvPr>
            <p:ph idx="1"/>
          </p:nvPr>
        </p:nvSpPr>
        <p:spPr>
          <a:xfrm>
            <a:off x="838200" y="1920217"/>
            <a:ext cx="10515600" cy="4351338"/>
          </a:xfrm>
        </p:spPr>
        <p:txBody>
          <a:bodyPr/>
          <a:lstStyle/>
          <a:p>
            <a:r>
              <a:rPr lang="en-US" dirty="0"/>
              <a:t>How is Time treated?</a:t>
            </a:r>
          </a:p>
          <a:p>
            <a:pPr lvl="1"/>
            <a:r>
              <a:rPr lang="en-US" dirty="0"/>
              <a:t>Is there a “Pause” button?</a:t>
            </a:r>
          </a:p>
          <a:p>
            <a:endParaRPr lang="en-US" dirty="0"/>
          </a:p>
          <a:p>
            <a:r>
              <a:rPr lang="en-US" dirty="0"/>
              <a:t>A chess game without a clock is Discrete</a:t>
            </a:r>
          </a:p>
          <a:p>
            <a:pPr lvl="1"/>
            <a:r>
              <a:rPr lang="en-US" dirty="0"/>
              <a:t>Play chess by snail mail</a:t>
            </a:r>
          </a:p>
          <a:p>
            <a:r>
              <a:rPr lang="en-US" dirty="0"/>
              <a:t>A chess game with a clock is Continuous</a:t>
            </a:r>
          </a:p>
          <a:p>
            <a:pPr lvl="1"/>
            <a:r>
              <a:rPr lang="en-US" dirty="0"/>
              <a:t>A move must be taken based on a time interval</a:t>
            </a:r>
          </a:p>
          <a:p>
            <a:pPr lvl="1"/>
            <a:endParaRPr lang="en-US" dirty="0"/>
          </a:p>
          <a:p>
            <a:r>
              <a:rPr lang="en-US" dirty="0"/>
              <a:t>A parked car vs a driving on the highway</a:t>
            </a:r>
          </a:p>
          <a:p>
            <a:pPr lvl="1"/>
            <a:endParaRPr lang="en-US" dirty="0"/>
          </a:p>
        </p:txBody>
      </p:sp>
    </p:spTree>
    <p:extLst>
      <p:ext uri="{BB962C8B-B14F-4D97-AF65-F5344CB8AC3E}">
        <p14:creationId xmlns:p14="http://schemas.microsoft.com/office/powerpoint/2010/main" val="962277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5E71F-B475-EB9C-027D-1E5BF2F9D9FC}"/>
              </a:ext>
            </a:extLst>
          </p:cNvPr>
          <p:cNvSpPr>
            <a:spLocks noGrp="1"/>
          </p:cNvSpPr>
          <p:nvPr>
            <p:ph type="title"/>
          </p:nvPr>
        </p:nvSpPr>
        <p:spPr>
          <a:xfrm>
            <a:off x="838200" y="365125"/>
            <a:ext cx="4459014" cy="664889"/>
          </a:xfrm>
          <a:solidFill>
            <a:schemeClr val="accent1">
              <a:lumMod val="60000"/>
              <a:lumOff val="40000"/>
            </a:schemeClr>
          </a:solidFill>
          <a:ln w="38100">
            <a:solidFill>
              <a:schemeClr val="tx1"/>
            </a:solidFill>
          </a:ln>
        </p:spPr>
        <p:txBody>
          <a:bodyPr>
            <a:normAutofit fontScale="90000"/>
          </a:bodyPr>
          <a:lstStyle/>
          <a:p>
            <a:pPr algn="ctr"/>
            <a:r>
              <a:rPr lang="en-US" sz="4400" b="1" i="1" dirty="0"/>
              <a:t>Known vs Unknown</a:t>
            </a:r>
            <a:endParaRPr lang="en-US" b="1" i="1" dirty="0"/>
          </a:p>
        </p:txBody>
      </p:sp>
      <p:sp>
        <p:nvSpPr>
          <p:cNvPr id="3" name="Content Placeholder 2">
            <a:extLst>
              <a:ext uri="{FF2B5EF4-FFF2-40B4-BE49-F238E27FC236}">
                <a16:creationId xmlns:a16="http://schemas.microsoft.com/office/drawing/2014/main" id="{89414A1C-FCE1-ECC8-59D6-83FF78F38E97}"/>
              </a:ext>
            </a:extLst>
          </p:cNvPr>
          <p:cNvSpPr>
            <a:spLocks noGrp="1"/>
          </p:cNvSpPr>
          <p:nvPr>
            <p:ph idx="1"/>
          </p:nvPr>
        </p:nvSpPr>
        <p:spPr>
          <a:xfrm>
            <a:off x="838200" y="2585545"/>
            <a:ext cx="10515600" cy="2719059"/>
          </a:xfrm>
        </p:spPr>
        <p:txBody>
          <a:bodyPr/>
          <a:lstStyle/>
          <a:p>
            <a:r>
              <a:rPr lang="en-US" dirty="0"/>
              <a:t>This is NOT “fully observable vs partially observable”</a:t>
            </a:r>
          </a:p>
          <a:p>
            <a:endParaRPr lang="en-US" dirty="0"/>
          </a:p>
          <a:p>
            <a:r>
              <a:rPr lang="en-US" dirty="0"/>
              <a:t>Does the Agent know the Laws of the environment?</a:t>
            </a:r>
          </a:p>
          <a:p>
            <a:pPr lvl="1"/>
            <a:r>
              <a:rPr lang="en-US" dirty="0"/>
              <a:t>This is like knowing the “laws of physics”.  If you know the laws of physics, the Agent doesn’t need to see the ball to know how it will bounce if the Agent’s  sensors can tell you the the physical details about the ball.</a:t>
            </a:r>
          </a:p>
        </p:txBody>
      </p:sp>
      <p:sp>
        <p:nvSpPr>
          <p:cNvPr id="4" name="TextBox 3">
            <a:extLst>
              <a:ext uri="{FF2B5EF4-FFF2-40B4-BE49-F238E27FC236}">
                <a16:creationId xmlns:a16="http://schemas.microsoft.com/office/drawing/2014/main" id="{64495005-6528-0075-1AC5-4003F1E51F2A}"/>
              </a:ext>
            </a:extLst>
          </p:cNvPr>
          <p:cNvSpPr txBox="1"/>
          <p:nvPr/>
        </p:nvSpPr>
        <p:spPr>
          <a:xfrm>
            <a:off x="478972" y="1291786"/>
            <a:ext cx="11170722" cy="523220"/>
          </a:xfrm>
          <a:prstGeom prst="rect">
            <a:avLst/>
          </a:prstGeom>
          <a:noFill/>
        </p:spPr>
        <p:txBody>
          <a:bodyPr wrap="square" rtlCol="0">
            <a:spAutoFit/>
          </a:bodyPr>
          <a:lstStyle/>
          <a:p>
            <a:r>
              <a:rPr lang="en-US" sz="2800" dirty="0"/>
              <a:t>How much does the Agent understand about the </a:t>
            </a:r>
            <a:r>
              <a:rPr lang="en-US" sz="2800" i="1" u="sng" dirty="0"/>
              <a:t>LAWS</a:t>
            </a:r>
            <a:r>
              <a:rPr lang="en-US" sz="2800" dirty="0"/>
              <a:t> of the environment?</a:t>
            </a:r>
          </a:p>
        </p:txBody>
      </p:sp>
    </p:spTree>
    <p:extLst>
      <p:ext uri="{BB962C8B-B14F-4D97-AF65-F5344CB8AC3E}">
        <p14:creationId xmlns:p14="http://schemas.microsoft.com/office/powerpoint/2010/main" val="39950084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9A3D6-BDE6-EBE7-01F5-7895E6F03BCA}"/>
              </a:ext>
            </a:extLst>
          </p:cNvPr>
          <p:cNvSpPr>
            <a:spLocks noGrp="1"/>
          </p:cNvSpPr>
          <p:nvPr>
            <p:ph type="title"/>
          </p:nvPr>
        </p:nvSpPr>
        <p:spPr>
          <a:xfrm>
            <a:off x="2711037" y="202719"/>
            <a:ext cx="6769925" cy="1325563"/>
          </a:xfrm>
          <a:solidFill>
            <a:srgbClr val="FFFF00"/>
          </a:solidFill>
        </p:spPr>
        <p:txBody>
          <a:bodyPr/>
          <a:lstStyle/>
          <a:p>
            <a:pPr algn="ctr"/>
            <a:r>
              <a:rPr lang="en-US" b="1" i="1" u="sng" dirty="0"/>
              <a:t>One thing to Keep in Mind</a:t>
            </a:r>
          </a:p>
        </p:txBody>
      </p:sp>
      <p:sp>
        <p:nvSpPr>
          <p:cNvPr id="6" name="TextBox 5">
            <a:extLst>
              <a:ext uri="{FF2B5EF4-FFF2-40B4-BE49-F238E27FC236}">
                <a16:creationId xmlns:a16="http://schemas.microsoft.com/office/drawing/2014/main" id="{7227765D-6D68-193F-5458-35FC92C8FA79}"/>
              </a:ext>
            </a:extLst>
          </p:cNvPr>
          <p:cNvSpPr txBox="1"/>
          <p:nvPr/>
        </p:nvSpPr>
        <p:spPr>
          <a:xfrm>
            <a:off x="1864427" y="2046085"/>
            <a:ext cx="8965870" cy="4031873"/>
          </a:xfrm>
          <a:prstGeom prst="rect">
            <a:avLst/>
          </a:prstGeom>
          <a:noFill/>
          <a:ln w="38100">
            <a:solidFill>
              <a:schemeClr val="tx1"/>
            </a:solidFill>
          </a:ln>
        </p:spPr>
        <p:txBody>
          <a:bodyPr wrap="square" rtlCol="0">
            <a:spAutoFit/>
          </a:bodyPr>
          <a:lstStyle/>
          <a:p>
            <a:r>
              <a:rPr lang="en-US" sz="3200" dirty="0"/>
              <a:t>The Environment you live in is –</a:t>
            </a:r>
          </a:p>
          <a:p>
            <a:r>
              <a:rPr lang="en-US" sz="3200" dirty="0"/>
              <a:t>Partially observable, multi-agent, stochastic, sequential, continuous and mostly unknown.</a:t>
            </a:r>
          </a:p>
          <a:p>
            <a:endParaRPr lang="en-US" sz="3200" dirty="0"/>
          </a:p>
          <a:p>
            <a:r>
              <a:rPr lang="en-US" sz="3200" dirty="0"/>
              <a:t>The object of automation is to create a ”Task Environment” that reduces or eliminates as many of these as possible.</a:t>
            </a:r>
          </a:p>
          <a:p>
            <a:endParaRPr lang="en-US" sz="3200" dirty="0"/>
          </a:p>
        </p:txBody>
      </p:sp>
    </p:spTree>
    <p:extLst>
      <p:ext uri="{BB962C8B-B14F-4D97-AF65-F5344CB8AC3E}">
        <p14:creationId xmlns:p14="http://schemas.microsoft.com/office/powerpoint/2010/main" val="26020835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E9ECF-D7BA-4557-A17A-7113CEBD0F4B}"/>
              </a:ext>
            </a:extLst>
          </p:cNvPr>
          <p:cNvSpPr>
            <a:spLocks noGrp="1"/>
          </p:cNvSpPr>
          <p:nvPr>
            <p:ph type="title"/>
          </p:nvPr>
        </p:nvSpPr>
        <p:spPr>
          <a:xfrm>
            <a:off x="3312319" y="279400"/>
            <a:ext cx="5567362" cy="1325563"/>
          </a:xfrm>
          <a:solidFill>
            <a:schemeClr val="accent1">
              <a:lumMod val="40000"/>
              <a:lumOff val="60000"/>
            </a:schemeClr>
          </a:solidFill>
          <a:ln w="38100">
            <a:solidFill>
              <a:schemeClr val="tx1"/>
            </a:solidFill>
          </a:ln>
        </p:spPr>
        <p:txBody>
          <a:bodyPr>
            <a:normAutofit/>
          </a:bodyPr>
          <a:lstStyle/>
          <a:p>
            <a:pPr algn="ctr"/>
            <a:r>
              <a:rPr lang="en-US" sz="4800" dirty="0"/>
              <a:t>Creating AI Agents</a:t>
            </a:r>
          </a:p>
        </p:txBody>
      </p:sp>
      <p:sp>
        <p:nvSpPr>
          <p:cNvPr id="3" name="Content Placeholder 2">
            <a:extLst>
              <a:ext uri="{FF2B5EF4-FFF2-40B4-BE49-F238E27FC236}">
                <a16:creationId xmlns:a16="http://schemas.microsoft.com/office/drawing/2014/main" id="{39203049-080B-A9EF-6AE6-F0CB4044D9FF}"/>
              </a:ext>
            </a:extLst>
          </p:cNvPr>
          <p:cNvSpPr>
            <a:spLocks noGrp="1"/>
          </p:cNvSpPr>
          <p:nvPr>
            <p:ph idx="1"/>
          </p:nvPr>
        </p:nvSpPr>
        <p:spPr>
          <a:xfrm>
            <a:off x="838200" y="2506662"/>
            <a:ext cx="10515600" cy="2093913"/>
          </a:xfrm>
        </p:spPr>
        <p:txBody>
          <a:bodyPr>
            <a:normAutofit/>
          </a:bodyPr>
          <a:lstStyle/>
          <a:p>
            <a:r>
              <a:rPr lang="en-US" sz="3200" dirty="0"/>
              <a:t>Where do AI Agents come from?</a:t>
            </a:r>
          </a:p>
          <a:p>
            <a:r>
              <a:rPr lang="en-US" sz="3200" dirty="0"/>
              <a:t>The majority of AI Agents are made by training with Data</a:t>
            </a:r>
          </a:p>
          <a:p>
            <a:r>
              <a:rPr lang="en-US" sz="3200" dirty="0"/>
              <a:t>Every type of Agent can be modified to be a Learning Agent</a:t>
            </a:r>
          </a:p>
        </p:txBody>
      </p:sp>
    </p:spTree>
    <p:extLst>
      <p:ext uri="{BB962C8B-B14F-4D97-AF65-F5344CB8AC3E}">
        <p14:creationId xmlns:p14="http://schemas.microsoft.com/office/powerpoint/2010/main" val="36325353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9B2AA6F8-8EBE-0EE5-0360-6205D8502F77}"/>
              </a:ext>
            </a:extLst>
          </p:cNvPr>
          <p:cNvGrpSpPr/>
          <p:nvPr/>
        </p:nvGrpSpPr>
        <p:grpSpPr>
          <a:xfrm>
            <a:off x="3619569" y="1814349"/>
            <a:ext cx="8341203" cy="4741039"/>
            <a:chOff x="897390" y="598216"/>
            <a:chExt cx="7815686" cy="3904736"/>
          </a:xfrm>
        </p:grpSpPr>
        <p:sp>
          <p:nvSpPr>
            <p:cNvPr id="3" name="Rounded Rectangle 2">
              <a:extLst>
                <a:ext uri="{FF2B5EF4-FFF2-40B4-BE49-F238E27FC236}">
                  <a16:creationId xmlns:a16="http://schemas.microsoft.com/office/drawing/2014/main" id="{3648772D-8CA0-1491-E42F-271B6706EC70}"/>
                </a:ext>
              </a:extLst>
            </p:cNvPr>
            <p:cNvSpPr/>
            <p:nvPr/>
          </p:nvSpPr>
          <p:spPr>
            <a:xfrm>
              <a:off x="897390" y="598217"/>
              <a:ext cx="5522442" cy="3904735"/>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ounded Rectangle 3">
              <a:extLst>
                <a:ext uri="{FF2B5EF4-FFF2-40B4-BE49-F238E27FC236}">
                  <a16:creationId xmlns:a16="http://schemas.microsoft.com/office/drawing/2014/main" id="{07144361-4D46-E7C6-BD42-243CE99A24BE}"/>
                </a:ext>
              </a:extLst>
            </p:cNvPr>
            <p:cNvSpPr/>
            <p:nvPr/>
          </p:nvSpPr>
          <p:spPr>
            <a:xfrm>
              <a:off x="7094483" y="598216"/>
              <a:ext cx="1618593" cy="3904735"/>
            </a:xfrm>
            <a:prstGeom prst="round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Left Arrow 4">
              <a:extLst>
                <a:ext uri="{FF2B5EF4-FFF2-40B4-BE49-F238E27FC236}">
                  <a16:creationId xmlns:a16="http://schemas.microsoft.com/office/drawing/2014/main" id="{ADC31D96-3A01-72BD-B7CF-23ACC117AA7E}"/>
                </a:ext>
              </a:extLst>
            </p:cNvPr>
            <p:cNvSpPr/>
            <p:nvPr/>
          </p:nvSpPr>
          <p:spPr>
            <a:xfrm>
              <a:off x="5770179" y="1019503"/>
              <a:ext cx="1713187" cy="14714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ight Arrow 5">
              <a:extLst>
                <a:ext uri="{FF2B5EF4-FFF2-40B4-BE49-F238E27FC236}">
                  <a16:creationId xmlns:a16="http://schemas.microsoft.com/office/drawing/2014/main" id="{5944DEB5-72AA-A0D0-E3FA-6EBA0EA8EC73}"/>
                </a:ext>
              </a:extLst>
            </p:cNvPr>
            <p:cNvSpPr/>
            <p:nvPr/>
          </p:nvSpPr>
          <p:spPr>
            <a:xfrm>
              <a:off x="5770176" y="3689130"/>
              <a:ext cx="1713188" cy="147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6FCCA34B-9EB5-BC81-7ADB-FA32AF083DA7}"/>
                </a:ext>
              </a:extLst>
            </p:cNvPr>
            <p:cNvSpPr txBox="1"/>
            <p:nvPr/>
          </p:nvSpPr>
          <p:spPr>
            <a:xfrm>
              <a:off x="1509190" y="3960581"/>
              <a:ext cx="3417218" cy="329532"/>
            </a:xfrm>
            <a:prstGeom prst="rect">
              <a:avLst/>
            </a:prstGeom>
            <a:solidFill>
              <a:schemeClr val="accent1">
                <a:lumMod val="60000"/>
                <a:lumOff val="40000"/>
              </a:schemeClr>
            </a:solidFill>
          </p:spPr>
          <p:txBody>
            <a:bodyPr wrap="square" rtlCol="0">
              <a:spAutoFit/>
            </a:bodyPr>
            <a:lstStyle/>
            <a:p>
              <a:pPr algn="ctr"/>
              <a:r>
                <a:rPr lang="en-US" sz="2000" u="sng" dirty="0"/>
                <a:t>General Learning Agent</a:t>
              </a:r>
            </a:p>
          </p:txBody>
        </p:sp>
        <p:sp>
          <p:nvSpPr>
            <p:cNvPr id="8" name="TextBox 7">
              <a:extLst>
                <a:ext uri="{FF2B5EF4-FFF2-40B4-BE49-F238E27FC236}">
                  <a16:creationId xmlns:a16="http://schemas.microsoft.com/office/drawing/2014/main" id="{F4EACC73-37DD-E190-0887-EB8C914FE201}"/>
                </a:ext>
              </a:extLst>
            </p:cNvPr>
            <p:cNvSpPr txBox="1"/>
            <p:nvPr/>
          </p:nvSpPr>
          <p:spPr>
            <a:xfrm>
              <a:off x="4698121" y="924157"/>
              <a:ext cx="914400" cy="369332"/>
            </a:xfrm>
            <a:prstGeom prst="rect">
              <a:avLst/>
            </a:prstGeom>
            <a:noFill/>
          </p:spPr>
          <p:txBody>
            <a:bodyPr wrap="square" rtlCol="0">
              <a:spAutoFit/>
            </a:bodyPr>
            <a:lstStyle/>
            <a:p>
              <a:r>
                <a:rPr lang="en-US" dirty="0"/>
                <a:t>Sensors</a:t>
              </a:r>
            </a:p>
          </p:txBody>
        </p:sp>
        <p:sp>
          <p:nvSpPr>
            <p:cNvPr id="9" name="TextBox 8">
              <a:extLst>
                <a:ext uri="{FF2B5EF4-FFF2-40B4-BE49-F238E27FC236}">
                  <a16:creationId xmlns:a16="http://schemas.microsoft.com/office/drawing/2014/main" id="{9D39D253-5C51-EDF2-08F1-0905C2884211}"/>
                </a:ext>
              </a:extLst>
            </p:cNvPr>
            <p:cNvSpPr txBox="1"/>
            <p:nvPr/>
          </p:nvSpPr>
          <p:spPr>
            <a:xfrm>
              <a:off x="4540469" y="3578038"/>
              <a:ext cx="1261240" cy="369332"/>
            </a:xfrm>
            <a:prstGeom prst="rect">
              <a:avLst/>
            </a:prstGeom>
            <a:noFill/>
          </p:spPr>
          <p:txBody>
            <a:bodyPr wrap="square" rtlCol="0">
              <a:spAutoFit/>
            </a:bodyPr>
            <a:lstStyle/>
            <a:p>
              <a:r>
                <a:rPr lang="en-US" dirty="0"/>
                <a:t>Actuators</a:t>
              </a:r>
            </a:p>
          </p:txBody>
        </p:sp>
        <p:sp>
          <p:nvSpPr>
            <p:cNvPr id="10" name="TextBox 9">
              <a:extLst>
                <a:ext uri="{FF2B5EF4-FFF2-40B4-BE49-F238E27FC236}">
                  <a16:creationId xmlns:a16="http://schemas.microsoft.com/office/drawing/2014/main" id="{5590372D-18AB-CAE7-49F0-22C5F72D342E}"/>
                </a:ext>
              </a:extLst>
            </p:cNvPr>
            <p:cNvSpPr txBox="1"/>
            <p:nvPr/>
          </p:nvSpPr>
          <p:spPr>
            <a:xfrm rot="5400000">
              <a:off x="6642537" y="2251113"/>
              <a:ext cx="2522483" cy="584775"/>
            </a:xfrm>
            <a:prstGeom prst="rect">
              <a:avLst/>
            </a:prstGeom>
            <a:noFill/>
          </p:spPr>
          <p:txBody>
            <a:bodyPr wrap="square" rtlCol="0">
              <a:spAutoFit/>
            </a:bodyPr>
            <a:lstStyle/>
            <a:p>
              <a:r>
                <a:rPr lang="en-US" sz="3200" dirty="0"/>
                <a:t>Environment</a:t>
              </a:r>
            </a:p>
          </p:txBody>
        </p:sp>
      </p:grpSp>
      <p:sp>
        <p:nvSpPr>
          <p:cNvPr id="12" name="TextBox 11">
            <a:extLst>
              <a:ext uri="{FF2B5EF4-FFF2-40B4-BE49-F238E27FC236}">
                <a16:creationId xmlns:a16="http://schemas.microsoft.com/office/drawing/2014/main" id="{B47B5B1E-96DA-0EC9-1EC4-36B91E53885E}"/>
              </a:ext>
            </a:extLst>
          </p:cNvPr>
          <p:cNvSpPr txBox="1"/>
          <p:nvPr/>
        </p:nvSpPr>
        <p:spPr>
          <a:xfrm>
            <a:off x="410729" y="302612"/>
            <a:ext cx="6222123" cy="584775"/>
          </a:xfrm>
          <a:prstGeom prst="rect">
            <a:avLst/>
          </a:prstGeom>
          <a:solidFill>
            <a:schemeClr val="accent6">
              <a:lumMod val="40000"/>
              <a:lumOff val="60000"/>
            </a:schemeClr>
          </a:solidFill>
          <a:ln w="38100">
            <a:solidFill>
              <a:schemeClr val="tx1"/>
            </a:solidFill>
          </a:ln>
        </p:spPr>
        <p:txBody>
          <a:bodyPr wrap="square" rtlCol="0">
            <a:spAutoFit/>
          </a:bodyPr>
          <a:lstStyle/>
          <a:p>
            <a:r>
              <a:rPr lang="en-US" sz="3200" dirty="0"/>
              <a:t>The General Learning Agent</a:t>
            </a:r>
          </a:p>
        </p:txBody>
      </p:sp>
      <p:sp>
        <p:nvSpPr>
          <p:cNvPr id="13" name="TextBox 12">
            <a:extLst>
              <a:ext uri="{FF2B5EF4-FFF2-40B4-BE49-F238E27FC236}">
                <a16:creationId xmlns:a16="http://schemas.microsoft.com/office/drawing/2014/main" id="{4D6B09A2-6071-8136-9553-F5EEAEB00042}"/>
              </a:ext>
            </a:extLst>
          </p:cNvPr>
          <p:cNvSpPr txBox="1"/>
          <p:nvPr/>
        </p:nvSpPr>
        <p:spPr>
          <a:xfrm>
            <a:off x="410729" y="1993346"/>
            <a:ext cx="2852480" cy="3139321"/>
          </a:xfrm>
          <a:prstGeom prst="rect">
            <a:avLst/>
          </a:prstGeom>
          <a:noFill/>
        </p:spPr>
        <p:txBody>
          <a:bodyPr wrap="square" rtlCol="0">
            <a:spAutoFit/>
          </a:bodyPr>
          <a:lstStyle/>
          <a:p>
            <a:r>
              <a:rPr lang="en-US" dirty="0"/>
              <a:t>The </a:t>
            </a:r>
            <a:r>
              <a:rPr lang="en-US" b="1" i="1" dirty="0"/>
              <a:t>Performance Element </a:t>
            </a:r>
            <a:r>
              <a:rPr lang="en-US" dirty="0"/>
              <a:t>selects the best actions.  Left to its own devices, for a specific state, </a:t>
            </a:r>
            <a:r>
              <a:rPr lang="en-US" u="sng" dirty="0"/>
              <a:t>it will do the same thing every time</a:t>
            </a:r>
            <a:r>
              <a:rPr lang="en-US" dirty="0"/>
              <a:t>.  </a:t>
            </a:r>
          </a:p>
          <a:p>
            <a:endParaRPr lang="en-US" dirty="0"/>
          </a:p>
          <a:p>
            <a:r>
              <a:rPr lang="en-US" dirty="0"/>
              <a:t>The </a:t>
            </a:r>
            <a:r>
              <a:rPr lang="en-US" b="1" i="1" dirty="0"/>
              <a:t>Critic</a:t>
            </a:r>
            <a:r>
              <a:rPr lang="en-US" dirty="0"/>
              <a:t> tells the </a:t>
            </a:r>
            <a:r>
              <a:rPr lang="en-US" b="1" i="1" dirty="0"/>
              <a:t>Learning Element</a:t>
            </a:r>
            <a:r>
              <a:rPr lang="en-US" dirty="0"/>
              <a:t> how well the </a:t>
            </a:r>
            <a:r>
              <a:rPr lang="en-US" b="1" i="1" dirty="0"/>
              <a:t>Agent</a:t>
            </a:r>
            <a:r>
              <a:rPr lang="en-US" dirty="0"/>
              <a:t> is performing compared to the </a:t>
            </a:r>
            <a:r>
              <a:rPr lang="en-US" b="1" i="1" dirty="0"/>
              <a:t>Performance Standard</a:t>
            </a:r>
            <a:r>
              <a:rPr lang="en-US" dirty="0"/>
              <a:t>.</a:t>
            </a:r>
          </a:p>
          <a:p>
            <a:endParaRPr lang="en-US" dirty="0"/>
          </a:p>
        </p:txBody>
      </p:sp>
      <p:sp>
        <p:nvSpPr>
          <p:cNvPr id="14" name="TextBox 13">
            <a:extLst>
              <a:ext uri="{FF2B5EF4-FFF2-40B4-BE49-F238E27FC236}">
                <a16:creationId xmlns:a16="http://schemas.microsoft.com/office/drawing/2014/main" id="{A715BB3F-A796-9CA2-8457-3996A9844E74}"/>
              </a:ext>
            </a:extLst>
          </p:cNvPr>
          <p:cNvSpPr txBox="1"/>
          <p:nvPr/>
        </p:nvSpPr>
        <p:spPr>
          <a:xfrm>
            <a:off x="3757452" y="1060476"/>
            <a:ext cx="2375338" cy="369332"/>
          </a:xfrm>
          <a:prstGeom prst="rect">
            <a:avLst/>
          </a:prstGeom>
          <a:solidFill>
            <a:schemeClr val="accent2">
              <a:lumMod val="40000"/>
              <a:lumOff val="60000"/>
            </a:schemeClr>
          </a:solidFill>
        </p:spPr>
        <p:txBody>
          <a:bodyPr wrap="square" rtlCol="0">
            <a:spAutoFit/>
          </a:bodyPr>
          <a:lstStyle/>
          <a:p>
            <a:r>
              <a:rPr lang="en-US" dirty="0"/>
              <a:t>Performance Standard</a:t>
            </a:r>
          </a:p>
        </p:txBody>
      </p:sp>
      <p:sp>
        <p:nvSpPr>
          <p:cNvPr id="15" name="TextBox 14">
            <a:extLst>
              <a:ext uri="{FF2B5EF4-FFF2-40B4-BE49-F238E27FC236}">
                <a16:creationId xmlns:a16="http://schemas.microsoft.com/office/drawing/2014/main" id="{6AB38C8C-1176-B073-3DDE-4A493911F12E}"/>
              </a:ext>
            </a:extLst>
          </p:cNvPr>
          <p:cNvSpPr txBox="1"/>
          <p:nvPr/>
        </p:nvSpPr>
        <p:spPr>
          <a:xfrm>
            <a:off x="6789683" y="3657598"/>
            <a:ext cx="2301766" cy="584775"/>
          </a:xfrm>
          <a:prstGeom prst="rect">
            <a:avLst/>
          </a:prstGeom>
          <a:solidFill>
            <a:schemeClr val="accent1">
              <a:lumMod val="60000"/>
              <a:lumOff val="40000"/>
            </a:schemeClr>
          </a:solidFill>
        </p:spPr>
        <p:txBody>
          <a:bodyPr wrap="square" rtlCol="0">
            <a:spAutoFit/>
          </a:bodyPr>
          <a:lstStyle/>
          <a:p>
            <a:pPr algn="ctr"/>
            <a:r>
              <a:rPr lang="en-US" dirty="0"/>
              <a:t>Performance Element</a:t>
            </a:r>
          </a:p>
          <a:p>
            <a:pPr algn="ctr"/>
            <a:r>
              <a:rPr lang="en-US" sz="1400" dirty="0"/>
              <a:t>(Previous Whole Agent)</a:t>
            </a:r>
          </a:p>
        </p:txBody>
      </p:sp>
      <p:sp>
        <p:nvSpPr>
          <p:cNvPr id="20" name="Down Arrow 19">
            <a:extLst>
              <a:ext uri="{FF2B5EF4-FFF2-40B4-BE49-F238E27FC236}">
                <a16:creationId xmlns:a16="http://schemas.microsoft.com/office/drawing/2014/main" id="{AEA143D9-A397-BE2C-9B8F-9C9E43A60BE1}"/>
              </a:ext>
            </a:extLst>
          </p:cNvPr>
          <p:cNvSpPr/>
          <p:nvPr/>
        </p:nvSpPr>
        <p:spPr>
          <a:xfrm>
            <a:off x="8008882" y="2602858"/>
            <a:ext cx="126125" cy="91810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Down Arrow 20">
            <a:extLst>
              <a:ext uri="{FF2B5EF4-FFF2-40B4-BE49-F238E27FC236}">
                <a16:creationId xmlns:a16="http://schemas.microsoft.com/office/drawing/2014/main" id="{C5B61C68-5194-A4F5-C08A-0433D3139E77}"/>
              </a:ext>
            </a:extLst>
          </p:cNvPr>
          <p:cNvSpPr/>
          <p:nvPr/>
        </p:nvSpPr>
        <p:spPr>
          <a:xfrm>
            <a:off x="8008882" y="4403834"/>
            <a:ext cx="126125" cy="102854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0F21CC20-1A2E-F40E-1168-1C85199A6ECF}"/>
              </a:ext>
            </a:extLst>
          </p:cNvPr>
          <p:cNvSpPr txBox="1"/>
          <p:nvPr/>
        </p:nvSpPr>
        <p:spPr>
          <a:xfrm>
            <a:off x="4388121" y="2175640"/>
            <a:ext cx="825010" cy="400110"/>
          </a:xfrm>
          <a:prstGeom prst="rect">
            <a:avLst/>
          </a:prstGeom>
          <a:solidFill>
            <a:schemeClr val="accent4">
              <a:lumMod val="40000"/>
              <a:lumOff val="60000"/>
            </a:schemeClr>
          </a:solidFill>
        </p:spPr>
        <p:txBody>
          <a:bodyPr wrap="square" rtlCol="0">
            <a:spAutoFit/>
          </a:bodyPr>
          <a:lstStyle/>
          <a:p>
            <a:pPr algn="ctr"/>
            <a:r>
              <a:rPr lang="en-US" sz="2000" dirty="0"/>
              <a:t>Critic</a:t>
            </a:r>
          </a:p>
        </p:txBody>
      </p:sp>
      <p:sp>
        <p:nvSpPr>
          <p:cNvPr id="23" name="TextBox 22">
            <a:extLst>
              <a:ext uri="{FF2B5EF4-FFF2-40B4-BE49-F238E27FC236}">
                <a16:creationId xmlns:a16="http://schemas.microsoft.com/office/drawing/2014/main" id="{EDB917A3-C6F5-59E4-99F9-1CC2F948813D}"/>
              </a:ext>
            </a:extLst>
          </p:cNvPr>
          <p:cNvSpPr txBox="1"/>
          <p:nvPr/>
        </p:nvSpPr>
        <p:spPr>
          <a:xfrm>
            <a:off x="3799542" y="3796097"/>
            <a:ext cx="1823494" cy="369332"/>
          </a:xfrm>
          <a:prstGeom prst="rect">
            <a:avLst/>
          </a:prstGeom>
          <a:solidFill>
            <a:schemeClr val="accent4">
              <a:lumMod val="40000"/>
              <a:lumOff val="60000"/>
            </a:schemeClr>
          </a:solidFill>
        </p:spPr>
        <p:txBody>
          <a:bodyPr wrap="square" rtlCol="0">
            <a:spAutoFit/>
          </a:bodyPr>
          <a:lstStyle/>
          <a:p>
            <a:r>
              <a:rPr lang="en-US" dirty="0"/>
              <a:t>Learning Element</a:t>
            </a:r>
          </a:p>
        </p:txBody>
      </p:sp>
      <p:sp>
        <p:nvSpPr>
          <p:cNvPr id="24" name="TextBox 23">
            <a:extLst>
              <a:ext uri="{FF2B5EF4-FFF2-40B4-BE49-F238E27FC236}">
                <a16:creationId xmlns:a16="http://schemas.microsoft.com/office/drawing/2014/main" id="{92BB1A6F-957D-2CB6-4DBD-98BEA984BD47}"/>
              </a:ext>
            </a:extLst>
          </p:cNvPr>
          <p:cNvSpPr txBox="1"/>
          <p:nvPr/>
        </p:nvSpPr>
        <p:spPr>
          <a:xfrm>
            <a:off x="3904648" y="5022962"/>
            <a:ext cx="2049517" cy="369332"/>
          </a:xfrm>
          <a:prstGeom prst="rect">
            <a:avLst/>
          </a:prstGeom>
          <a:solidFill>
            <a:schemeClr val="accent4">
              <a:lumMod val="40000"/>
              <a:lumOff val="60000"/>
            </a:schemeClr>
          </a:solidFill>
        </p:spPr>
        <p:txBody>
          <a:bodyPr wrap="square" rtlCol="0">
            <a:spAutoFit/>
          </a:bodyPr>
          <a:lstStyle/>
          <a:p>
            <a:r>
              <a:rPr lang="en-US" dirty="0"/>
              <a:t>Problem Generator</a:t>
            </a:r>
          </a:p>
        </p:txBody>
      </p:sp>
      <p:sp>
        <p:nvSpPr>
          <p:cNvPr id="25" name="Down Arrow 24">
            <a:extLst>
              <a:ext uri="{FF2B5EF4-FFF2-40B4-BE49-F238E27FC236}">
                <a16:creationId xmlns:a16="http://schemas.microsoft.com/office/drawing/2014/main" id="{3D9C3D7B-7671-4990-354C-25329C188091}"/>
              </a:ext>
            </a:extLst>
          </p:cNvPr>
          <p:cNvSpPr/>
          <p:nvPr/>
        </p:nvSpPr>
        <p:spPr>
          <a:xfrm rot="1027359">
            <a:off x="4789500" y="1561113"/>
            <a:ext cx="116229" cy="50942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Down Arrow 25">
            <a:extLst>
              <a:ext uri="{FF2B5EF4-FFF2-40B4-BE49-F238E27FC236}">
                <a16:creationId xmlns:a16="http://schemas.microsoft.com/office/drawing/2014/main" id="{AA9B4695-C0E7-DFD7-1ED3-A783A91E2E0B}"/>
              </a:ext>
            </a:extLst>
          </p:cNvPr>
          <p:cNvSpPr/>
          <p:nvPr/>
        </p:nvSpPr>
        <p:spPr>
          <a:xfrm>
            <a:off x="4635062" y="2646632"/>
            <a:ext cx="165564" cy="111793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Down Arrow 26">
            <a:extLst>
              <a:ext uri="{FF2B5EF4-FFF2-40B4-BE49-F238E27FC236}">
                <a16:creationId xmlns:a16="http://schemas.microsoft.com/office/drawing/2014/main" id="{F1339314-0D3F-31CD-0A0C-6EE77C443CE5}"/>
              </a:ext>
            </a:extLst>
          </p:cNvPr>
          <p:cNvSpPr/>
          <p:nvPr/>
        </p:nvSpPr>
        <p:spPr>
          <a:xfrm>
            <a:off x="4645572" y="4272399"/>
            <a:ext cx="155593" cy="61417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Left Arrow 27">
            <a:extLst>
              <a:ext uri="{FF2B5EF4-FFF2-40B4-BE49-F238E27FC236}">
                <a16:creationId xmlns:a16="http://schemas.microsoft.com/office/drawing/2014/main" id="{D5262515-EF43-9408-8C9B-462B0A1F3C6D}"/>
              </a:ext>
            </a:extLst>
          </p:cNvPr>
          <p:cNvSpPr/>
          <p:nvPr/>
        </p:nvSpPr>
        <p:spPr>
          <a:xfrm>
            <a:off x="5433848" y="2344165"/>
            <a:ext cx="2242008" cy="128831"/>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Left Arrow 28">
            <a:extLst>
              <a:ext uri="{FF2B5EF4-FFF2-40B4-BE49-F238E27FC236}">
                <a16:creationId xmlns:a16="http://schemas.microsoft.com/office/drawing/2014/main" id="{15BD6718-A24F-DF36-D40D-13C8F95A10D8}"/>
              </a:ext>
            </a:extLst>
          </p:cNvPr>
          <p:cNvSpPr/>
          <p:nvPr/>
        </p:nvSpPr>
        <p:spPr>
          <a:xfrm rot="21168370">
            <a:off x="5752053" y="3766700"/>
            <a:ext cx="935420" cy="128501"/>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ight Arrow 29">
            <a:extLst>
              <a:ext uri="{FF2B5EF4-FFF2-40B4-BE49-F238E27FC236}">
                <a16:creationId xmlns:a16="http://schemas.microsoft.com/office/drawing/2014/main" id="{8200BB53-99AA-9F6C-62DB-9A3280162C37}"/>
              </a:ext>
            </a:extLst>
          </p:cNvPr>
          <p:cNvSpPr/>
          <p:nvPr/>
        </p:nvSpPr>
        <p:spPr>
          <a:xfrm rot="339356">
            <a:off x="5758198" y="4056994"/>
            <a:ext cx="944150" cy="14914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ight Arrow 30">
            <a:extLst>
              <a:ext uri="{FF2B5EF4-FFF2-40B4-BE49-F238E27FC236}">
                <a16:creationId xmlns:a16="http://schemas.microsoft.com/office/drawing/2014/main" id="{3F29C0E4-EDF0-3737-1A00-E819BF10B319}"/>
              </a:ext>
            </a:extLst>
          </p:cNvPr>
          <p:cNvSpPr/>
          <p:nvPr/>
        </p:nvSpPr>
        <p:spPr>
          <a:xfrm rot="19755612">
            <a:off x="5950721" y="4733876"/>
            <a:ext cx="1502979" cy="18340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409629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FD4B6F7-FE4E-13D9-9E57-B789BB518620}"/>
              </a:ext>
            </a:extLst>
          </p:cNvPr>
          <p:cNvGrpSpPr/>
          <p:nvPr/>
        </p:nvGrpSpPr>
        <p:grpSpPr>
          <a:xfrm>
            <a:off x="3619569" y="1814349"/>
            <a:ext cx="8341203" cy="4741039"/>
            <a:chOff x="897390" y="598216"/>
            <a:chExt cx="7815686" cy="3904736"/>
          </a:xfrm>
        </p:grpSpPr>
        <p:sp>
          <p:nvSpPr>
            <p:cNvPr id="3" name="Rounded Rectangle 2">
              <a:extLst>
                <a:ext uri="{FF2B5EF4-FFF2-40B4-BE49-F238E27FC236}">
                  <a16:creationId xmlns:a16="http://schemas.microsoft.com/office/drawing/2014/main" id="{2686FF53-BA27-E702-B402-A0337E899FBE}"/>
                </a:ext>
              </a:extLst>
            </p:cNvPr>
            <p:cNvSpPr/>
            <p:nvPr/>
          </p:nvSpPr>
          <p:spPr>
            <a:xfrm>
              <a:off x="897390" y="598217"/>
              <a:ext cx="5522442" cy="3904735"/>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ounded Rectangle 3">
              <a:extLst>
                <a:ext uri="{FF2B5EF4-FFF2-40B4-BE49-F238E27FC236}">
                  <a16:creationId xmlns:a16="http://schemas.microsoft.com/office/drawing/2014/main" id="{A57D285B-9B96-B455-6133-ADB3196BBB8E}"/>
                </a:ext>
              </a:extLst>
            </p:cNvPr>
            <p:cNvSpPr/>
            <p:nvPr/>
          </p:nvSpPr>
          <p:spPr>
            <a:xfrm>
              <a:off x="7094483" y="598216"/>
              <a:ext cx="1618593" cy="3904735"/>
            </a:xfrm>
            <a:prstGeom prst="round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Left Arrow 4">
              <a:extLst>
                <a:ext uri="{FF2B5EF4-FFF2-40B4-BE49-F238E27FC236}">
                  <a16:creationId xmlns:a16="http://schemas.microsoft.com/office/drawing/2014/main" id="{FEA18F39-E740-689E-EABE-42CB137EAA79}"/>
                </a:ext>
              </a:extLst>
            </p:cNvPr>
            <p:cNvSpPr/>
            <p:nvPr/>
          </p:nvSpPr>
          <p:spPr>
            <a:xfrm>
              <a:off x="5770179" y="1019503"/>
              <a:ext cx="1713187" cy="14714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ight Arrow 5">
              <a:extLst>
                <a:ext uri="{FF2B5EF4-FFF2-40B4-BE49-F238E27FC236}">
                  <a16:creationId xmlns:a16="http://schemas.microsoft.com/office/drawing/2014/main" id="{1F032EC2-5CFA-E76C-BDDC-D9E67EDA3817}"/>
                </a:ext>
              </a:extLst>
            </p:cNvPr>
            <p:cNvSpPr/>
            <p:nvPr/>
          </p:nvSpPr>
          <p:spPr>
            <a:xfrm>
              <a:off x="5770176" y="3689130"/>
              <a:ext cx="1713188" cy="147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2D52A7F4-D863-03F1-C2C8-8FB4D01A2D92}"/>
                </a:ext>
              </a:extLst>
            </p:cNvPr>
            <p:cNvSpPr txBox="1"/>
            <p:nvPr/>
          </p:nvSpPr>
          <p:spPr>
            <a:xfrm>
              <a:off x="1509190" y="3960581"/>
              <a:ext cx="3417218" cy="329532"/>
            </a:xfrm>
            <a:prstGeom prst="rect">
              <a:avLst/>
            </a:prstGeom>
            <a:solidFill>
              <a:schemeClr val="accent1">
                <a:lumMod val="60000"/>
                <a:lumOff val="40000"/>
              </a:schemeClr>
            </a:solidFill>
          </p:spPr>
          <p:txBody>
            <a:bodyPr wrap="square" rtlCol="0">
              <a:spAutoFit/>
            </a:bodyPr>
            <a:lstStyle/>
            <a:p>
              <a:pPr algn="ctr"/>
              <a:r>
                <a:rPr lang="en-US" sz="2000" u="sng" dirty="0"/>
                <a:t>General Learning Agent</a:t>
              </a:r>
            </a:p>
          </p:txBody>
        </p:sp>
        <p:sp>
          <p:nvSpPr>
            <p:cNvPr id="8" name="TextBox 7">
              <a:extLst>
                <a:ext uri="{FF2B5EF4-FFF2-40B4-BE49-F238E27FC236}">
                  <a16:creationId xmlns:a16="http://schemas.microsoft.com/office/drawing/2014/main" id="{30CF2CA9-A23F-01AE-E133-69F61633A01E}"/>
                </a:ext>
              </a:extLst>
            </p:cNvPr>
            <p:cNvSpPr txBox="1"/>
            <p:nvPr/>
          </p:nvSpPr>
          <p:spPr>
            <a:xfrm>
              <a:off x="4698121" y="924157"/>
              <a:ext cx="914400" cy="369332"/>
            </a:xfrm>
            <a:prstGeom prst="rect">
              <a:avLst/>
            </a:prstGeom>
            <a:noFill/>
          </p:spPr>
          <p:txBody>
            <a:bodyPr wrap="square" rtlCol="0">
              <a:spAutoFit/>
            </a:bodyPr>
            <a:lstStyle/>
            <a:p>
              <a:r>
                <a:rPr lang="en-US" dirty="0"/>
                <a:t>Sensors</a:t>
              </a:r>
            </a:p>
          </p:txBody>
        </p:sp>
        <p:sp>
          <p:nvSpPr>
            <p:cNvPr id="9" name="TextBox 8">
              <a:extLst>
                <a:ext uri="{FF2B5EF4-FFF2-40B4-BE49-F238E27FC236}">
                  <a16:creationId xmlns:a16="http://schemas.microsoft.com/office/drawing/2014/main" id="{5FB1702B-E5AB-3C2D-1A70-59D77FE6593E}"/>
                </a:ext>
              </a:extLst>
            </p:cNvPr>
            <p:cNvSpPr txBox="1"/>
            <p:nvPr/>
          </p:nvSpPr>
          <p:spPr>
            <a:xfrm>
              <a:off x="4540469" y="3578038"/>
              <a:ext cx="1261240" cy="369332"/>
            </a:xfrm>
            <a:prstGeom prst="rect">
              <a:avLst/>
            </a:prstGeom>
            <a:noFill/>
          </p:spPr>
          <p:txBody>
            <a:bodyPr wrap="square" rtlCol="0">
              <a:spAutoFit/>
            </a:bodyPr>
            <a:lstStyle/>
            <a:p>
              <a:r>
                <a:rPr lang="en-US" dirty="0"/>
                <a:t>Actuators</a:t>
              </a:r>
            </a:p>
          </p:txBody>
        </p:sp>
        <p:sp>
          <p:nvSpPr>
            <p:cNvPr id="10" name="TextBox 9">
              <a:extLst>
                <a:ext uri="{FF2B5EF4-FFF2-40B4-BE49-F238E27FC236}">
                  <a16:creationId xmlns:a16="http://schemas.microsoft.com/office/drawing/2014/main" id="{C540E5D2-1E58-D9CC-09EE-08902EC1425B}"/>
                </a:ext>
              </a:extLst>
            </p:cNvPr>
            <p:cNvSpPr txBox="1"/>
            <p:nvPr/>
          </p:nvSpPr>
          <p:spPr>
            <a:xfrm rot="5400000">
              <a:off x="6642537" y="2251113"/>
              <a:ext cx="2522483" cy="584775"/>
            </a:xfrm>
            <a:prstGeom prst="rect">
              <a:avLst/>
            </a:prstGeom>
            <a:noFill/>
          </p:spPr>
          <p:txBody>
            <a:bodyPr wrap="square" rtlCol="0">
              <a:spAutoFit/>
            </a:bodyPr>
            <a:lstStyle/>
            <a:p>
              <a:r>
                <a:rPr lang="en-US" sz="3200" dirty="0"/>
                <a:t>Environment</a:t>
              </a:r>
            </a:p>
          </p:txBody>
        </p:sp>
      </p:grpSp>
      <p:sp>
        <p:nvSpPr>
          <p:cNvPr id="12" name="TextBox 11">
            <a:extLst>
              <a:ext uri="{FF2B5EF4-FFF2-40B4-BE49-F238E27FC236}">
                <a16:creationId xmlns:a16="http://schemas.microsoft.com/office/drawing/2014/main" id="{22C2ADEF-41F9-BB16-0B44-3D7E0A812A3A}"/>
              </a:ext>
            </a:extLst>
          </p:cNvPr>
          <p:cNvSpPr txBox="1"/>
          <p:nvPr/>
        </p:nvSpPr>
        <p:spPr>
          <a:xfrm>
            <a:off x="3757452" y="1060476"/>
            <a:ext cx="2375338" cy="369332"/>
          </a:xfrm>
          <a:prstGeom prst="rect">
            <a:avLst/>
          </a:prstGeom>
          <a:solidFill>
            <a:schemeClr val="accent2">
              <a:lumMod val="40000"/>
              <a:lumOff val="60000"/>
            </a:schemeClr>
          </a:solidFill>
        </p:spPr>
        <p:txBody>
          <a:bodyPr wrap="square" rtlCol="0">
            <a:spAutoFit/>
          </a:bodyPr>
          <a:lstStyle/>
          <a:p>
            <a:r>
              <a:rPr lang="en-US" dirty="0"/>
              <a:t>Performance Standard</a:t>
            </a:r>
          </a:p>
        </p:txBody>
      </p:sp>
      <p:sp>
        <p:nvSpPr>
          <p:cNvPr id="13" name="TextBox 12">
            <a:extLst>
              <a:ext uri="{FF2B5EF4-FFF2-40B4-BE49-F238E27FC236}">
                <a16:creationId xmlns:a16="http://schemas.microsoft.com/office/drawing/2014/main" id="{A3F0A11E-3B8F-4D3E-C274-E15227C95D25}"/>
              </a:ext>
            </a:extLst>
          </p:cNvPr>
          <p:cNvSpPr txBox="1"/>
          <p:nvPr/>
        </p:nvSpPr>
        <p:spPr>
          <a:xfrm>
            <a:off x="6789683" y="3657598"/>
            <a:ext cx="2301766" cy="646331"/>
          </a:xfrm>
          <a:prstGeom prst="rect">
            <a:avLst/>
          </a:prstGeom>
          <a:solidFill>
            <a:schemeClr val="accent1">
              <a:lumMod val="60000"/>
              <a:lumOff val="40000"/>
            </a:schemeClr>
          </a:solidFill>
        </p:spPr>
        <p:txBody>
          <a:bodyPr wrap="square" rtlCol="0">
            <a:spAutoFit/>
          </a:bodyPr>
          <a:lstStyle/>
          <a:p>
            <a:pPr algn="ctr"/>
            <a:r>
              <a:rPr lang="en-US" dirty="0"/>
              <a:t>Performance Element</a:t>
            </a:r>
          </a:p>
          <a:p>
            <a:pPr algn="ctr"/>
            <a:r>
              <a:rPr lang="en-US" dirty="0"/>
              <a:t>(</a:t>
            </a:r>
            <a:r>
              <a:rPr lang="en-US" sz="1600" dirty="0"/>
              <a:t>Previous Whole Agent</a:t>
            </a:r>
            <a:r>
              <a:rPr lang="en-US" dirty="0"/>
              <a:t>)</a:t>
            </a:r>
          </a:p>
        </p:txBody>
      </p:sp>
      <p:sp>
        <p:nvSpPr>
          <p:cNvPr id="16" name="Down Arrow 15">
            <a:extLst>
              <a:ext uri="{FF2B5EF4-FFF2-40B4-BE49-F238E27FC236}">
                <a16:creationId xmlns:a16="http://schemas.microsoft.com/office/drawing/2014/main" id="{CDC6B10F-2B90-9384-3995-F9D2114FB78D}"/>
              </a:ext>
            </a:extLst>
          </p:cNvPr>
          <p:cNvSpPr/>
          <p:nvPr/>
        </p:nvSpPr>
        <p:spPr>
          <a:xfrm>
            <a:off x="8008882" y="2602858"/>
            <a:ext cx="126125" cy="91810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Down Arrow 16">
            <a:extLst>
              <a:ext uri="{FF2B5EF4-FFF2-40B4-BE49-F238E27FC236}">
                <a16:creationId xmlns:a16="http://schemas.microsoft.com/office/drawing/2014/main" id="{9600C61A-02C9-3F9D-3FC7-BE826C462B1C}"/>
              </a:ext>
            </a:extLst>
          </p:cNvPr>
          <p:cNvSpPr/>
          <p:nvPr/>
        </p:nvSpPr>
        <p:spPr>
          <a:xfrm>
            <a:off x="8008882" y="4403834"/>
            <a:ext cx="126125" cy="102854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4F819F20-6816-284F-3029-4E7A4631A01A}"/>
              </a:ext>
            </a:extLst>
          </p:cNvPr>
          <p:cNvSpPr txBox="1"/>
          <p:nvPr/>
        </p:nvSpPr>
        <p:spPr>
          <a:xfrm>
            <a:off x="4388121" y="2175640"/>
            <a:ext cx="825010" cy="400110"/>
          </a:xfrm>
          <a:prstGeom prst="rect">
            <a:avLst/>
          </a:prstGeom>
          <a:solidFill>
            <a:schemeClr val="accent4">
              <a:lumMod val="40000"/>
              <a:lumOff val="60000"/>
            </a:schemeClr>
          </a:solidFill>
        </p:spPr>
        <p:txBody>
          <a:bodyPr wrap="square" rtlCol="0">
            <a:spAutoFit/>
          </a:bodyPr>
          <a:lstStyle/>
          <a:p>
            <a:pPr algn="ctr"/>
            <a:r>
              <a:rPr lang="en-US" sz="2000" dirty="0"/>
              <a:t>Critic</a:t>
            </a:r>
          </a:p>
        </p:txBody>
      </p:sp>
      <p:sp>
        <p:nvSpPr>
          <p:cNvPr id="19" name="TextBox 18">
            <a:extLst>
              <a:ext uri="{FF2B5EF4-FFF2-40B4-BE49-F238E27FC236}">
                <a16:creationId xmlns:a16="http://schemas.microsoft.com/office/drawing/2014/main" id="{C6F1A064-4BB9-C3DD-C280-144569151D3B}"/>
              </a:ext>
            </a:extLst>
          </p:cNvPr>
          <p:cNvSpPr txBox="1"/>
          <p:nvPr/>
        </p:nvSpPr>
        <p:spPr>
          <a:xfrm>
            <a:off x="3799542" y="3796097"/>
            <a:ext cx="1823494" cy="369332"/>
          </a:xfrm>
          <a:prstGeom prst="rect">
            <a:avLst/>
          </a:prstGeom>
          <a:solidFill>
            <a:schemeClr val="accent4">
              <a:lumMod val="40000"/>
              <a:lumOff val="60000"/>
            </a:schemeClr>
          </a:solidFill>
        </p:spPr>
        <p:txBody>
          <a:bodyPr wrap="square" rtlCol="0">
            <a:spAutoFit/>
          </a:bodyPr>
          <a:lstStyle/>
          <a:p>
            <a:r>
              <a:rPr lang="en-US" dirty="0"/>
              <a:t>Learning Element</a:t>
            </a:r>
          </a:p>
        </p:txBody>
      </p:sp>
      <p:sp>
        <p:nvSpPr>
          <p:cNvPr id="20" name="TextBox 19">
            <a:extLst>
              <a:ext uri="{FF2B5EF4-FFF2-40B4-BE49-F238E27FC236}">
                <a16:creationId xmlns:a16="http://schemas.microsoft.com/office/drawing/2014/main" id="{4490D0B4-BB5F-A2D7-E2C1-9BA356EC0D1F}"/>
              </a:ext>
            </a:extLst>
          </p:cNvPr>
          <p:cNvSpPr txBox="1"/>
          <p:nvPr/>
        </p:nvSpPr>
        <p:spPr>
          <a:xfrm>
            <a:off x="3904648" y="5022962"/>
            <a:ext cx="2049517" cy="369332"/>
          </a:xfrm>
          <a:prstGeom prst="rect">
            <a:avLst/>
          </a:prstGeom>
          <a:solidFill>
            <a:schemeClr val="accent4">
              <a:lumMod val="40000"/>
              <a:lumOff val="60000"/>
            </a:schemeClr>
          </a:solidFill>
        </p:spPr>
        <p:txBody>
          <a:bodyPr wrap="square" rtlCol="0">
            <a:spAutoFit/>
          </a:bodyPr>
          <a:lstStyle/>
          <a:p>
            <a:r>
              <a:rPr lang="en-US" dirty="0"/>
              <a:t>Problem Generator</a:t>
            </a:r>
          </a:p>
        </p:txBody>
      </p:sp>
      <p:sp>
        <p:nvSpPr>
          <p:cNvPr id="21" name="Down Arrow 20">
            <a:extLst>
              <a:ext uri="{FF2B5EF4-FFF2-40B4-BE49-F238E27FC236}">
                <a16:creationId xmlns:a16="http://schemas.microsoft.com/office/drawing/2014/main" id="{E4032965-CF12-0CA6-BB6A-59B0AD024D7D}"/>
              </a:ext>
            </a:extLst>
          </p:cNvPr>
          <p:cNvSpPr/>
          <p:nvPr/>
        </p:nvSpPr>
        <p:spPr>
          <a:xfrm rot="1027359">
            <a:off x="4789500" y="1561113"/>
            <a:ext cx="116229" cy="50942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Down Arrow 21">
            <a:extLst>
              <a:ext uri="{FF2B5EF4-FFF2-40B4-BE49-F238E27FC236}">
                <a16:creationId xmlns:a16="http://schemas.microsoft.com/office/drawing/2014/main" id="{6F168B2B-35BB-EA89-6853-FC7D1A87074C}"/>
              </a:ext>
            </a:extLst>
          </p:cNvPr>
          <p:cNvSpPr/>
          <p:nvPr/>
        </p:nvSpPr>
        <p:spPr>
          <a:xfrm>
            <a:off x="4635062" y="2646632"/>
            <a:ext cx="165564" cy="111793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Down Arrow 22">
            <a:extLst>
              <a:ext uri="{FF2B5EF4-FFF2-40B4-BE49-F238E27FC236}">
                <a16:creationId xmlns:a16="http://schemas.microsoft.com/office/drawing/2014/main" id="{F792E27B-BCA0-39BF-031C-5BCB22616EE8}"/>
              </a:ext>
            </a:extLst>
          </p:cNvPr>
          <p:cNvSpPr/>
          <p:nvPr/>
        </p:nvSpPr>
        <p:spPr>
          <a:xfrm>
            <a:off x="4645572" y="4272399"/>
            <a:ext cx="155593" cy="61417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Left Arrow 23">
            <a:extLst>
              <a:ext uri="{FF2B5EF4-FFF2-40B4-BE49-F238E27FC236}">
                <a16:creationId xmlns:a16="http://schemas.microsoft.com/office/drawing/2014/main" id="{300966B6-6D54-73CD-FA68-916E79EE19C5}"/>
              </a:ext>
            </a:extLst>
          </p:cNvPr>
          <p:cNvSpPr/>
          <p:nvPr/>
        </p:nvSpPr>
        <p:spPr>
          <a:xfrm>
            <a:off x="5433848" y="2344165"/>
            <a:ext cx="2242008" cy="128831"/>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Left Arrow 24">
            <a:extLst>
              <a:ext uri="{FF2B5EF4-FFF2-40B4-BE49-F238E27FC236}">
                <a16:creationId xmlns:a16="http://schemas.microsoft.com/office/drawing/2014/main" id="{B42FB4BC-0CC8-475F-0240-803A5D237823}"/>
              </a:ext>
            </a:extLst>
          </p:cNvPr>
          <p:cNvSpPr/>
          <p:nvPr/>
        </p:nvSpPr>
        <p:spPr>
          <a:xfrm rot="21168370">
            <a:off x="5752053" y="3766700"/>
            <a:ext cx="935420" cy="128501"/>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ight Arrow 25">
            <a:extLst>
              <a:ext uri="{FF2B5EF4-FFF2-40B4-BE49-F238E27FC236}">
                <a16:creationId xmlns:a16="http://schemas.microsoft.com/office/drawing/2014/main" id="{CD00775F-8D43-C6A1-AB39-2A9C67FE3283}"/>
              </a:ext>
            </a:extLst>
          </p:cNvPr>
          <p:cNvSpPr/>
          <p:nvPr/>
        </p:nvSpPr>
        <p:spPr>
          <a:xfrm rot="339356">
            <a:off x="5758198" y="4056994"/>
            <a:ext cx="944150" cy="14914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ight Arrow 26">
            <a:extLst>
              <a:ext uri="{FF2B5EF4-FFF2-40B4-BE49-F238E27FC236}">
                <a16:creationId xmlns:a16="http://schemas.microsoft.com/office/drawing/2014/main" id="{E5E69177-DD26-8DC6-DFA6-EF9D4B40FDE8}"/>
              </a:ext>
            </a:extLst>
          </p:cNvPr>
          <p:cNvSpPr/>
          <p:nvPr/>
        </p:nvSpPr>
        <p:spPr>
          <a:xfrm rot="19755612">
            <a:off x="5950721" y="4733876"/>
            <a:ext cx="1502979" cy="18340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a:extLst>
              <a:ext uri="{FF2B5EF4-FFF2-40B4-BE49-F238E27FC236}">
                <a16:creationId xmlns:a16="http://schemas.microsoft.com/office/drawing/2014/main" id="{5CEA1490-5E0D-DC64-6139-BEB66BC51629}"/>
              </a:ext>
            </a:extLst>
          </p:cNvPr>
          <p:cNvSpPr txBox="1"/>
          <p:nvPr/>
        </p:nvSpPr>
        <p:spPr>
          <a:xfrm>
            <a:off x="354233" y="1887129"/>
            <a:ext cx="2961269" cy="4524315"/>
          </a:xfrm>
          <a:prstGeom prst="rect">
            <a:avLst/>
          </a:prstGeom>
          <a:noFill/>
        </p:spPr>
        <p:txBody>
          <a:bodyPr wrap="square" rtlCol="0">
            <a:spAutoFit/>
          </a:bodyPr>
          <a:lstStyle/>
          <a:p>
            <a:r>
              <a:rPr lang="en-US" dirty="0"/>
              <a:t>There are two options to accomplish learning.</a:t>
            </a:r>
          </a:p>
          <a:p>
            <a:endParaRPr lang="en-US" dirty="0"/>
          </a:p>
          <a:p>
            <a:r>
              <a:rPr lang="en-US" dirty="0"/>
              <a:t>First, the </a:t>
            </a:r>
            <a:r>
              <a:rPr lang="en-US" b="1" i="1" dirty="0"/>
              <a:t>Learning Element</a:t>
            </a:r>
            <a:r>
              <a:rPr lang="en-US" dirty="0"/>
              <a:t> can make changes to the any of the </a:t>
            </a:r>
            <a:r>
              <a:rPr lang="en-US" b="1" i="1" dirty="0"/>
              <a:t>Performance Element</a:t>
            </a:r>
            <a:r>
              <a:rPr lang="en-US" dirty="0"/>
              <a:t> parts and test the results.</a:t>
            </a:r>
          </a:p>
          <a:p>
            <a:endParaRPr lang="en-US" dirty="0"/>
          </a:p>
          <a:p>
            <a:r>
              <a:rPr lang="en-US" dirty="0"/>
              <a:t>Second, the </a:t>
            </a:r>
            <a:r>
              <a:rPr lang="en-US" b="1" i="1" dirty="0"/>
              <a:t>Problem Generator</a:t>
            </a:r>
            <a:r>
              <a:rPr lang="en-US" dirty="0"/>
              <a:t> can make the </a:t>
            </a:r>
            <a:r>
              <a:rPr lang="en-US" b="1" i="1" dirty="0"/>
              <a:t>Performance Element</a:t>
            </a:r>
            <a:r>
              <a:rPr lang="en-US" dirty="0"/>
              <a:t> choose a less than optimum action.</a:t>
            </a:r>
          </a:p>
          <a:p>
            <a:endParaRPr lang="en-US" dirty="0"/>
          </a:p>
          <a:p>
            <a:r>
              <a:rPr lang="en-US" dirty="0"/>
              <a:t>Learning is based on slight random changes that improve the outcome.</a:t>
            </a:r>
          </a:p>
        </p:txBody>
      </p:sp>
      <p:sp>
        <p:nvSpPr>
          <p:cNvPr id="11" name="TextBox 10">
            <a:extLst>
              <a:ext uri="{FF2B5EF4-FFF2-40B4-BE49-F238E27FC236}">
                <a16:creationId xmlns:a16="http://schemas.microsoft.com/office/drawing/2014/main" id="{A1B929C4-F6BC-BC2A-34C9-AC450F7CADBA}"/>
              </a:ext>
            </a:extLst>
          </p:cNvPr>
          <p:cNvSpPr txBox="1"/>
          <p:nvPr/>
        </p:nvSpPr>
        <p:spPr>
          <a:xfrm>
            <a:off x="410729" y="302612"/>
            <a:ext cx="6222123" cy="584775"/>
          </a:xfrm>
          <a:prstGeom prst="rect">
            <a:avLst/>
          </a:prstGeom>
          <a:solidFill>
            <a:schemeClr val="accent6">
              <a:lumMod val="40000"/>
              <a:lumOff val="60000"/>
            </a:schemeClr>
          </a:solidFill>
          <a:ln w="38100">
            <a:solidFill>
              <a:schemeClr val="tx1"/>
            </a:solidFill>
          </a:ln>
        </p:spPr>
        <p:txBody>
          <a:bodyPr wrap="square" rtlCol="0">
            <a:spAutoFit/>
          </a:bodyPr>
          <a:lstStyle/>
          <a:p>
            <a:r>
              <a:rPr lang="en-US" sz="3200" dirty="0"/>
              <a:t>The General Learning Agent</a:t>
            </a:r>
          </a:p>
        </p:txBody>
      </p:sp>
    </p:spTree>
    <p:extLst>
      <p:ext uri="{BB962C8B-B14F-4D97-AF65-F5344CB8AC3E}">
        <p14:creationId xmlns:p14="http://schemas.microsoft.com/office/powerpoint/2010/main" val="33192763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83943-4CD8-D25B-4438-45FF23325FCA}"/>
              </a:ext>
            </a:extLst>
          </p:cNvPr>
          <p:cNvSpPr>
            <a:spLocks noGrp="1"/>
          </p:cNvSpPr>
          <p:nvPr>
            <p:ph type="ctrTitle"/>
          </p:nvPr>
        </p:nvSpPr>
        <p:spPr>
          <a:xfrm>
            <a:off x="1524001" y="42292"/>
            <a:ext cx="9144000" cy="884254"/>
          </a:xfrm>
          <a:ln w="38100">
            <a:solidFill>
              <a:srgbClr val="0070C0"/>
            </a:solidFill>
          </a:ln>
        </p:spPr>
        <p:txBody>
          <a:bodyPr>
            <a:normAutofit fontScale="90000"/>
          </a:bodyPr>
          <a:lstStyle/>
          <a:p>
            <a:r>
              <a:rPr lang="en-US" sz="5400" b="1" u="sng" dirty="0"/>
              <a:t>AI Agents – An Organizing Principle</a:t>
            </a:r>
          </a:p>
        </p:txBody>
      </p:sp>
      <p:sp>
        <p:nvSpPr>
          <p:cNvPr id="3" name="Subtitle 2">
            <a:extLst>
              <a:ext uri="{FF2B5EF4-FFF2-40B4-BE49-F238E27FC236}">
                <a16:creationId xmlns:a16="http://schemas.microsoft.com/office/drawing/2014/main" id="{F905BD4A-9B5C-17FB-DA05-4A885B97A4F8}"/>
              </a:ext>
            </a:extLst>
          </p:cNvPr>
          <p:cNvSpPr>
            <a:spLocks noGrp="1"/>
          </p:cNvSpPr>
          <p:nvPr>
            <p:ph type="subTitle" idx="1"/>
          </p:nvPr>
        </p:nvSpPr>
        <p:spPr>
          <a:xfrm>
            <a:off x="657922" y="1149033"/>
            <a:ext cx="10905893" cy="1976908"/>
          </a:xfrm>
        </p:spPr>
        <p:txBody>
          <a:bodyPr>
            <a:noAutofit/>
          </a:bodyPr>
          <a:lstStyle/>
          <a:p>
            <a:pPr algn="l"/>
            <a:r>
              <a:rPr lang="en-US" sz="2800" dirty="0"/>
              <a:t>Each AI Agent has a structure that can be defined, evaluated and studied.</a:t>
            </a:r>
          </a:p>
          <a:p>
            <a:pPr algn="l"/>
            <a:endParaRPr lang="en-US" sz="2800" dirty="0"/>
          </a:p>
          <a:p>
            <a:pPr algn="l"/>
            <a:r>
              <a:rPr lang="en-US" sz="2800" b="1" u="sng" dirty="0"/>
              <a:t>Performance Measure</a:t>
            </a:r>
            <a:r>
              <a:rPr lang="en-US" sz="2800" dirty="0"/>
              <a:t> – </a:t>
            </a:r>
          </a:p>
          <a:p>
            <a:pPr algn="l"/>
            <a:r>
              <a:rPr lang="en-US" sz="2800" dirty="0"/>
              <a:t>What are the consequences of the Agent’s Actions?</a:t>
            </a:r>
          </a:p>
        </p:txBody>
      </p:sp>
      <p:grpSp>
        <p:nvGrpSpPr>
          <p:cNvPr id="4" name="Group 3">
            <a:extLst>
              <a:ext uri="{FF2B5EF4-FFF2-40B4-BE49-F238E27FC236}">
                <a16:creationId xmlns:a16="http://schemas.microsoft.com/office/drawing/2014/main" id="{63CF8293-C3A3-E7F4-079F-31F2A5A7AF0A}"/>
              </a:ext>
            </a:extLst>
          </p:cNvPr>
          <p:cNvGrpSpPr/>
          <p:nvPr/>
        </p:nvGrpSpPr>
        <p:grpSpPr>
          <a:xfrm>
            <a:off x="2146115" y="3310760"/>
            <a:ext cx="8521886" cy="3142592"/>
            <a:chOff x="2146115" y="3310760"/>
            <a:chExt cx="8521886" cy="3142592"/>
          </a:xfrm>
        </p:grpSpPr>
        <p:grpSp>
          <p:nvGrpSpPr>
            <p:cNvPr id="5" name="Group 4">
              <a:extLst>
                <a:ext uri="{FF2B5EF4-FFF2-40B4-BE49-F238E27FC236}">
                  <a16:creationId xmlns:a16="http://schemas.microsoft.com/office/drawing/2014/main" id="{C66D219E-AB87-8443-9380-5DD793ACD228}"/>
                </a:ext>
              </a:extLst>
            </p:cNvPr>
            <p:cNvGrpSpPr/>
            <p:nvPr/>
          </p:nvGrpSpPr>
          <p:grpSpPr>
            <a:xfrm>
              <a:off x="2146115" y="3310760"/>
              <a:ext cx="8521886" cy="3142592"/>
              <a:chOff x="897390" y="598216"/>
              <a:chExt cx="7815686" cy="3904736"/>
            </a:xfrm>
          </p:grpSpPr>
          <p:sp>
            <p:nvSpPr>
              <p:cNvPr id="6" name="Rounded Rectangle 5">
                <a:extLst>
                  <a:ext uri="{FF2B5EF4-FFF2-40B4-BE49-F238E27FC236}">
                    <a16:creationId xmlns:a16="http://schemas.microsoft.com/office/drawing/2014/main" id="{89C6C8BC-6EEC-61F2-108A-EDF5E69FAEAA}"/>
                  </a:ext>
                </a:extLst>
              </p:cNvPr>
              <p:cNvSpPr/>
              <p:nvPr/>
            </p:nvSpPr>
            <p:spPr>
              <a:xfrm>
                <a:off x="897390" y="598217"/>
                <a:ext cx="5522442" cy="3904735"/>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a:extLst>
                  <a:ext uri="{FF2B5EF4-FFF2-40B4-BE49-F238E27FC236}">
                    <a16:creationId xmlns:a16="http://schemas.microsoft.com/office/drawing/2014/main" id="{BA8F403A-2327-CE72-F9E5-8158581169EF}"/>
                  </a:ext>
                </a:extLst>
              </p:cNvPr>
              <p:cNvSpPr/>
              <p:nvPr/>
            </p:nvSpPr>
            <p:spPr>
              <a:xfrm>
                <a:off x="7094483" y="598216"/>
                <a:ext cx="1618593" cy="3904735"/>
              </a:xfrm>
              <a:prstGeom prst="round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Left Arrow 7">
                <a:extLst>
                  <a:ext uri="{FF2B5EF4-FFF2-40B4-BE49-F238E27FC236}">
                    <a16:creationId xmlns:a16="http://schemas.microsoft.com/office/drawing/2014/main" id="{59887C4F-6988-73BF-F64D-EA90CA4B0D30}"/>
                  </a:ext>
                </a:extLst>
              </p:cNvPr>
              <p:cNvSpPr/>
              <p:nvPr/>
            </p:nvSpPr>
            <p:spPr>
              <a:xfrm>
                <a:off x="5770179" y="1019503"/>
                <a:ext cx="1713187" cy="14714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Arrow 8">
                <a:extLst>
                  <a:ext uri="{FF2B5EF4-FFF2-40B4-BE49-F238E27FC236}">
                    <a16:creationId xmlns:a16="http://schemas.microsoft.com/office/drawing/2014/main" id="{7685AE9F-AF5F-ADDA-B777-32764A0CD613}"/>
                  </a:ext>
                </a:extLst>
              </p:cNvPr>
              <p:cNvSpPr/>
              <p:nvPr/>
            </p:nvSpPr>
            <p:spPr>
              <a:xfrm>
                <a:off x="5770176" y="3689130"/>
                <a:ext cx="1713188" cy="147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C2FE446D-D7DE-4487-5F89-E4426A377709}"/>
                  </a:ext>
                </a:extLst>
              </p:cNvPr>
              <p:cNvSpPr txBox="1"/>
              <p:nvPr/>
            </p:nvSpPr>
            <p:spPr>
              <a:xfrm>
                <a:off x="1208690" y="893379"/>
                <a:ext cx="1208689" cy="523220"/>
              </a:xfrm>
              <a:prstGeom prst="rect">
                <a:avLst/>
              </a:prstGeom>
              <a:noFill/>
            </p:spPr>
            <p:txBody>
              <a:bodyPr wrap="square" rtlCol="0">
                <a:spAutoFit/>
              </a:bodyPr>
              <a:lstStyle/>
              <a:p>
                <a:r>
                  <a:rPr lang="en-US" sz="2800" u="sng" dirty="0"/>
                  <a:t>Agent</a:t>
                </a:r>
              </a:p>
            </p:txBody>
          </p:sp>
          <p:sp>
            <p:nvSpPr>
              <p:cNvPr id="11" name="TextBox 10">
                <a:extLst>
                  <a:ext uri="{FF2B5EF4-FFF2-40B4-BE49-F238E27FC236}">
                    <a16:creationId xmlns:a16="http://schemas.microsoft.com/office/drawing/2014/main" id="{38A0976A-7999-953E-5C0E-7DDB0FBE653C}"/>
                  </a:ext>
                </a:extLst>
              </p:cNvPr>
              <p:cNvSpPr txBox="1"/>
              <p:nvPr/>
            </p:nvSpPr>
            <p:spPr>
              <a:xfrm>
                <a:off x="4698121" y="924157"/>
                <a:ext cx="914400" cy="369332"/>
              </a:xfrm>
              <a:prstGeom prst="rect">
                <a:avLst/>
              </a:prstGeom>
              <a:noFill/>
            </p:spPr>
            <p:txBody>
              <a:bodyPr wrap="square" rtlCol="0">
                <a:spAutoFit/>
              </a:bodyPr>
              <a:lstStyle/>
              <a:p>
                <a:r>
                  <a:rPr lang="en-US" dirty="0"/>
                  <a:t>Sensors</a:t>
                </a:r>
              </a:p>
            </p:txBody>
          </p:sp>
          <p:sp>
            <p:nvSpPr>
              <p:cNvPr id="12" name="TextBox 11">
                <a:extLst>
                  <a:ext uri="{FF2B5EF4-FFF2-40B4-BE49-F238E27FC236}">
                    <a16:creationId xmlns:a16="http://schemas.microsoft.com/office/drawing/2014/main" id="{393BA929-CEA5-341A-2915-5A8F94456A3B}"/>
                  </a:ext>
                </a:extLst>
              </p:cNvPr>
              <p:cNvSpPr txBox="1"/>
              <p:nvPr/>
            </p:nvSpPr>
            <p:spPr>
              <a:xfrm>
                <a:off x="4540469" y="3578038"/>
                <a:ext cx="1261240" cy="369332"/>
              </a:xfrm>
              <a:prstGeom prst="rect">
                <a:avLst/>
              </a:prstGeom>
              <a:noFill/>
            </p:spPr>
            <p:txBody>
              <a:bodyPr wrap="square" rtlCol="0">
                <a:spAutoFit/>
              </a:bodyPr>
              <a:lstStyle/>
              <a:p>
                <a:r>
                  <a:rPr lang="en-US" dirty="0"/>
                  <a:t>Actuators</a:t>
                </a:r>
              </a:p>
            </p:txBody>
          </p:sp>
          <p:sp>
            <p:nvSpPr>
              <p:cNvPr id="13" name="TextBox 12">
                <a:extLst>
                  <a:ext uri="{FF2B5EF4-FFF2-40B4-BE49-F238E27FC236}">
                    <a16:creationId xmlns:a16="http://schemas.microsoft.com/office/drawing/2014/main" id="{B12E61E0-4D2D-F443-9659-81DE001AE1EF}"/>
                  </a:ext>
                </a:extLst>
              </p:cNvPr>
              <p:cNvSpPr txBox="1"/>
              <p:nvPr/>
            </p:nvSpPr>
            <p:spPr>
              <a:xfrm rot="5400000">
                <a:off x="6642537" y="2315124"/>
                <a:ext cx="2522483" cy="456751"/>
              </a:xfrm>
              <a:prstGeom prst="rect">
                <a:avLst/>
              </a:prstGeom>
              <a:noFill/>
            </p:spPr>
            <p:txBody>
              <a:bodyPr wrap="square" rtlCol="0">
                <a:spAutoFit/>
              </a:bodyPr>
              <a:lstStyle/>
              <a:p>
                <a:r>
                  <a:rPr lang="en-US" sz="2400" dirty="0"/>
                  <a:t>Environment</a:t>
                </a:r>
              </a:p>
            </p:txBody>
          </p:sp>
        </p:grpSp>
        <p:pic>
          <p:nvPicPr>
            <p:cNvPr id="15" name="Picture 14" descr="Shape, circle&#10;&#10;Description automatically generated">
              <a:extLst>
                <a:ext uri="{FF2B5EF4-FFF2-40B4-BE49-F238E27FC236}">
                  <a16:creationId xmlns:a16="http://schemas.microsoft.com/office/drawing/2014/main" id="{DBD71013-432B-0E0E-BA05-3D2AAD537CCE}"/>
                </a:ext>
              </a:extLst>
            </p:cNvPr>
            <p:cNvPicPr>
              <a:picLocks noChangeAspect="1"/>
            </p:cNvPicPr>
            <p:nvPr/>
          </p:nvPicPr>
          <p:blipFill>
            <a:blip r:embed="rId2"/>
            <a:stretch>
              <a:fillRect/>
            </a:stretch>
          </p:blipFill>
          <p:spPr>
            <a:xfrm>
              <a:off x="4152008" y="3891139"/>
              <a:ext cx="1817828" cy="1817828"/>
            </a:xfrm>
            <a:prstGeom prst="rect">
              <a:avLst/>
            </a:prstGeom>
          </p:spPr>
        </p:pic>
      </p:grpSp>
      <p:sp>
        <p:nvSpPr>
          <p:cNvPr id="14" name="TextBox 13">
            <a:extLst>
              <a:ext uri="{FF2B5EF4-FFF2-40B4-BE49-F238E27FC236}">
                <a16:creationId xmlns:a16="http://schemas.microsoft.com/office/drawing/2014/main" id="{80BCAAB3-93FA-3E47-2A07-ECADF38AEAD9}"/>
              </a:ext>
            </a:extLst>
          </p:cNvPr>
          <p:cNvSpPr txBox="1"/>
          <p:nvPr/>
        </p:nvSpPr>
        <p:spPr>
          <a:xfrm>
            <a:off x="7825420" y="3295623"/>
            <a:ext cx="1126273" cy="369332"/>
          </a:xfrm>
          <a:prstGeom prst="rect">
            <a:avLst/>
          </a:prstGeom>
          <a:noFill/>
        </p:spPr>
        <p:txBody>
          <a:bodyPr wrap="square" rtlCol="0">
            <a:spAutoFit/>
          </a:bodyPr>
          <a:lstStyle/>
          <a:p>
            <a:r>
              <a:rPr lang="en-US" dirty="0"/>
              <a:t>Percepts</a:t>
            </a:r>
          </a:p>
        </p:txBody>
      </p:sp>
      <p:sp>
        <p:nvSpPr>
          <p:cNvPr id="16" name="TextBox 15">
            <a:extLst>
              <a:ext uri="{FF2B5EF4-FFF2-40B4-BE49-F238E27FC236}">
                <a16:creationId xmlns:a16="http://schemas.microsoft.com/office/drawing/2014/main" id="{FAA9B06B-FFE5-FB55-FC8F-8033AFF3A6AF}"/>
              </a:ext>
            </a:extLst>
          </p:cNvPr>
          <p:cNvSpPr txBox="1"/>
          <p:nvPr/>
        </p:nvSpPr>
        <p:spPr>
          <a:xfrm>
            <a:off x="8093588" y="5429043"/>
            <a:ext cx="1126273" cy="369332"/>
          </a:xfrm>
          <a:prstGeom prst="rect">
            <a:avLst/>
          </a:prstGeom>
          <a:noFill/>
        </p:spPr>
        <p:txBody>
          <a:bodyPr wrap="square" rtlCol="0">
            <a:spAutoFit/>
          </a:bodyPr>
          <a:lstStyle/>
          <a:p>
            <a:r>
              <a:rPr lang="en-US" dirty="0"/>
              <a:t>Actions</a:t>
            </a:r>
          </a:p>
        </p:txBody>
      </p:sp>
    </p:spTree>
    <p:extLst>
      <p:ext uri="{BB962C8B-B14F-4D97-AF65-F5344CB8AC3E}">
        <p14:creationId xmlns:p14="http://schemas.microsoft.com/office/powerpoint/2010/main" val="32465595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E54CA103-5DBA-5DE0-820F-0DDDB2E4CBF6}"/>
              </a:ext>
            </a:extLst>
          </p:cNvPr>
          <p:cNvGrpSpPr/>
          <p:nvPr/>
        </p:nvGrpSpPr>
        <p:grpSpPr>
          <a:xfrm>
            <a:off x="1586429" y="2699133"/>
            <a:ext cx="9081572" cy="3754219"/>
            <a:chOff x="2146115" y="3310760"/>
            <a:chExt cx="8521886" cy="3142592"/>
          </a:xfrm>
        </p:grpSpPr>
        <p:grpSp>
          <p:nvGrpSpPr>
            <p:cNvPr id="3" name="Group 2">
              <a:extLst>
                <a:ext uri="{FF2B5EF4-FFF2-40B4-BE49-F238E27FC236}">
                  <a16:creationId xmlns:a16="http://schemas.microsoft.com/office/drawing/2014/main" id="{08BE9570-C0FD-A37A-6FCD-CDC7D5B452AB}"/>
                </a:ext>
              </a:extLst>
            </p:cNvPr>
            <p:cNvGrpSpPr/>
            <p:nvPr/>
          </p:nvGrpSpPr>
          <p:grpSpPr>
            <a:xfrm>
              <a:off x="2146115" y="3310760"/>
              <a:ext cx="8521886" cy="3142592"/>
              <a:chOff x="897390" y="598216"/>
              <a:chExt cx="7815686" cy="3904736"/>
            </a:xfrm>
          </p:grpSpPr>
          <p:sp>
            <p:nvSpPr>
              <p:cNvPr id="5" name="Rounded Rectangle 4">
                <a:extLst>
                  <a:ext uri="{FF2B5EF4-FFF2-40B4-BE49-F238E27FC236}">
                    <a16:creationId xmlns:a16="http://schemas.microsoft.com/office/drawing/2014/main" id="{2088406B-6DA5-D4A4-71DE-76AECB91C790}"/>
                  </a:ext>
                </a:extLst>
              </p:cNvPr>
              <p:cNvSpPr/>
              <p:nvPr/>
            </p:nvSpPr>
            <p:spPr>
              <a:xfrm>
                <a:off x="897390" y="598217"/>
                <a:ext cx="5522442" cy="3904735"/>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a:extLst>
                  <a:ext uri="{FF2B5EF4-FFF2-40B4-BE49-F238E27FC236}">
                    <a16:creationId xmlns:a16="http://schemas.microsoft.com/office/drawing/2014/main" id="{420BD6F3-B0D1-6A90-6314-605CDD0C7C76}"/>
                  </a:ext>
                </a:extLst>
              </p:cNvPr>
              <p:cNvSpPr/>
              <p:nvPr/>
            </p:nvSpPr>
            <p:spPr>
              <a:xfrm>
                <a:off x="7094483" y="598216"/>
                <a:ext cx="1618593" cy="3904735"/>
              </a:xfrm>
              <a:prstGeom prst="round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Left Arrow 6">
                <a:extLst>
                  <a:ext uri="{FF2B5EF4-FFF2-40B4-BE49-F238E27FC236}">
                    <a16:creationId xmlns:a16="http://schemas.microsoft.com/office/drawing/2014/main" id="{482008C7-783A-7533-3F3E-E834D9429FA4}"/>
                  </a:ext>
                </a:extLst>
              </p:cNvPr>
              <p:cNvSpPr/>
              <p:nvPr/>
            </p:nvSpPr>
            <p:spPr>
              <a:xfrm>
                <a:off x="5770179" y="1019503"/>
                <a:ext cx="1713187" cy="14714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Arrow 7">
                <a:extLst>
                  <a:ext uri="{FF2B5EF4-FFF2-40B4-BE49-F238E27FC236}">
                    <a16:creationId xmlns:a16="http://schemas.microsoft.com/office/drawing/2014/main" id="{17F61236-D8DD-319D-40F4-FFB297CF2029}"/>
                  </a:ext>
                </a:extLst>
              </p:cNvPr>
              <p:cNvSpPr/>
              <p:nvPr/>
            </p:nvSpPr>
            <p:spPr>
              <a:xfrm>
                <a:off x="5770176" y="3689130"/>
                <a:ext cx="1713188" cy="147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525A8039-E691-C3A0-AC66-CFC09B8D28E5}"/>
                  </a:ext>
                </a:extLst>
              </p:cNvPr>
              <p:cNvSpPr txBox="1"/>
              <p:nvPr/>
            </p:nvSpPr>
            <p:spPr>
              <a:xfrm>
                <a:off x="1208690" y="893379"/>
                <a:ext cx="1208689" cy="523220"/>
              </a:xfrm>
              <a:prstGeom prst="rect">
                <a:avLst/>
              </a:prstGeom>
              <a:noFill/>
            </p:spPr>
            <p:txBody>
              <a:bodyPr wrap="square" rtlCol="0">
                <a:spAutoFit/>
              </a:bodyPr>
              <a:lstStyle/>
              <a:p>
                <a:r>
                  <a:rPr lang="en-US" sz="2800" u="sng" dirty="0"/>
                  <a:t>Agent</a:t>
                </a:r>
              </a:p>
            </p:txBody>
          </p:sp>
          <p:sp>
            <p:nvSpPr>
              <p:cNvPr id="10" name="TextBox 9">
                <a:extLst>
                  <a:ext uri="{FF2B5EF4-FFF2-40B4-BE49-F238E27FC236}">
                    <a16:creationId xmlns:a16="http://schemas.microsoft.com/office/drawing/2014/main" id="{EA972A6F-8ED3-3EC3-EF80-E534028F787A}"/>
                  </a:ext>
                </a:extLst>
              </p:cNvPr>
              <p:cNvSpPr txBox="1"/>
              <p:nvPr/>
            </p:nvSpPr>
            <p:spPr>
              <a:xfrm>
                <a:off x="4698121" y="924157"/>
                <a:ext cx="914400" cy="369332"/>
              </a:xfrm>
              <a:prstGeom prst="rect">
                <a:avLst/>
              </a:prstGeom>
              <a:noFill/>
            </p:spPr>
            <p:txBody>
              <a:bodyPr wrap="square" rtlCol="0">
                <a:spAutoFit/>
              </a:bodyPr>
              <a:lstStyle/>
              <a:p>
                <a:r>
                  <a:rPr lang="en-US" dirty="0"/>
                  <a:t>Sensors</a:t>
                </a:r>
              </a:p>
            </p:txBody>
          </p:sp>
          <p:sp>
            <p:nvSpPr>
              <p:cNvPr id="11" name="TextBox 10">
                <a:extLst>
                  <a:ext uri="{FF2B5EF4-FFF2-40B4-BE49-F238E27FC236}">
                    <a16:creationId xmlns:a16="http://schemas.microsoft.com/office/drawing/2014/main" id="{E20FBDBD-E871-C23E-24FA-112C4F4C725D}"/>
                  </a:ext>
                </a:extLst>
              </p:cNvPr>
              <p:cNvSpPr txBox="1"/>
              <p:nvPr/>
            </p:nvSpPr>
            <p:spPr>
              <a:xfrm>
                <a:off x="4540469" y="3578038"/>
                <a:ext cx="1261240" cy="369332"/>
              </a:xfrm>
              <a:prstGeom prst="rect">
                <a:avLst/>
              </a:prstGeom>
              <a:noFill/>
            </p:spPr>
            <p:txBody>
              <a:bodyPr wrap="square" rtlCol="0">
                <a:spAutoFit/>
              </a:bodyPr>
              <a:lstStyle/>
              <a:p>
                <a:r>
                  <a:rPr lang="en-US" dirty="0"/>
                  <a:t>Actuators</a:t>
                </a:r>
              </a:p>
            </p:txBody>
          </p:sp>
          <p:sp>
            <p:nvSpPr>
              <p:cNvPr id="12" name="TextBox 11">
                <a:extLst>
                  <a:ext uri="{FF2B5EF4-FFF2-40B4-BE49-F238E27FC236}">
                    <a16:creationId xmlns:a16="http://schemas.microsoft.com/office/drawing/2014/main" id="{70678DA5-A9E6-D272-90DD-100535E2998B}"/>
                  </a:ext>
                </a:extLst>
              </p:cNvPr>
              <p:cNvSpPr txBox="1"/>
              <p:nvPr/>
            </p:nvSpPr>
            <p:spPr>
              <a:xfrm rot="5400000">
                <a:off x="6642537" y="2315124"/>
                <a:ext cx="2522483" cy="456751"/>
              </a:xfrm>
              <a:prstGeom prst="rect">
                <a:avLst/>
              </a:prstGeom>
              <a:noFill/>
            </p:spPr>
            <p:txBody>
              <a:bodyPr wrap="square" rtlCol="0">
                <a:spAutoFit/>
              </a:bodyPr>
              <a:lstStyle/>
              <a:p>
                <a:r>
                  <a:rPr lang="en-US" sz="2400" dirty="0"/>
                  <a:t>Environment</a:t>
                </a:r>
              </a:p>
            </p:txBody>
          </p:sp>
        </p:grpSp>
        <p:pic>
          <p:nvPicPr>
            <p:cNvPr id="4" name="Picture 3" descr="Shape, circle&#10;&#10;Description automatically generated">
              <a:extLst>
                <a:ext uri="{FF2B5EF4-FFF2-40B4-BE49-F238E27FC236}">
                  <a16:creationId xmlns:a16="http://schemas.microsoft.com/office/drawing/2014/main" id="{12A428AF-D226-65AE-7B62-2C633754BF85}"/>
                </a:ext>
              </a:extLst>
            </p:cNvPr>
            <p:cNvPicPr>
              <a:picLocks noChangeAspect="1"/>
            </p:cNvPicPr>
            <p:nvPr/>
          </p:nvPicPr>
          <p:blipFill>
            <a:blip r:embed="rId2"/>
            <a:stretch>
              <a:fillRect/>
            </a:stretch>
          </p:blipFill>
          <p:spPr>
            <a:xfrm>
              <a:off x="4152008" y="3891139"/>
              <a:ext cx="1817828" cy="1817828"/>
            </a:xfrm>
            <a:prstGeom prst="rect">
              <a:avLst/>
            </a:prstGeom>
          </p:spPr>
        </p:pic>
      </p:grpSp>
      <p:sp>
        <p:nvSpPr>
          <p:cNvPr id="13" name="TextBox 12">
            <a:extLst>
              <a:ext uri="{FF2B5EF4-FFF2-40B4-BE49-F238E27FC236}">
                <a16:creationId xmlns:a16="http://schemas.microsoft.com/office/drawing/2014/main" id="{44710A6A-68FE-6E56-35A9-1F7C9A62DED5}"/>
              </a:ext>
            </a:extLst>
          </p:cNvPr>
          <p:cNvSpPr txBox="1"/>
          <p:nvPr/>
        </p:nvSpPr>
        <p:spPr>
          <a:xfrm>
            <a:off x="1165951" y="372687"/>
            <a:ext cx="9860097" cy="1815882"/>
          </a:xfrm>
          <a:prstGeom prst="rect">
            <a:avLst/>
          </a:prstGeom>
          <a:noFill/>
          <a:ln w="76200">
            <a:solidFill>
              <a:schemeClr val="tx1"/>
            </a:solidFill>
          </a:ln>
        </p:spPr>
        <p:txBody>
          <a:bodyPr wrap="square" rtlCol="0">
            <a:spAutoFit/>
          </a:bodyPr>
          <a:lstStyle/>
          <a:p>
            <a:r>
              <a:rPr lang="en-US" sz="2800" dirty="0"/>
              <a:t>Why is this esoteric discussion about AI Agents important?</a:t>
            </a:r>
          </a:p>
          <a:p>
            <a:endParaRPr lang="en-US" sz="2800" dirty="0"/>
          </a:p>
          <a:p>
            <a:r>
              <a:rPr lang="en-US" sz="2800" dirty="0"/>
              <a:t>What difference does it make to our study of the Implementation of an AI system?</a:t>
            </a:r>
          </a:p>
        </p:txBody>
      </p:sp>
    </p:spTree>
    <p:extLst>
      <p:ext uri="{BB962C8B-B14F-4D97-AF65-F5344CB8AC3E}">
        <p14:creationId xmlns:p14="http://schemas.microsoft.com/office/powerpoint/2010/main" val="36272433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F6979FC8-55C1-B47E-A278-B9A35F07F419}"/>
              </a:ext>
            </a:extLst>
          </p:cNvPr>
          <p:cNvGrpSpPr/>
          <p:nvPr/>
        </p:nvGrpSpPr>
        <p:grpSpPr>
          <a:xfrm>
            <a:off x="1586429" y="2699133"/>
            <a:ext cx="9081572" cy="3754219"/>
            <a:chOff x="2146115" y="3310760"/>
            <a:chExt cx="8521886" cy="3142592"/>
          </a:xfrm>
        </p:grpSpPr>
        <p:grpSp>
          <p:nvGrpSpPr>
            <p:cNvPr id="3" name="Group 2">
              <a:extLst>
                <a:ext uri="{FF2B5EF4-FFF2-40B4-BE49-F238E27FC236}">
                  <a16:creationId xmlns:a16="http://schemas.microsoft.com/office/drawing/2014/main" id="{AA631A16-1C59-1926-D806-D633663613F9}"/>
                </a:ext>
              </a:extLst>
            </p:cNvPr>
            <p:cNvGrpSpPr/>
            <p:nvPr/>
          </p:nvGrpSpPr>
          <p:grpSpPr>
            <a:xfrm>
              <a:off x="2146115" y="3310760"/>
              <a:ext cx="8521886" cy="3142592"/>
              <a:chOff x="897390" y="598216"/>
              <a:chExt cx="7815686" cy="3904736"/>
            </a:xfrm>
          </p:grpSpPr>
          <p:sp>
            <p:nvSpPr>
              <p:cNvPr id="5" name="Rounded Rectangle 4">
                <a:extLst>
                  <a:ext uri="{FF2B5EF4-FFF2-40B4-BE49-F238E27FC236}">
                    <a16:creationId xmlns:a16="http://schemas.microsoft.com/office/drawing/2014/main" id="{597B0D66-98B6-614A-4227-4C9433BD0D69}"/>
                  </a:ext>
                </a:extLst>
              </p:cNvPr>
              <p:cNvSpPr/>
              <p:nvPr/>
            </p:nvSpPr>
            <p:spPr>
              <a:xfrm>
                <a:off x="897390" y="598217"/>
                <a:ext cx="5522442" cy="3904735"/>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a:extLst>
                  <a:ext uri="{FF2B5EF4-FFF2-40B4-BE49-F238E27FC236}">
                    <a16:creationId xmlns:a16="http://schemas.microsoft.com/office/drawing/2014/main" id="{EB2225A9-29A6-CE77-08B7-94EE6CEB485B}"/>
                  </a:ext>
                </a:extLst>
              </p:cNvPr>
              <p:cNvSpPr/>
              <p:nvPr/>
            </p:nvSpPr>
            <p:spPr>
              <a:xfrm>
                <a:off x="7094483" y="598216"/>
                <a:ext cx="1618593" cy="3904735"/>
              </a:xfrm>
              <a:prstGeom prst="round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Left Arrow 6">
                <a:extLst>
                  <a:ext uri="{FF2B5EF4-FFF2-40B4-BE49-F238E27FC236}">
                    <a16:creationId xmlns:a16="http://schemas.microsoft.com/office/drawing/2014/main" id="{EFE92A71-2FAB-4469-E27B-537480BCF5FB}"/>
                  </a:ext>
                </a:extLst>
              </p:cNvPr>
              <p:cNvSpPr/>
              <p:nvPr/>
            </p:nvSpPr>
            <p:spPr>
              <a:xfrm>
                <a:off x="5770179" y="1019503"/>
                <a:ext cx="1713187" cy="14714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Arrow 7">
                <a:extLst>
                  <a:ext uri="{FF2B5EF4-FFF2-40B4-BE49-F238E27FC236}">
                    <a16:creationId xmlns:a16="http://schemas.microsoft.com/office/drawing/2014/main" id="{ED14C1A5-AC8E-54DF-FDF6-5971203E9C49}"/>
                  </a:ext>
                </a:extLst>
              </p:cNvPr>
              <p:cNvSpPr/>
              <p:nvPr/>
            </p:nvSpPr>
            <p:spPr>
              <a:xfrm>
                <a:off x="5770176" y="3689130"/>
                <a:ext cx="1713188" cy="147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AD21AFDB-6BF0-F4CA-488F-A5B1D3A55712}"/>
                  </a:ext>
                </a:extLst>
              </p:cNvPr>
              <p:cNvSpPr txBox="1"/>
              <p:nvPr/>
            </p:nvSpPr>
            <p:spPr>
              <a:xfrm>
                <a:off x="1208690" y="893379"/>
                <a:ext cx="1208689" cy="523220"/>
              </a:xfrm>
              <a:prstGeom prst="rect">
                <a:avLst/>
              </a:prstGeom>
              <a:noFill/>
            </p:spPr>
            <p:txBody>
              <a:bodyPr wrap="square" rtlCol="0">
                <a:spAutoFit/>
              </a:bodyPr>
              <a:lstStyle/>
              <a:p>
                <a:r>
                  <a:rPr lang="en-US" sz="2800" u="sng" dirty="0"/>
                  <a:t>Agent</a:t>
                </a:r>
              </a:p>
            </p:txBody>
          </p:sp>
          <p:sp>
            <p:nvSpPr>
              <p:cNvPr id="10" name="TextBox 9">
                <a:extLst>
                  <a:ext uri="{FF2B5EF4-FFF2-40B4-BE49-F238E27FC236}">
                    <a16:creationId xmlns:a16="http://schemas.microsoft.com/office/drawing/2014/main" id="{E0026CF7-BE32-2025-1944-EEE8B9462A83}"/>
                  </a:ext>
                </a:extLst>
              </p:cNvPr>
              <p:cNvSpPr txBox="1"/>
              <p:nvPr/>
            </p:nvSpPr>
            <p:spPr>
              <a:xfrm>
                <a:off x="4698121" y="924157"/>
                <a:ext cx="914400" cy="369332"/>
              </a:xfrm>
              <a:prstGeom prst="rect">
                <a:avLst/>
              </a:prstGeom>
              <a:noFill/>
            </p:spPr>
            <p:txBody>
              <a:bodyPr wrap="square" rtlCol="0">
                <a:spAutoFit/>
              </a:bodyPr>
              <a:lstStyle/>
              <a:p>
                <a:r>
                  <a:rPr lang="en-US" dirty="0"/>
                  <a:t>Sensors</a:t>
                </a:r>
              </a:p>
            </p:txBody>
          </p:sp>
          <p:sp>
            <p:nvSpPr>
              <p:cNvPr id="11" name="TextBox 10">
                <a:extLst>
                  <a:ext uri="{FF2B5EF4-FFF2-40B4-BE49-F238E27FC236}">
                    <a16:creationId xmlns:a16="http://schemas.microsoft.com/office/drawing/2014/main" id="{B3DD0E9E-EB62-9FF3-F154-C25CDFAE8E00}"/>
                  </a:ext>
                </a:extLst>
              </p:cNvPr>
              <p:cNvSpPr txBox="1"/>
              <p:nvPr/>
            </p:nvSpPr>
            <p:spPr>
              <a:xfrm>
                <a:off x="4540469" y="3578038"/>
                <a:ext cx="1261240" cy="369332"/>
              </a:xfrm>
              <a:prstGeom prst="rect">
                <a:avLst/>
              </a:prstGeom>
              <a:noFill/>
            </p:spPr>
            <p:txBody>
              <a:bodyPr wrap="square" rtlCol="0">
                <a:spAutoFit/>
              </a:bodyPr>
              <a:lstStyle/>
              <a:p>
                <a:r>
                  <a:rPr lang="en-US" dirty="0"/>
                  <a:t>Actuators</a:t>
                </a:r>
              </a:p>
            </p:txBody>
          </p:sp>
          <p:sp>
            <p:nvSpPr>
              <p:cNvPr id="12" name="TextBox 11">
                <a:extLst>
                  <a:ext uri="{FF2B5EF4-FFF2-40B4-BE49-F238E27FC236}">
                    <a16:creationId xmlns:a16="http://schemas.microsoft.com/office/drawing/2014/main" id="{08E92227-2B33-44D9-E9C0-65D071DB48FE}"/>
                  </a:ext>
                </a:extLst>
              </p:cNvPr>
              <p:cNvSpPr txBox="1"/>
              <p:nvPr/>
            </p:nvSpPr>
            <p:spPr>
              <a:xfrm rot="5400000">
                <a:off x="6642537" y="2315124"/>
                <a:ext cx="2522483" cy="456751"/>
              </a:xfrm>
              <a:prstGeom prst="rect">
                <a:avLst/>
              </a:prstGeom>
              <a:noFill/>
            </p:spPr>
            <p:txBody>
              <a:bodyPr wrap="square" rtlCol="0">
                <a:spAutoFit/>
              </a:bodyPr>
              <a:lstStyle/>
              <a:p>
                <a:r>
                  <a:rPr lang="en-US" sz="2400" dirty="0"/>
                  <a:t>Environment</a:t>
                </a:r>
              </a:p>
            </p:txBody>
          </p:sp>
        </p:grpSp>
        <p:pic>
          <p:nvPicPr>
            <p:cNvPr id="4" name="Picture 3" descr="Shape, circle&#10;&#10;Description automatically generated">
              <a:extLst>
                <a:ext uri="{FF2B5EF4-FFF2-40B4-BE49-F238E27FC236}">
                  <a16:creationId xmlns:a16="http://schemas.microsoft.com/office/drawing/2014/main" id="{1A29F5B9-6AEE-9C7F-2A8D-1401863C2A20}"/>
                </a:ext>
              </a:extLst>
            </p:cNvPr>
            <p:cNvPicPr>
              <a:picLocks noChangeAspect="1"/>
            </p:cNvPicPr>
            <p:nvPr/>
          </p:nvPicPr>
          <p:blipFill>
            <a:blip r:embed="rId2"/>
            <a:stretch>
              <a:fillRect/>
            </a:stretch>
          </p:blipFill>
          <p:spPr>
            <a:xfrm>
              <a:off x="4152008" y="3891139"/>
              <a:ext cx="1817828" cy="1817828"/>
            </a:xfrm>
            <a:prstGeom prst="rect">
              <a:avLst/>
            </a:prstGeom>
          </p:spPr>
        </p:pic>
      </p:grpSp>
      <p:sp>
        <p:nvSpPr>
          <p:cNvPr id="13" name="TextBox 12">
            <a:extLst>
              <a:ext uri="{FF2B5EF4-FFF2-40B4-BE49-F238E27FC236}">
                <a16:creationId xmlns:a16="http://schemas.microsoft.com/office/drawing/2014/main" id="{C035B5AF-082F-C375-E61D-8DED1474CD3F}"/>
              </a:ext>
            </a:extLst>
          </p:cNvPr>
          <p:cNvSpPr txBox="1"/>
          <p:nvPr/>
        </p:nvSpPr>
        <p:spPr>
          <a:xfrm>
            <a:off x="6764389" y="286707"/>
            <a:ext cx="5288693" cy="1384995"/>
          </a:xfrm>
          <a:prstGeom prst="rect">
            <a:avLst/>
          </a:prstGeom>
          <a:noFill/>
          <a:ln w="38100">
            <a:solidFill>
              <a:schemeClr val="accent1"/>
            </a:solidFill>
          </a:ln>
        </p:spPr>
        <p:txBody>
          <a:bodyPr wrap="square" rtlCol="0">
            <a:spAutoFit/>
          </a:bodyPr>
          <a:lstStyle/>
          <a:p>
            <a:r>
              <a:rPr lang="en-US" dirty="0"/>
              <a:t>Because the AI Agent is completely dependent on its </a:t>
            </a:r>
            <a:r>
              <a:rPr lang="en-US" sz="2400" u="sng" dirty="0"/>
              <a:t>MODEL</a:t>
            </a:r>
            <a:r>
              <a:rPr lang="en-US" dirty="0"/>
              <a:t> of the world and its sensor input.</a:t>
            </a:r>
          </a:p>
          <a:p>
            <a:endParaRPr lang="en-US" dirty="0"/>
          </a:p>
          <a:p>
            <a:r>
              <a:rPr lang="en-US" dirty="0"/>
              <a:t>Replace “sensors” with </a:t>
            </a:r>
            <a:r>
              <a:rPr lang="en-US" sz="2400" dirty="0"/>
              <a:t>DATA</a:t>
            </a:r>
          </a:p>
        </p:txBody>
      </p:sp>
      <p:sp>
        <p:nvSpPr>
          <p:cNvPr id="14" name="TextBox 13">
            <a:extLst>
              <a:ext uri="{FF2B5EF4-FFF2-40B4-BE49-F238E27FC236}">
                <a16:creationId xmlns:a16="http://schemas.microsoft.com/office/drawing/2014/main" id="{7124EF34-08B8-8376-C891-2B226EC77523}"/>
              </a:ext>
            </a:extLst>
          </p:cNvPr>
          <p:cNvSpPr txBox="1"/>
          <p:nvPr/>
        </p:nvSpPr>
        <p:spPr>
          <a:xfrm>
            <a:off x="5031508" y="1204202"/>
            <a:ext cx="1403979" cy="584775"/>
          </a:xfrm>
          <a:prstGeom prst="rect">
            <a:avLst/>
          </a:prstGeom>
          <a:noFill/>
          <a:ln w="38100">
            <a:solidFill>
              <a:schemeClr val="tx1"/>
            </a:solidFill>
          </a:ln>
        </p:spPr>
        <p:txBody>
          <a:bodyPr wrap="square" rtlCol="0">
            <a:spAutoFit/>
          </a:bodyPr>
          <a:lstStyle/>
          <a:p>
            <a:pPr algn="ctr"/>
            <a:r>
              <a:rPr lang="en-US" sz="3200" dirty="0"/>
              <a:t>DATA</a:t>
            </a:r>
          </a:p>
        </p:txBody>
      </p:sp>
      <p:sp>
        <p:nvSpPr>
          <p:cNvPr id="15" name="Down Arrow 14">
            <a:extLst>
              <a:ext uri="{FF2B5EF4-FFF2-40B4-BE49-F238E27FC236}">
                <a16:creationId xmlns:a16="http://schemas.microsoft.com/office/drawing/2014/main" id="{F724D828-B60F-C67A-3FF3-6BBA5892C590}"/>
              </a:ext>
            </a:extLst>
          </p:cNvPr>
          <p:cNvSpPr/>
          <p:nvPr/>
        </p:nvSpPr>
        <p:spPr>
          <a:xfrm rot="20815618">
            <a:off x="6115076" y="1697714"/>
            <a:ext cx="216389" cy="12425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BBC38AD9-48DC-D9BF-840E-DFAD67A18FD3}"/>
              </a:ext>
            </a:extLst>
          </p:cNvPr>
          <p:cNvSpPr txBox="1"/>
          <p:nvPr/>
        </p:nvSpPr>
        <p:spPr>
          <a:xfrm>
            <a:off x="274174" y="209044"/>
            <a:ext cx="5288693" cy="646331"/>
          </a:xfrm>
          <a:prstGeom prst="rect">
            <a:avLst/>
          </a:prstGeom>
          <a:noFill/>
          <a:ln w="38100">
            <a:solidFill>
              <a:schemeClr val="tx1"/>
            </a:solidFill>
          </a:ln>
        </p:spPr>
        <p:txBody>
          <a:bodyPr wrap="square" rtlCol="0">
            <a:spAutoFit/>
          </a:bodyPr>
          <a:lstStyle/>
          <a:p>
            <a:r>
              <a:rPr lang="en-US" sz="3600" dirty="0"/>
              <a:t>MODEL + DATA = AI AGENT</a:t>
            </a:r>
          </a:p>
        </p:txBody>
      </p:sp>
    </p:spTree>
    <p:extLst>
      <p:ext uri="{BB962C8B-B14F-4D97-AF65-F5344CB8AC3E}">
        <p14:creationId xmlns:p14="http://schemas.microsoft.com/office/powerpoint/2010/main" val="29511380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person, hand, dark&#10;&#10;Description automatically generated">
            <a:extLst>
              <a:ext uri="{FF2B5EF4-FFF2-40B4-BE49-F238E27FC236}">
                <a16:creationId xmlns:a16="http://schemas.microsoft.com/office/drawing/2014/main" id="{538FFAC1-0260-F456-0821-3E50E0EE87E2}"/>
              </a:ext>
            </a:extLst>
          </p:cNvPr>
          <p:cNvPicPr>
            <a:picLocks noChangeAspect="1"/>
          </p:cNvPicPr>
          <p:nvPr/>
        </p:nvPicPr>
        <p:blipFill>
          <a:blip r:embed="rId2"/>
          <a:stretch>
            <a:fillRect/>
          </a:stretch>
        </p:blipFill>
        <p:spPr>
          <a:xfrm>
            <a:off x="3350418" y="3704410"/>
            <a:ext cx="2921794" cy="2921794"/>
          </a:xfrm>
          <a:prstGeom prst="rect">
            <a:avLst/>
          </a:prstGeom>
        </p:spPr>
      </p:pic>
      <p:pic>
        <p:nvPicPr>
          <p:cNvPr id="9" name="Picture 8" descr="A close-up of a coin&#10;&#10;Description automatically generated with medium confidence">
            <a:extLst>
              <a:ext uri="{FF2B5EF4-FFF2-40B4-BE49-F238E27FC236}">
                <a16:creationId xmlns:a16="http://schemas.microsoft.com/office/drawing/2014/main" id="{9435CF9B-B776-B975-4DB3-F833B14120D9}"/>
              </a:ext>
            </a:extLst>
          </p:cNvPr>
          <p:cNvPicPr>
            <a:picLocks noChangeAspect="1"/>
          </p:cNvPicPr>
          <p:nvPr/>
        </p:nvPicPr>
        <p:blipFill>
          <a:blip r:embed="rId3"/>
          <a:stretch>
            <a:fillRect/>
          </a:stretch>
        </p:blipFill>
        <p:spPr>
          <a:xfrm>
            <a:off x="295566" y="4008417"/>
            <a:ext cx="2757196" cy="2617787"/>
          </a:xfrm>
          <a:prstGeom prst="rect">
            <a:avLst/>
          </a:prstGeom>
        </p:spPr>
      </p:pic>
      <p:sp>
        <p:nvSpPr>
          <p:cNvPr id="10" name="TextBox 9">
            <a:extLst>
              <a:ext uri="{FF2B5EF4-FFF2-40B4-BE49-F238E27FC236}">
                <a16:creationId xmlns:a16="http://schemas.microsoft.com/office/drawing/2014/main" id="{B08BAD95-D92D-439D-E0F8-920EDD6ED005}"/>
              </a:ext>
            </a:extLst>
          </p:cNvPr>
          <p:cNvSpPr txBox="1"/>
          <p:nvPr/>
        </p:nvSpPr>
        <p:spPr>
          <a:xfrm>
            <a:off x="559594" y="192129"/>
            <a:ext cx="6272212" cy="646331"/>
          </a:xfrm>
          <a:prstGeom prst="rect">
            <a:avLst/>
          </a:prstGeom>
          <a:solidFill>
            <a:schemeClr val="accent1">
              <a:lumMod val="40000"/>
              <a:lumOff val="60000"/>
            </a:schemeClr>
          </a:solidFill>
          <a:ln w="38100">
            <a:solidFill>
              <a:srgbClr val="0070C0"/>
            </a:solidFill>
          </a:ln>
        </p:spPr>
        <p:txBody>
          <a:bodyPr wrap="square" rtlCol="0">
            <a:spAutoFit/>
          </a:bodyPr>
          <a:lstStyle/>
          <a:p>
            <a:pPr algn="ctr"/>
            <a:r>
              <a:rPr lang="en-US" sz="3600" dirty="0"/>
              <a:t>AI Agent to predict a Coin Toss</a:t>
            </a:r>
          </a:p>
        </p:txBody>
      </p:sp>
      <p:sp>
        <p:nvSpPr>
          <p:cNvPr id="11" name="TextBox 10">
            <a:extLst>
              <a:ext uri="{FF2B5EF4-FFF2-40B4-BE49-F238E27FC236}">
                <a16:creationId xmlns:a16="http://schemas.microsoft.com/office/drawing/2014/main" id="{BEDEE164-E0F3-9CDC-18E2-FCE1DD95FE24}"/>
              </a:ext>
            </a:extLst>
          </p:cNvPr>
          <p:cNvSpPr txBox="1"/>
          <p:nvPr/>
        </p:nvSpPr>
        <p:spPr>
          <a:xfrm>
            <a:off x="559594" y="1148050"/>
            <a:ext cx="4800600" cy="2246769"/>
          </a:xfrm>
          <a:prstGeom prst="rect">
            <a:avLst/>
          </a:prstGeom>
          <a:noFill/>
          <a:ln w="38100">
            <a:solidFill>
              <a:schemeClr val="tx1"/>
            </a:solidFill>
          </a:ln>
        </p:spPr>
        <p:txBody>
          <a:bodyPr wrap="square" rtlCol="0">
            <a:spAutoFit/>
          </a:bodyPr>
          <a:lstStyle/>
          <a:p>
            <a:r>
              <a:rPr lang="en-US" sz="2000" dirty="0"/>
              <a:t>Simple data collection – flip the coin, record the results</a:t>
            </a:r>
          </a:p>
          <a:p>
            <a:endParaRPr lang="en-US" sz="2000" dirty="0"/>
          </a:p>
          <a:p>
            <a:r>
              <a:rPr lang="en-US" sz="2000" dirty="0"/>
              <a:t>Train an Agent – results about 50%</a:t>
            </a:r>
          </a:p>
          <a:p>
            <a:endParaRPr lang="en-US" sz="2000" dirty="0"/>
          </a:p>
          <a:p>
            <a:r>
              <a:rPr lang="en-US" sz="2000" dirty="0"/>
              <a:t>Data input to Agent is as simple as “Flip a coin”</a:t>
            </a:r>
          </a:p>
        </p:txBody>
      </p:sp>
      <p:sp>
        <p:nvSpPr>
          <p:cNvPr id="12" name="TextBox 11">
            <a:extLst>
              <a:ext uri="{FF2B5EF4-FFF2-40B4-BE49-F238E27FC236}">
                <a16:creationId xmlns:a16="http://schemas.microsoft.com/office/drawing/2014/main" id="{02EFE934-03B5-81BE-948E-BAF85703CCD4}"/>
              </a:ext>
            </a:extLst>
          </p:cNvPr>
          <p:cNvSpPr txBox="1"/>
          <p:nvPr/>
        </p:nvSpPr>
        <p:spPr>
          <a:xfrm>
            <a:off x="5986464" y="1148050"/>
            <a:ext cx="5772150" cy="2246769"/>
          </a:xfrm>
          <a:prstGeom prst="rect">
            <a:avLst/>
          </a:prstGeom>
          <a:solidFill>
            <a:schemeClr val="accent1">
              <a:lumMod val="40000"/>
              <a:lumOff val="60000"/>
            </a:schemeClr>
          </a:solidFill>
          <a:ln w="38100">
            <a:solidFill>
              <a:schemeClr val="tx1"/>
            </a:solidFill>
          </a:ln>
        </p:spPr>
        <p:txBody>
          <a:bodyPr wrap="square" rtlCol="0">
            <a:spAutoFit/>
          </a:bodyPr>
          <a:lstStyle/>
          <a:p>
            <a:r>
              <a:rPr lang="en-US" sz="2800" dirty="0"/>
              <a:t>Another method would be sensors to detect the rate of spin of the coin, it’s velocity upward, and the location of the landing point relative to the launch point.</a:t>
            </a:r>
          </a:p>
        </p:txBody>
      </p:sp>
      <p:sp>
        <p:nvSpPr>
          <p:cNvPr id="13" name="TextBox 12">
            <a:extLst>
              <a:ext uri="{FF2B5EF4-FFF2-40B4-BE49-F238E27FC236}">
                <a16:creationId xmlns:a16="http://schemas.microsoft.com/office/drawing/2014/main" id="{A29DC3A3-7A00-BEC8-82F7-B4E182880005}"/>
              </a:ext>
            </a:extLst>
          </p:cNvPr>
          <p:cNvSpPr txBox="1"/>
          <p:nvPr/>
        </p:nvSpPr>
        <p:spPr>
          <a:xfrm>
            <a:off x="6831806" y="4286250"/>
            <a:ext cx="4598194" cy="1200329"/>
          </a:xfrm>
          <a:prstGeom prst="rect">
            <a:avLst/>
          </a:prstGeom>
          <a:solidFill>
            <a:schemeClr val="accent1">
              <a:lumMod val="40000"/>
              <a:lumOff val="60000"/>
            </a:schemeClr>
          </a:solidFill>
          <a:ln w="38100">
            <a:solidFill>
              <a:schemeClr val="tx1"/>
            </a:solidFill>
          </a:ln>
        </p:spPr>
        <p:txBody>
          <a:bodyPr wrap="square" rtlCol="0">
            <a:spAutoFit/>
          </a:bodyPr>
          <a:lstStyle/>
          <a:p>
            <a:r>
              <a:rPr lang="en-US" sz="2400" dirty="0"/>
              <a:t>You could get about 80% accuracy.  But you would have to wait for the coin to be flipped.</a:t>
            </a:r>
          </a:p>
        </p:txBody>
      </p:sp>
    </p:spTree>
    <p:extLst>
      <p:ext uri="{BB962C8B-B14F-4D97-AF65-F5344CB8AC3E}">
        <p14:creationId xmlns:p14="http://schemas.microsoft.com/office/powerpoint/2010/main" val="27290414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6A83B-016B-C595-B1A3-85F77A2272F3}"/>
              </a:ext>
            </a:extLst>
          </p:cNvPr>
          <p:cNvSpPr>
            <a:spLocks noGrp="1"/>
          </p:cNvSpPr>
          <p:nvPr>
            <p:ph type="title"/>
          </p:nvPr>
        </p:nvSpPr>
        <p:spPr>
          <a:xfrm>
            <a:off x="3221831" y="400050"/>
            <a:ext cx="5748338" cy="876300"/>
          </a:xfrm>
          <a:solidFill>
            <a:schemeClr val="accent1">
              <a:lumMod val="40000"/>
              <a:lumOff val="60000"/>
            </a:schemeClr>
          </a:solidFill>
          <a:ln w="38100">
            <a:solidFill>
              <a:schemeClr val="tx1"/>
            </a:solidFill>
          </a:ln>
        </p:spPr>
        <p:txBody>
          <a:bodyPr>
            <a:normAutofit/>
          </a:bodyPr>
          <a:lstStyle/>
          <a:p>
            <a:pPr algn="ctr"/>
            <a:r>
              <a:rPr lang="en-US" sz="4800" b="1" u="sng" dirty="0"/>
              <a:t>Here’s the point - </a:t>
            </a:r>
          </a:p>
        </p:txBody>
      </p:sp>
      <p:sp>
        <p:nvSpPr>
          <p:cNvPr id="4" name="TextBox 3">
            <a:extLst>
              <a:ext uri="{FF2B5EF4-FFF2-40B4-BE49-F238E27FC236}">
                <a16:creationId xmlns:a16="http://schemas.microsoft.com/office/drawing/2014/main" id="{B7C6FBC7-0659-FD63-5C31-C35E8E4136C9}"/>
              </a:ext>
            </a:extLst>
          </p:cNvPr>
          <p:cNvSpPr txBox="1"/>
          <p:nvPr/>
        </p:nvSpPr>
        <p:spPr>
          <a:xfrm>
            <a:off x="2375297" y="2430532"/>
            <a:ext cx="7441406" cy="2554545"/>
          </a:xfrm>
          <a:prstGeom prst="rect">
            <a:avLst/>
          </a:prstGeom>
          <a:solidFill>
            <a:srgbClr val="FFFF00"/>
          </a:solidFill>
          <a:ln w="76200">
            <a:solidFill>
              <a:schemeClr val="tx1"/>
            </a:solidFill>
          </a:ln>
        </p:spPr>
        <p:txBody>
          <a:bodyPr wrap="square" rtlCol="0">
            <a:spAutoFit/>
          </a:bodyPr>
          <a:lstStyle/>
          <a:p>
            <a:pPr algn="ctr"/>
            <a:r>
              <a:rPr lang="en-US" sz="4000" dirty="0">
                <a:latin typeface="Times New Roman" panose="02020603050405020304" pitchFamily="18" charset="0"/>
                <a:ea typeface="Calibri" panose="020F0502020204030204" pitchFamily="34" charset="0"/>
              </a:rPr>
              <a:t>T</a:t>
            </a:r>
            <a:r>
              <a:rPr lang="en-US" sz="4000" dirty="0">
                <a:effectLst/>
                <a:latin typeface="Times New Roman" panose="02020603050405020304" pitchFamily="18" charset="0"/>
                <a:ea typeface="Calibri" panose="020F0502020204030204" pitchFamily="34" charset="0"/>
              </a:rPr>
              <a:t>o use the Agent you </a:t>
            </a:r>
            <a:r>
              <a:rPr lang="en-US" sz="4000">
                <a:effectLst/>
                <a:latin typeface="Times New Roman" panose="02020603050405020304" pitchFamily="18" charset="0"/>
                <a:ea typeface="Calibri" panose="020F0502020204030204" pitchFamily="34" charset="0"/>
              </a:rPr>
              <a:t>MUST input </a:t>
            </a:r>
            <a:r>
              <a:rPr lang="en-US" sz="4000" dirty="0">
                <a:effectLst/>
                <a:latin typeface="Times New Roman" panose="02020603050405020304" pitchFamily="18" charset="0"/>
                <a:ea typeface="Calibri" panose="020F0502020204030204" pitchFamily="34" charset="0"/>
              </a:rPr>
              <a:t>the same type, size and shape of the data you trained it with otherwise the results are useless!</a:t>
            </a:r>
            <a:r>
              <a:rPr lang="en-US" sz="4000" dirty="0">
                <a:effectLst/>
              </a:rPr>
              <a:t> </a:t>
            </a:r>
            <a:endParaRPr lang="en-US" sz="4000" dirty="0"/>
          </a:p>
        </p:txBody>
      </p:sp>
    </p:spTree>
    <p:extLst>
      <p:ext uri="{BB962C8B-B14F-4D97-AF65-F5344CB8AC3E}">
        <p14:creationId xmlns:p14="http://schemas.microsoft.com/office/powerpoint/2010/main" val="33937655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F6288-CEBB-CDDD-4275-05ABD7596CE1}"/>
              </a:ext>
            </a:extLst>
          </p:cNvPr>
          <p:cNvSpPr>
            <a:spLocks noGrp="1"/>
          </p:cNvSpPr>
          <p:nvPr>
            <p:ph type="ctrTitle"/>
          </p:nvPr>
        </p:nvSpPr>
        <p:spPr>
          <a:xfrm>
            <a:off x="1524000" y="1122363"/>
            <a:ext cx="9144000" cy="1077140"/>
          </a:xfrm>
          <a:solidFill>
            <a:schemeClr val="accent1">
              <a:lumMod val="40000"/>
              <a:lumOff val="60000"/>
            </a:schemeClr>
          </a:solidFill>
        </p:spPr>
        <p:txBody>
          <a:bodyPr/>
          <a:lstStyle/>
          <a:p>
            <a:r>
              <a:rPr lang="en-US" dirty="0"/>
              <a:t>ICS625 AI Demo</a:t>
            </a:r>
          </a:p>
        </p:txBody>
      </p:sp>
      <p:sp>
        <p:nvSpPr>
          <p:cNvPr id="5" name="Subtitle 4">
            <a:extLst>
              <a:ext uri="{FF2B5EF4-FFF2-40B4-BE49-F238E27FC236}">
                <a16:creationId xmlns:a16="http://schemas.microsoft.com/office/drawing/2014/main" id="{015D6E9A-3B28-525D-20A1-094317857A11}"/>
              </a:ext>
            </a:extLst>
          </p:cNvPr>
          <p:cNvSpPr>
            <a:spLocks noGrp="1"/>
          </p:cNvSpPr>
          <p:nvPr>
            <p:ph type="subTitle" idx="1"/>
          </p:nvPr>
        </p:nvSpPr>
        <p:spPr/>
        <p:txBody>
          <a:bodyPr>
            <a:normAutofit/>
          </a:bodyPr>
          <a:lstStyle/>
          <a:p>
            <a:r>
              <a:rPr lang="en-US" sz="3600" dirty="0"/>
              <a:t>Creating and training AI Agents</a:t>
            </a:r>
          </a:p>
        </p:txBody>
      </p:sp>
    </p:spTree>
    <p:extLst>
      <p:ext uri="{BB962C8B-B14F-4D97-AF65-F5344CB8AC3E}">
        <p14:creationId xmlns:p14="http://schemas.microsoft.com/office/powerpoint/2010/main" val="24694251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4883C0B-1B10-5E85-3A6C-28AEFB5A51A3}"/>
              </a:ext>
            </a:extLst>
          </p:cNvPr>
          <p:cNvGrpSpPr/>
          <p:nvPr/>
        </p:nvGrpSpPr>
        <p:grpSpPr>
          <a:xfrm>
            <a:off x="1926786" y="2174424"/>
            <a:ext cx="8338427" cy="3324698"/>
            <a:chOff x="2146115" y="3310760"/>
            <a:chExt cx="8521886" cy="3142592"/>
          </a:xfrm>
        </p:grpSpPr>
        <p:grpSp>
          <p:nvGrpSpPr>
            <p:cNvPr id="3" name="Group 2">
              <a:extLst>
                <a:ext uri="{FF2B5EF4-FFF2-40B4-BE49-F238E27FC236}">
                  <a16:creationId xmlns:a16="http://schemas.microsoft.com/office/drawing/2014/main" id="{F8B06C88-A950-8CA3-9E10-2EAD50463B38}"/>
                </a:ext>
              </a:extLst>
            </p:cNvPr>
            <p:cNvGrpSpPr/>
            <p:nvPr/>
          </p:nvGrpSpPr>
          <p:grpSpPr>
            <a:xfrm>
              <a:off x="2146115" y="3310760"/>
              <a:ext cx="8521886" cy="3142592"/>
              <a:chOff x="897390" y="598216"/>
              <a:chExt cx="7815686" cy="3904736"/>
            </a:xfrm>
          </p:grpSpPr>
          <p:sp>
            <p:nvSpPr>
              <p:cNvPr id="5" name="Rounded Rectangle 4">
                <a:extLst>
                  <a:ext uri="{FF2B5EF4-FFF2-40B4-BE49-F238E27FC236}">
                    <a16:creationId xmlns:a16="http://schemas.microsoft.com/office/drawing/2014/main" id="{F25039F5-906F-C1F6-91D9-198EDEFDB3B5}"/>
                  </a:ext>
                </a:extLst>
              </p:cNvPr>
              <p:cNvSpPr/>
              <p:nvPr/>
            </p:nvSpPr>
            <p:spPr>
              <a:xfrm>
                <a:off x="897390" y="598217"/>
                <a:ext cx="5522442" cy="3904735"/>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a:extLst>
                  <a:ext uri="{FF2B5EF4-FFF2-40B4-BE49-F238E27FC236}">
                    <a16:creationId xmlns:a16="http://schemas.microsoft.com/office/drawing/2014/main" id="{0C96C378-3A6F-17D7-B80E-A8DC21CB62E9}"/>
                  </a:ext>
                </a:extLst>
              </p:cNvPr>
              <p:cNvSpPr/>
              <p:nvPr/>
            </p:nvSpPr>
            <p:spPr>
              <a:xfrm>
                <a:off x="7094483" y="598216"/>
                <a:ext cx="1618593" cy="3904735"/>
              </a:xfrm>
              <a:prstGeom prst="round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Left Arrow 6">
                <a:extLst>
                  <a:ext uri="{FF2B5EF4-FFF2-40B4-BE49-F238E27FC236}">
                    <a16:creationId xmlns:a16="http://schemas.microsoft.com/office/drawing/2014/main" id="{4F71DB4B-F9F6-B56F-586E-83BD23990B80}"/>
                  </a:ext>
                </a:extLst>
              </p:cNvPr>
              <p:cNvSpPr/>
              <p:nvPr/>
            </p:nvSpPr>
            <p:spPr>
              <a:xfrm>
                <a:off x="5770179" y="1019503"/>
                <a:ext cx="1713187" cy="14714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Arrow 7">
                <a:extLst>
                  <a:ext uri="{FF2B5EF4-FFF2-40B4-BE49-F238E27FC236}">
                    <a16:creationId xmlns:a16="http://schemas.microsoft.com/office/drawing/2014/main" id="{460DF3B2-6268-7051-5E69-1E80C6E66245}"/>
                  </a:ext>
                </a:extLst>
              </p:cNvPr>
              <p:cNvSpPr/>
              <p:nvPr/>
            </p:nvSpPr>
            <p:spPr>
              <a:xfrm>
                <a:off x="5770176" y="3689130"/>
                <a:ext cx="1713188" cy="147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4A62D307-7845-82E8-39CA-018DFE8D7630}"/>
                  </a:ext>
                </a:extLst>
              </p:cNvPr>
              <p:cNvSpPr txBox="1"/>
              <p:nvPr/>
            </p:nvSpPr>
            <p:spPr>
              <a:xfrm>
                <a:off x="1208690" y="893379"/>
                <a:ext cx="1208689" cy="614503"/>
              </a:xfrm>
              <a:prstGeom prst="rect">
                <a:avLst/>
              </a:prstGeom>
              <a:noFill/>
            </p:spPr>
            <p:txBody>
              <a:bodyPr wrap="square" rtlCol="0">
                <a:spAutoFit/>
              </a:bodyPr>
              <a:lstStyle/>
              <a:p>
                <a:r>
                  <a:rPr lang="en-US" sz="2800" u="sng" dirty="0"/>
                  <a:t>Model</a:t>
                </a:r>
              </a:p>
            </p:txBody>
          </p:sp>
          <p:sp>
            <p:nvSpPr>
              <p:cNvPr id="10" name="TextBox 9">
                <a:extLst>
                  <a:ext uri="{FF2B5EF4-FFF2-40B4-BE49-F238E27FC236}">
                    <a16:creationId xmlns:a16="http://schemas.microsoft.com/office/drawing/2014/main" id="{D0BA5E9C-C560-994C-5704-E6778B0921EA}"/>
                  </a:ext>
                </a:extLst>
              </p:cNvPr>
              <p:cNvSpPr txBox="1"/>
              <p:nvPr/>
            </p:nvSpPr>
            <p:spPr>
              <a:xfrm>
                <a:off x="4698121" y="924157"/>
                <a:ext cx="914400" cy="369332"/>
              </a:xfrm>
              <a:prstGeom prst="rect">
                <a:avLst/>
              </a:prstGeom>
              <a:noFill/>
            </p:spPr>
            <p:txBody>
              <a:bodyPr wrap="square" rtlCol="0">
                <a:spAutoFit/>
              </a:bodyPr>
              <a:lstStyle/>
              <a:p>
                <a:r>
                  <a:rPr lang="en-US" dirty="0"/>
                  <a:t>Sensors</a:t>
                </a:r>
              </a:p>
            </p:txBody>
          </p:sp>
          <p:sp>
            <p:nvSpPr>
              <p:cNvPr id="11" name="TextBox 10">
                <a:extLst>
                  <a:ext uri="{FF2B5EF4-FFF2-40B4-BE49-F238E27FC236}">
                    <a16:creationId xmlns:a16="http://schemas.microsoft.com/office/drawing/2014/main" id="{1C093189-3B57-73F4-BF9D-527698EEECF0}"/>
                  </a:ext>
                </a:extLst>
              </p:cNvPr>
              <p:cNvSpPr txBox="1"/>
              <p:nvPr/>
            </p:nvSpPr>
            <p:spPr>
              <a:xfrm>
                <a:off x="4540469" y="3578038"/>
                <a:ext cx="1261240" cy="369332"/>
              </a:xfrm>
              <a:prstGeom prst="rect">
                <a:avLst/>
              </a:prstGeom>
              <a:noFill/>
            </p:spPr>
            <p:txBody>
              <a:bodyPr wrap="square" rtlCol="0">
                <a:spAutoFit/>
              </a:bodyPr>
              <a:lstStyle/>
              <a:p>
                <a:r>
                  <a:rPr lang="en-US" dirty="0"/>
                  <a:t>Actuators</a:t>
                </a:r>
              </a:p>
            </p:txBody>
          </p:sp>
          <p:sp>
            <p:nvSpPr>
              <p:cNvPr id="12" name="TextBox 11">
                <a:extLst>
                  <a:ext uri="{FF2B5EF4-FFF2-40B4-BE49-F238E27FC236}">
                    <a16:creationId xmlns:a16="http://schemas.microsoft.com/office/drawing/2014/main" id="{F18866CD-F05C-B032-F3A2-9A9DAAAC6CC9}"/>
                  </a:ext>
                </a:extLst>
              </p:cNvPr>
              <p:cNvSpPr txBox="1"/>
              <p:nvPr/>
            </p:nvSpPr>
            <p:spPr>
              <a:xfrm rot="5400000">
                <a:off x="6642537" y="2315124"/>
                <a:ext cx="2522483" cy="456751"/>
              </a:xfrm>
              <a:prstGeom prst="rect">
                <a:avLst/>
              </a:prstGeom>
              <a:noFill/>
            </p:spPr>
            <p:txBody>
              <a:bodyPr wrap="square" rtlCol="0">
                <a:spAutoFit/>
              </a:bodyPr>
              <a:lstStyle/>
              <a:p>
                <a:r>
                  <a:rPr lang="en-US" sz="2400" dirty="0"/>
                  <a:t>Environment</a:t>
                </a:r>
              </a:p>
            </p:txBody>
          </p:sp>
        </p:grpSp>
        <p:pic>
          <p:nvPicPr>
            <p:cNvPr id="4" name="Picture 3" descr="Shape, circle&#10;&#10;Description automatically generated">
              <a:extLst>
                <a:ext uri="{FF2B5EF4-FFF2-40B4-BE49-F238E27FC236}">
                  <a16:creationId xmlns:a16="http://schemas.microsoft.com/office/drawing/2014/main" id="{6D647E27-DBF6-00E9-2DE7-1061F511CE7C}"/>
                </a:ext>
              </a:extLst>
            </p:cNvPr>
            <p:cNvPicPr>
              <a:picLocks noChangeAspect="1"/>
            </p:cNvPicPr>
            <p:nvPr/>
          </p:nvPicPr>
          <p:blipFill>
            <a:blip r:embed="rId2"/>
            <a:stretch>
              <a:fillRect/>
            </a:stretch>
          </p:blipFill>
          <p:spPr>
            <a:xfrm>
              <a:off x="4152008" y="3891139"/>
              <a:ext cx="1817828" cy="1817828"/>
            </a:xfrm>
            <a:prstGeom prst="rect">
              <a:avLst/>
            </a:prstGeom>
          </p:spPr>
        </p:pic>
      </p:grpSp>
      <p:sp>
        <p:nvSpPr>
          <p:cNvPr id="13" name="TextBox 12">
            <a:extLst>
              <a:ext uri="{FF2B5EF4-FFF2-40B4-BE49-F238E27FC236}">
                <a16:creationId xmlns:a16="http://schemas.microsoft.com/office/drawing/2014/main" id="{D5834139-082A-726F-092C-2126335A780A}"/>
              </a:ext>
            </a:extLst>
          </p:cNvPr>
          <p:cNvSpPr txBox="1"/>
          <p:nvPr/>
        </p:nvSpPr>
        <p:spPr>
          <a:xfrm>
            <a:off x="2100649" y="593124"/>
            <a:ext cx="3567541" cy="707886"/>
          </a:xfrm>
          <a:prstGeom prst="rect">
            <a:avLst/>
          </a:prstGeom>
          <a:solidFill>
            <a:schemeClr val="accent1">
              <a:lumMod val="40000"/>
              <a:lumOff val="60000"/>
            </a:schemeClr>
          </a:solidFill>
          <a:ln w="38100">
            <a:solidFill>
              <a:schemeClr val="tx1"/>
            </a:solidFill>
          </a:ln>
        </p:spPr>
        <p:txBody>
          <a:bodyPr wrap="square" rtlCol="0">
            <a:spAutoFit/>
          </a:bodyPr>
          <a:lstStyle/>
          <a:p>
            <a:pPr algn="ctr"/>
            <a:r>
              <a:rPr lang="en-US" sz="4000" dirty="0"/>
              <a:t>Create a Model</a:t>
            </a:r>
          </a:p>
        </p:txBody>
      </p:sp>
    </p:spTree>
    <p:extLst>
      <p:ext uri="{BB962C8B-B14F-4D97-AF65-F5344CB8AC3E}">
        <p14:creationId xmlns:p14="http://schemas.microsoft.com/office/powerpoint/2010/main" val="24940589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24" descr="A picture containing glass&#10;&#10;Description automatically generated with medium confidence">
            <a:extLst>
              <a:ext uri="{FF2B5EF4-FFF2-40B4-BE49-F238E27FC236}">
                <a16:creationId xmlns:a16="http://schemas.microsoft.com/office/drawing/2014/main" id="{E2B5ACEE-20CB-F248-5F58-6860A56CB562}"/>
              </a:ext>
            </a:extLst>
          </p:cNvPr>
          <p:cNvPicPr>
            <a:picLocks noChangeAspect="1"/>
          </p:cNvPicPr>
          <p:nvPr/>
        </p:nvPicPr>
        <p:blipFill>
          <a:blip r:embed="rId2"/>
          <a:stretch>
            <a:fillRect/>
          </a:stretch>
        </p:blipFill>
        <p:spPr>
          <a:xfrm>
            <a:off x="5716829" y="1555275"/>
            <a:ext cx="1579290" cy="1706910"/>
          </a:xfrm>
          <a:prstGeom prst="rect">
            <a:avLst/>
          </a:prstGeom>
          <a:ln>
            <a:noFill/>
          </a:ln>
        </p:spPr>
      </p:pic>
      <p:grpSp>
        <p:nvGrpSpPr>
          <p:cNvPr id="2" name="Group 1">
            <a:extLst>
              <a:ext uri="{FF2B5EF4-FFF2-40B4-BE49-F238E27FC236}">
                <a16:creationId xmlns:a16="http://schemas.microsoft.com/office/drawing/2014/main" id="{E2172C13-96B1-AE4D-58CF-5941B30FA691}"/>
              </a:ext>
            </a:extLst>
          </p:cNvPr>
          <p:cNvGrpSpPr/>
          <p:nvPr/>
        </p:nvGrpSpPr>
        <p:grpSpPr>
          <a:xfrm>
            <a:off x="3529202" y="3207890"/>
            <a:ext cx="8338427" cy="3324698"/>
            <a:chOff x="2146115" y="3310760"/>
            <a:chExt cx="8521886" cy="3142592"/>
          </a:xfrm>
        </p:grpSpPr>
        <p:grpSp>
          <p:nvGrpSpPr>
            <p:cNvPr id="3" name="Group 2">
              <a:extLst>
                <a:ext uri="{FF2B5EF4-FFF2-40B4-BE49-F238E27FC236}">
                  <a16:creationId xmlns:a16="http://schemas.microsoft.com/office/drawing/2014/main" id="{0A50FD2D-C43D-BC4C-BEAB-7494A22813F0}"/>
                </a:ext>
              </a:extLst>
            </p:cNvPr>
            <p:cNvGrpSpPr/>
            <p:nvPr/>
          </p:nvGrpSpPr>
          <p:grpSpPr>
            <a:xfrm>
              <a:off x="2146115" y="3310760"/>
              <a:ext cx="8521886" cy="3142592"/>
              <a:chOff x="897390" y="598216"/>
              <a:chExt cx="7815686" cy="3904736"/>
            </a:xfrm>
          </p:grpSpPr>
          <p:sp>
            <p:nvSpPr>
              <p:cNvPr id="5" name="Rounded Rectangle 4">
                <a:extLst>
                  <a:ext uri="{FF2B5EF4-FFF2-40B4-BE49-F238E27FC236}">
                    <a16:creationId xmlns:a16="http://schemas.microsoft.com/office/drawing/2014/main" id="{296B6D37-12B1-0E8D-2133-AD39BA9B74B7}"/>
                  </a:ext>
                </a:extLst>
              </p:cNvPr>
              <p:cNvSpPr/>
              <p:nvPr/>
            </p:nvSpPr>
            <p:spPr>
              <a:xfrm>
                <a:off x="897390" y="598217"/>
                <a:ext cx="5522442" cy="3904735"/>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a:extLst>
                  <a:ext uri="{FF2B5EF4-FFF2-40B4-BE49-F238E27FC236}">
                    <a16:creationId xmlns:a16="http://schemas.microsoft.com/office/drawing/2014/main" id="{316C996F-A42A-244F-0A4D-2B79F457A222}"/>
                  </a:ext>
                </a:extLst>
              </p:cNvPr>
              <p:cNvSpPr/>
              <p:nvPr/>
            </p:nvSpPr>
            <p:spPr>
              <a:xfrm>
                <a:off x="7094483" y="598216"/>
                <a:ext cx="1618593" cy="3904735"/>
              </a:xfrm>
              <a:prstGeom prst="round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Left Arrow 6">
                <a:extLst>
                  <a:ext uri="{FF2B5EF4-FFF2-40B4-BE49-F238E27FC236}">
                    <a16:creationId xmlns:a16="http://schemas.microsoft.com/office/drawing/2014/main" id="{7C2FFF00-D514-08BA-9CC9-43A0EBB78DA2}"/>
                  </a:ext>
                </a:extLst>
              </p:cNvPr>
              <p:cNvSpPr/>
              <p:nvPr/>
            </p:nvSpPr>
            <p:spPr>
              <a:xfrm>
                <a:off x="5770179" y="1019503"/>
                <a:ext cx="1713187" cy="14714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Arrow 7">
                <a:extLst>
                  <a:ext uri="{FF2B5EF4-FFF2-40B4-BE49-F238E27FC236}">
                    <a16:creationId xmlns:a16="http://schemas.microsoft.com/office/drawing/2014/main" id="{E0A76609-7A16-93EE-6607-E08A0E894C49}"/>
                  </a:ext>
                </a:extLst>
              </p:cNvPr>
              <p:cNvSpPr/>
              <p:nvPr/>
            </p:nvSpPr>
            <p:spPr>
              <a:xfrm>
                <a:off x="5770176" y="3689130"/>
                <a:ext cx="1713188" cy="147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B87A9F79-6A82-F71D-1D81-972C467BE3BF}"/>
                  </a:ext>
                </a:extLst>
              </p:cNvPr>
              <p:cNvSpPr txBox="1"/>
              <p:nvPr/>
            </p:nvSpPr>
            <p:spPr>
              <a:xfrm>
                <a:off x="1208690" y="893379"/>
                <a:ext cx="1208689" cy="614503"/>
              </a:xfrm>
              <a:prstGeom prst="rect">
                <a:avLst/>
              </a:prstGeom>
              <a:noFill/>
            </p:spPr>
            <p:txBody>
              <a:bodyPr wrap="square" rtlCol="0">
                <a:spAutoFit/>
              </a:bodyPr>
              <a:lstStyle/>
              <a:p>
                <a:r>
                  <a:rPr lang="en-US" sz="2800" u="sng" dirty="0"/>
                  <a:t>Model</a:t>
                </a:r>
              </a:p>
            </p:txBody>
          </p:sp>
          <p:sp>
            <p:nvSpPr>
              <p:cNvPr id="10" name="TextBox 9">
                <a:extLst>
                  <a:ext uri="{FF2B5EF4-FFF2-40B4-BE49-F238E27FC236}">
                    <a16:creationId xmlns:a16="http://schemas.microsoft.com/office/drawing/2014/main" id="{25EB8FB6-A53B-A3DE-AD8A-CB64E5E876BC}"/>
                  </a:ext>
                </a:extLst>
              </p:cNvPr>
              <p:cNvSpPr txBox="1"/>
              <p:nvPr/>
            </p:nvSpPr>
            <p:spPr>
              <a:xfrm>
                <a:off x="4698121" y="924157"/>
                <a:ext cx="914400" cy="369332"/>
              </a:xfrm>
              <a:prstGeom prst="rect">
                <a:avLst/>
              </a:prstGeom>
              <a:noFill/>
            </p:spPr>
            <p:txBody>
              <a:bodyPr wrap="square" rtlCol="0">
                <a:spAutoFit/>
              </a:bodyPr>
              <a:lstStyle/>
              <a:p>
                <a:r>
                  <a:rPr lang="en-US" dirty="0"/>
                  <a:t>Sensors</a:t>
                </a:r>
              </a:p>
            </p:txBody>
          </p:sp>
          <p:sp>
            <p:nvSpPr>
              <p:cNvPr id="11" name="TextBox 10">
                <a:extLst>
                  <a:ext uri="{FF2B5EF4-FFF2-40B4-BE49-F238E27FC236}">
                    <a16:creationId xmlns:a16="http://schemas.microsoft.com/office/drawing/2014/main" id="{D7CAA71C-1E84-DBA0-3256-A40935F1DAA3}"/>
                  </a:ext>
                </a:extLst>
              </p:cNvPr>
              <p:cNvSpPr txBox="1"/>
              <p:nvPr/>
            </p:nvSpPr>
            <p:spPr>
              <a:xfrm>
                <a:off x="4540469" y="3578038"/>
                <a:ext cx="1261240" cy="369332"/>
              </a:xfrm>
              <a:prstGeom prst="rect">
                <a:avLst/>
              </a:prstGeom>
              <a:noFill/>
            </p:spPr>
            <p:txBody>
              <a:bodyPr wrap="square" rtlCol="0">
                <a:spAutoFit/>
              </a:bodyPr>
              <a:lstStyle/>
              <a:p>
                <a:r>
                  <a:rPr lang="en-US" dirty="0"/>
                  <a:t>Actuators</a:t>
                </a:r>
              </a:p>
            </p:txBody>
          </p:sp>
          <p:sp>
            <p:nvSpPr>
              <p:cNvPr id="12" name="TextBox 11">
                <a:extLst>
                  <a:ext uri="{FF2B5EF4-FFF2-40B4-BE49-F238E27FC236}">
                    <a16:creationId xmlns:a16="http://schemas.microsoft.com/office/drawing/2014/main" id="{EB30A110-6B18-CBF7-05B8-14F4D987C20C}"/>
                  </a:ext>
                </a:extLst>
              </p:cNvPr>
              <p:cNvSpPr txBox="1"/>
              <p:nvPr/>
            </p:nvSpPr>
            <p:spPr>
              <a:xfrm rot="5400000">
                <a:off x="6642537" y="2315124"/>
                <a:ext cx="2522483" cy="456751"/>
              </a:xfrm>
              <a:prstGeom prst="rect">
                <a:avLst/>
              </a:prstGeom>
              <a:noFill/>
            </p:spPr>
            <p:txBody>
              <a:bodyPr wrap="square" rtlCol="0">
                <a:spAutoFit/>
              </a:bodyPr>
              <a:lstStyle/>
              <a:p>
                <a:r>
                  <a:rPr lang="en-US" sz="2400" dirty="0"/>
                  <a:t>Environment</a:t>
                </a:r>
              </a:p>
            </p:txBody>
          </p:sp>
        </p:grpSp>
        <p:pic>
          <p:nvPicPr>
            <p:cNvPr id="4" name="Picture 3" descr="Shape, circle&#10;&#10;Description automatically generated">
              <a:extLst>
                <a:ext uri="{FF2B5EF4-FFF2-40B4-BE49-F238E27FC236}">
                  <a16:creationId xmlns:a16="http://schemas.microsoft.com/office/drawing/2014/main" id="{0AFC60A6-ADCE-C661-1BF3-F85C71C758E5}"/>
                </a:ext>
              </a:extLst>
            </p:cNvPr>
            <p:cNvPicPr>
              <a:picLocks noChangeAspect="1"/>
            </p:cNvPicPr>
            <p:nvPr/>
          </p:nvPicPr>
          <p:blipFill>
            <a:blip r:embed="rId3"/>
            <a:stretch>
              <a:fillRect/>
            </a:stretch>
          </p:blipFill>
          <p:spPr>
            <a:xfrm>
              <a:off x="4152008" y="3891139"/>
              <a:ext cx="1817828" cy="1817828"/>
            </a:xfrm>
            <a:prstGeom prst="rect">
              <a:avLst/>
            </a:prstGeom>
          </p:spPr>
        </p:pic>
      </p:grpSp>
      <p:sp>
        <p:nvSpPr>
          <p:cNvPr id="27" name="TextBox 26">
            <a:extLst>
              <a:ext uri="{FF2B5EF4-FFF2-40B4-BE49-F238E27FC236}">
                <a16:creationId xmlns:a16="http://schemas.microsoft.com/office/drawing/2014/main" id="{96473A3D-84F1-3D91-9738-6C6195051D30}"/>
              </a:ext>
            </a:extLst>
          </p:cNvPr>
          <p:cNvSpPr txBox="1"/>
          <p:nvPr/>
        </p:nvSpPr>
        <p:spPr>
          <a:xfrm>
            <a:off x="5642687" y="197710"/>
            <a:ext cx="1185767" cy="707886"/>
          </a:xfrm>
          <a:prstGeom prst="rect">
            <a:avLst/>
          </a:prstGeom>
          <a:noFill/>
        </p:spPr>
        <p:txBody>
          <a:bodyPr wrap="square" rtlCol="0">
            <a:spAutoFit/>
          </a:bodyPr>
          <a:lstStyle/>
          <a:p>
            <a:pPr algn="ctr"/>
            <a:r>
              <a:rPr lang="en-US" sz="4000" dirty="0"/>
              <a:t>Data</a:t>
            </a:r>
          </a:p>
        </p:txBody>
      </p:sp>
      <p:sp>
        <p:nvSpPr>
          <p:cNvPr id="28" name="TextBox 27">
            <a:extLst>
              <a:ext uri="{FF2B5EF4-FFF2-40B4-BE49-F238E27FC236}">
                <a16:creationId xmlns:a16="http://schemas.microsoft.com/office/drawing/2014/main" id="{24EF71F2-8A4A-F804-38DC-A6A196008941}"/>
              </a:ext>
            </a:extLst>
          </p:cNvPr>
          <p:cNvSpPr txBox="1"/>
          <p:nvPr/>
        </p:nvSpPr>
        <p:spPr>
          <a:xfrm>
            <a:off x="5788375" y="697802"/>
            <a:ext cx="1185767" cy="523220"/>
          </a:xfrm>
          <a:prstGeom prst="rect">
            <a:avLst/>
          </a:prstGeom>
          <a:noFill/>
        </p:spPr>
        <p:txBody>
          <a:bodyPr wrap="square" rtlCol="0">
            <a:spAutoFit/>
          </a:bodyPr>
          <a:lstStyle/>
          <a:p>
            <a:pPr algn="ctr"/>
            <a:r>
              <a:rPr lang="en-US" sz="2800" dirty="0"/>
              <a:t>Data</a:t>
            </a:r>
          </a:p>
        </p:txBody>
      </p:sp>
      <p:sp>
        <p:nvSpPr>
          <p:cNvPr id="29" name="TextBox 28">
            <a:extLst>
              <a:ext uri="{FF2B5EF4-FFF2-40B4-BE49-F238E27FC236}">
                <a16:creationId xmlns:a16="http://schemas.microsoft.com/office/drawing/2014/main" id="{40F348A6-7AF5-E3BC-03F7-AA1CDA7E71A8}"/>
              </a:ext>
            </a:extLst>
          </p:cNvPr>
          <p:cNvSpPr txBox="1"/>
          <p:nvPr/>
        </p:nvSpPr>
        <p:spPr>
          <a:xfrm>
            <a:off x="5995653" y="1109712"/>
            <a:ext cx="857517" cy="461665"/>
          </a:xfrm>
          <a:prstGeom prst="rect">
            <a:avLst/>
          </a:prstGeom>
          <a:noFill/>
        </p:spPr>
        <p:txBody>
          <a:bodyPr wrap="square" rtlCol="0">
            <a:spAutoFit/>
          </a:bodyPr>
          <a:lstStyle/>
          <a:p>
            <a:pPr algn="ctr"/>
            <a:r>
              <a:rPr lang="en-US" sz="2400" dirty="0"/>
              <a:t>Data</a:t>
            </a:r>
          </a:p>
        </p:txBody>
      </p:sp>
      <p:sp>
        <p:nvSpPr>
          <p:cNvPr id="30" name="TextBox 29">
            <a:extLst>
              <a:ext uri="{FF2B5EF4-FFF2-40B4-BE49-F238E27FC236}">
                <a16:creationId xmlns:a16="http://schemas.microsoft.com/office/drawing/2014/main" id="{A7A8CC62-6DAC-9401-8411-228AB1993034}"/>
              </a:ext>
            </a:extLst>
          </p:cNvPr>
          <p:cNvSpPr txBox="1"/>
          <p:nvPr/>
        </p:nvSpPr>
        <p:spPr>
          <a:xfrm>
            <a:off x="6181636" y="1523722"/>
            <a:ext cx="649675" cy="369332"/>
          </a:xfrm>
          <a:prstGeom prst="rect">
            <a:avLst/>
          </a:prstGeom>
          <a:noFill/>
        </p:spPr>
        <p:txBody>
          <a:bodyPr wrap="square" rtlCol="0">
            <a:spAutoFit/>
          </a:bodyPr>
          <a:lstStyle/>
          <a:p>
            <a:pPr algn="ctr"/>
            <a:r>
              <a:rPr lang="en-US" dirty="0"/>
              <a:t>Data</a:t>
            </a:r>
          </a:p>
        </p:txBody>
      </p:sp>
      <p:sp>
        <p:nvSpPr>
          <p:cNvPr id="31" name="TextBox 30">
            <a:extLst>
              <a:ext uri="{FF2B5EF4-FFF2-40B4-BE49-F238E27FC236}">
                <a16:creationId xmlns:a16="http://schemas.microsoft.com/office/drawing/2014/main" id="{2586E52A-B677-12E8-5BDC-A1A54CD8A4DA}"/>
              </a:ext>
            </a:extLst>
          </p:cNvPr>
          <p:cNvSpPr txBox="1"/>
          <p:nvPr/>
        </p:nvSpPr>
        <p:spPr>
          <a:xfrm>
            <a:off x="566496" y="697802"/>
            <a:ext cx="4584357" cy="769441"/>
          </a:xfrm>
          <a:prstGeom prst="rect">
            <a:avLst/>
          </a:prstGeom>
          <a:solidFill>
            <a:schemeClr val="accent1">
              <a:lumMod val="40000"/>
              <a:lumOff val="60000"/>
            </a:schemeClr>
          </a:solidFill>
          <a:ln w="38100">
            <a:solidFill>
              <a:schemeClr val="tx1"/>
            </a:solidFill>
          </a:ln>
        </p:spPr>
        <p:txBody>
          <a:bodyPr wrap="square" rtlCol="0">
            <a:spAutoFit/>
          </a:bodyPr>
          <a:lstStyle/>
          <a:p>
            <a:pPr algn="ctr"/>
            <a:r>
              <a:rPr lang="en-US" sz="4400" dirty="0"/>
              <a:t>Train the Model</a:t>
            </a:r>
          </a:p>
        </p:txBody>
      </p:sp>
      <p:sp>
        <p:nvSpPr>
          <p:cNvPr id="32" name="TextBox 31">
            <a:extLst>
              <a:ext uri="{FF2B5EF4-FFF2-40B4-BE49-F238E27FC236}">
                <a16:creationId xmlns:a16="http://schemas.microsoft.com/office/drawing/2014/main" id="{2A076E5C-10F7-C989-C6D8-78337D69AF10}"/>
              </a:ext>
            </a:extLst>
          </p:cNvPr>
          <p:cNvSpPr txBox="1"/>
          <p:nvPr/>
        </p:nvSpPr>
        <p:spPr>
          <a:xfrm>
            <a:off x="7682078" y="551653"/>
            <a:ext cx="2458701" cy="646331"/>
          </a:xfrm>
          <a:prstGeom prst="rect">
            <a:avLst/>
          </a:prstGeom>
          <a:solidFill>
            <a:schemeClr val="accent2">
              <a:lumMod val="40000"/>
              <a:lumOff val="60000"/>
            </a:schemeClr>
          </a:solidFill>
        </p:spPr>
        <p:txBody>
          <a:bodyPr wrap="square" rtlCol="0">
            <a:spAutoFit/>
          </a:bodyPr>
          <a:lstStyle/>
          <a:p>
            <a:pPr algn="ctr"/>
            <a:r>
              <a:rPr lang="en-US" sz="3600" dirty="0"/>
              <a:t>2x – 1 = y</a:t>
            </a:r>
          </a:p>
        </p:txBody>
      </p:sp>
      <p:sp>
        <p:nvSpPr>
          <p:cNvPr id="33" name="TextBox 32">
            <a:extLst>
              <a:ext uri="{FF2B5EF4-FFF2-40B4-BE49-F238E27FC236}">
                <a16:creationId xmlns:a16="http://schemas.microsoft.com/office/drawing/2014/main" id="{9729C0C3-B896-F872-F01C-BEB8A223ABB0}"/>
              </a:ext>
            </a:extLst>
          </p:cNvPr>
          <p:cNvSpPr txBox="1"/>
          <p:nvPr/>
        </p:nvSpPr>
        <p:spPr>
          <a:xfrm>
            <a:off x="566496" y="1893054"/>
            <a:ext cx="879245" cy="4031873"/>
          </a:xfrm>
          <a:prstGeom prst="rect">
            <a:avLst/>
          </a:prstGeom>
          <a:noFill/>
        </p:spPr>
        <p:txBody>
          <a:bodyPr wrap="square" rtlCol="0">
            <a:spAutoFit/>
          </a:bodyPr>
          <a:lstStyle/>
          <a:p>
            <a:r>
              <a:rPr lang="en-US" sz="3200" dirty="0"/>
              <a:t>x</a:t>
            </a:r>
          </a:p>
          <a:p>
            <a:r>
              <a:rPr lang="en-US" sz="3200" dirty="0"/>
              <a:t>-1</a:t>
            </a:r>
          </a:p>
          <a:p>
            <a:r>
              <a:rPr lang="en-US" sz="3200" dirty="0"/>
              <a:t>0</a:t>
            </a:r>
          </a:p>
          <a:p>
            <a:r>
              <a:rPr lang="en-US" sz="3200" dirty="0"/>
              <a:t>1</a:t>
            </a:r>
          </a:p>
          <a:p>
            <a:r>
              <a:rPr lang="en-US" sz="3200" dirty="0"/>
              <a:t>2</a:t>
            </a:r>
          </a:p>
          <a:p>
            <a:r>
              <a:rPr lang="en-US" sz="3200" dirty="0"/>
              <a:t>3</a:t>
            </a:r>
          </a:p>
          <a:p>
            <a:r>
              <a:rPr lang="en-US" sz="3200" dirty="0"/>
              <a:t>4</a:t>
            </a:r>
          </a:p>
          <a:p>
            <a:r>
              <a:rPr lang="en-US" sz="3200" dirty="0"/>
              <a:t>5</a:t>
            </a:r>
          </a:p>
        </p:txBody>
      </p:sp>
      <p:sp>
        <p:nvSpPr>
          <p:cNvPr id="34" name="TextBox 33">
            <a:extLst>
              <a:ext uri="{FF2B5EF4-FFF2-40B4-BE49-F238E27FC236}">
                <a16:creationId xmlns:a16="http://schemas.microsoft.com/office/drawing/2014/main" id="{0BC972F7-496C-D41F-B084-1896FC0DFBB5}"/>
              </a:ext>
            </a:extLst>
          </p:cNvPr>
          <p:cNvSpPr txBox="1"/>
          <p:nvPr/>
        </p:nvSpPr>
        <p:spPr>
          <a:xfrm>
            <a:off x="1310865" y="1906222"/>
            <a:ext cx="679622" cy="4031873"/>
          </a:xfrm>
          <a:prstGeom prst="rect">
            <a:avLst/>
          </a:prstGeom>
          <a:noFill/>
        </p:spPr>
        <p:txBody>
          <a:bodyPr wrap="square" rtlCol="0">
            <a:spAutoFit/>
          </a:bodyPr>
          <a:lstStyle/>
          <a:p>
            <a:r>
              <a:rPr lang="en-US" sz="3200" dirty="0"/>
              <a:t>y</a:t>
            </a:r>
          </a:p>
          <a:p>
            <a:r>
              <a:rPr lang="en-US" sz="3200" dirty="0"/>
              <a:t>-3</a:t>
            </a:r>
          </a:p>
          <a:p>
            <a:r>
              <a:rPr lang="en-US" sz="3200" dirty="0"/>
              <a:t>-1</a:t>
            </a:r>
          </a:p>
          <a:p>
            <a:r>
              <a:rPr lang="en-US" sz="3200" dirty="0"/>
              <a:t>1</a:t>
            </a:r>
          </a:p>
          <a:p>
            <a:r>
              <a:rPr lang="en-US" sz="3200" dirty="0"/>
              <a:t>3</a:t>
            </a:r>
          </a:p>
          <a:p>
            <a:r>
              <a:rPr lang="en-US" sz="3200" dirty="0"/>
              <a:t>5</a:t>
            </a:r>
          </a:p>
          <a:p>
            <a:r>
              <a:rPr lang="en-US" sz="3200" dirty="0"/>
              <a:t>7</a:t>
            </a:r>
          </a:p>
          <a:p>
            <a:r>
              <a:rPr lang="en-US" sz="3200" dirty="0"/>
              <a:t>9</a:t>
            </a:r>
          </a:p>
        </p:txBody>
      </p:sp>
    </p:spTree>
    <p:extLst>
      <p:ext uri="{BB962C8B-B14F-4D97-AF65-F5344CB8AC3E}">
        <p14:creationId xmlns:p14="http://schemas.microsoft.com/office/powerpoint/2010/main" val="24624531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89C1112-4CFE-9D34-A6AA-6EB39C5BFEC0}"/>
              </a:ext>
            </a:extLst>
          </p:cNvPr>
          <p:cNvSpPr txBox="1"/>
          <p:nvPr/>
        </p:nvSpPr>
        <p:spPr>
          <a:xfrm>
            <a:off x="566496" y="697802"/>
            <a:ext cx="4584357" cy="769441"/>
          </a:xfrm>
          <a:prstGeom prst="rect">
            <a:avLst/>
          </a:prstGeom>
          <a:solidFill>
            <a:schemeClr val="accent1">
              <a:lumMod val="40000"/>
              <a:lumOff val="60000"/>
            </a:schemeClr>
          </a:solidFill>
          <a:ln w="38100">
            <a:solidFill>
              <a:schemeClr val="tx1"/>
            </a:solidFill>
          </a:ln>
        </p:spPr>
        <p:txBody>
          <a:bodyPr wrap="square" rtlCol="0">
            <a:spAutoFit/>
          </a:bodyPr>
          <a:lstStyle/>
          <a:p>
            <a:pPr algn="ctr"/>
            <a:r>
              <a:rPr lang="en-US" sz="4400" dirty="0"/>
              <a:t>Use the AI Agent</a:t>
            </a:r>
          </a:p>
        </p:txBody>
      </p:sp>
      <p:grpSp>
        <p:nvGrpSpPr>
          <p:cNvPr id="3" name="Group 2">
            <a:extLst>
              <a:ext uri="{FF2B5EF4-FFF2-40B4-BE49-F238E27FC236}">
                <a16:creationId xmlns:a16="http://schemas.microsoft.com/office/drawing/2014/main" id="{ED21EE27-4F85-BAD5-89F1-5DAABAAA99D2}"/>
              </a:ext>
            </a:extLst>
          </p:cNvPr>
          <p:cNvGrpSpPr/>
          <p:nvPr/>
        </p:nvGrpSpPr>
        <p:grpSpPr>
          <a:xfrm>
            <a:off x="1926786" y="2835500"/>
            <a:ext cx="8338427" cy="3324698"/>
            <a:chOff x="2146115" y="3310760"/>
            <a:chExt cx="8521886" cy="3142592"/>
          </a:xfrm>
        </p:grpSpPr>
        <p:grpSp>
          <p:nvGrpSpPr>
            <p:cNvPr id="4" name="Group 3">
              <a:extLst>
                <a:ext uri="{FF2B5EF4-FFF2-40B4-BE49-F238E27FC236}">
                  <a16:creationId xmlns:a16="http://schemas.microsoft.com/office/drawing/2014/main" id="{FB4DE13C-250E-8AB9-9389-3DE3756057AD}"/>
                </a:ext>
              </a:extLst>
            </p:cNvPr>
            <p:cNvGrpSpPr/>
            <p:nvPr/>
          </p:nvGrpSpPr>
          <p:grpSpPr>
            <a:xfrm>
              <a:off x="2146115" y="3310760"/>
              <a:ext cx="8521886" cy="3142592"/>
              <a:chOff x="897390" y="598216"/>
              <a:chExt cx="7815686" cy="3904736"/>
            </a:xfrm>
          </p:grpSpPr>
          <p:sp>
            <p:nvSpPr>
              <p:cNvPr id="6" name="Rounded Rectangle 5">
                <a:extLst>
                  <a:ext uri="{FF2B5EF4-FFF2-40B4-BE49-F238E27FC236}">
                    <a16:creationId xmlns:a16="http://schemas.microsoft.com/office/drawing/2014/main" id="{0CEA085E-C8A6-7EDB-C7C3-C33A1AECAFD0}"/>
                  </a:ext>
                </a:extLst>
              </p:cNvPr>
              <p:cNvSpPr/>
              <p:nvPr/>
            </p:nvSpPr>
            <p:spPr>
              <a:xfrm>
                <a:off x="897390" y="598217"/>
                <a:ext cx="5522442" cy="3904735"/>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a:extLst>
                  <a:ext uri="{FF2B5EF4-FFF2-40B4-BE49-F238E27FC236}">
                    <a16:creationId xmlns:a16="http://schemas.microsoft.com/office/drawing/2014/main" id="{1A6A3EAE-5B32-ACF7-A736-CA4934F34DFC}"/>
                  </a:ext>
                </a:extLst>
              </p:cNvPr>
              <p:cNvSpPr/>
              <p:nvPr/>
            </p:nvSpPr>
            <p:spPr>
              <a:xfrm>
                <a:off x="7094483" y="598216"/>
                <a:ext cx="1618593" cy="3904735"/>
              </a:xfrm>
              <a:prstGeom prst="round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Left Arrow 7">
                <a:extLst>
                  <a:ext uri="{FF2B5EF4-FFF2-40B4-BE49-F238E27FC236}">
                    <a16:creationId xmlns:a16="http://schemas.microsoft.com/office/drawing/2014/main" id="{904C9670-5A14-B4AC-C894-1FA29B0001E5}"/>
                  </a:ext>
                </a:extLst>
              </p:cNvPr>
              <p:cNvSpPr/>
              <p:nvPr/>
            </p:nvSpPr>
            <p:spPr>
              <a:xfrm>
                <a:off x="5770179" y="1019503"/>
                <a:ext cx="1713187" cy="14714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Arrow 8">
                <a:extLst>
                  <a:ext uri="{FF2B5EF4-FFF2-40B4-BE49-F238E27FC236}">
                    <a16:creationId xmlns:a16="http://schemas.microsoft.com/office/drawing/2014/main" id="{58167F4E-C935-9E79-7F86-EF47439E3B2C}"/>
                  </a:ext>
                </a:extLst>
              </p:cNvPr>
              <p:cNvSpPr/>
              <p:nvPr/>
            </p:nvSpPr>
            <p:spPr>
              <a:xfrm>
                <a:off x="5770176" y="3689130"/>
                <a:ext cx="1713188" cy="147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D6DB2460-E933-CC7D-DA06-5F1D4290985C}"/>
                  </a:ext>
                </a:extLst>
              </p:cNvPr>
              <p:cNvSpPr txBox="1"/>
              <p:nvPr/>
            </p:nvSpPr>
            <p:spPr>
              <a:xfrm>
                <a:off x="1208689" y="893379"/>
                <a:ext cx="1370707" cy="614503"/>
              </a:xfrm>
              <a:prstGeom prst="rect">
                <a:avLst/>
              </a:prstGeom>
              <a:noFill/>
            </p:spPr>
            <p:txBody>
              <a:bodyPr wrap="square" rtlCol="0">
                <a:spAutoFit/>
              </a:bodyPr>
              <a:lstStyle/>
              <a:p>
                <a:r>
                  <a:rPr lang="en-US" sz="2800" u="sng" dirty="0"/>
                  <a:t>AI Agent</a:t>
                </a:r>
              </a:p>
            </p:txBody>
          </p:sp>
          <p:sp>
            <p:nvSpPr>
              <p:cNvPr id="11" name="TextBox 10">
                <a:extLst>
                  <a:ext uri="{FF2B5EF4-FFF2-40B4-BE49-F238E27FC236}">
                    <a16:creationId xmlns:a16="http://schemas.microsoft.com/office/drawing/2014/main" id="{CFDEF797-AE7B-D739-B276-B24357C9E194}"/>
                  </a:ext>
                </a:extLst>
              </p:cNvPr>
              <p:cNvSpPr txBox="1"/>
              <p:nvPr/>
            </p:nvSpPr>
            <p:spPr>
              <a:xfrm>
                <a:off x="4698121" y="924157"/>
                <a:ext cx="914400" cy="369332"/>
              </a:xfrm>
              <a:prstGeom prst="rect">
                <a:avLst/>
              </a:prstGeom>
              <a:noFill/>
            </p:spPr>
            <p:txBody>
              <a:bodyPr wrap="square" rtlCol="0">
                <a:spAutoFit/>
              </a:bodyPr>
              <a:lstStyle/>
              <a:p>
                <a:r>
                  <a:rPr lang="en-US" dirty="0"/>
                  <a:t>Sensors</a:t>
                </a:r>
              </a:p>
            </p:txBody>
          </p:sp>
          <p:sp>
            <p:nvSpPr>
              <p:cNvPr id="12" name="TextBox 11">
                <a:extLst>
                  <a:ext uri="{FF2B5EF4-FFF2-40B4-BE49-F238E27FC236}">
                    <a16:creationId xmlns:a16="http://schemas.microsoft.com/office/drawing/2014/main" id="{5FAD379D-EF60-63C1-35DD-7FB810F4C1DF}"/>
                  </a:ext>
                </a:extLst>
              </p:cNvPr>
              <p:cNvSpPr txBox="1"/>
              <p:nvPr/>
            </p:nvSpPr>
            <p:spPr>
              <a:xfrm>
                <a:off x="4540469" y="3578038"/>
                <a:ext cx="1261240" cy="369332"/>
              </a:xfrm>
              <a:prstGeom prst="rect">
                <a:avLst/>
              </a:prstGeom>
              <a:noFill/>
            </p:spPr>
            <p:txBody>
              <a:bodyPr wrap="square" rtlCol="0">
                <a:spAutoFit/>
              </a:bodyPr>
              <a:lstStyle/>
              <a:p>
                <a:r>
                  <a:rPr lang="en-US" dirty="0"/>
                  <a:t>Actuators</a:t>
                </a:r>
              </a:p>
            </p:txBody>
          </p:sp>
          <p:sp>
            <p:nvSpPr>
              <p:cNvPr id="13" name="TextBox 12">
                <a:extLst>
                  <a:ext uri="{FF2B5EF4-FFF2-40B4-BE49-F238E27FC236}">
                    <a16:creationId xmlns:a16="http://schemas.microsoft.com/office/drawing/2014/main" id="{CEAE63B9-4052-FDDA-F334-3FCF01DA1BBB}"/>
                  </a:ext>
                </a:extLst>
              </p:cNvPr>
              <p:cNvSpPr txBox="1"/>
              <p:nvPr/>
            </p:nvSpPr>
            <p:spPr>
              <a:xfrm rot="5400000">
                <a:off x="6642537" y="2315124"/>
                <a:ext cx="2522483" cy="456751"/>
              </a:xfrm>
              <a:prstGeom prst="rect">
                <a:avLst/>
              </a:prstGeom>
              <a:noFill/>
            </p:spPr>
            <p:txBody>
              <a:bodyPr wrap="square" rtlCol="0">
                <a:spAutoFit/>
              </a:bodyPr>
              <a:lstStyle/>
              <a:p>
                <a:r>
                  <a:rPr lang="en-US" sz="2400" dirty="0"/>
                  <a:t>Environment</a:t>
                </a:r>
              </a:p>
            </p:txBody>
          </p:sp>
        </p:grpSp>
        <p:pic>
          <p:nvPicPr>
            <p:cNvPr id="5" name="Picture 4" descr="Shape, circle&#10;&#10;Description automatically generated">
              <a:extLst>
                <a:ext uri="{FF2B5EF4-FFF2-40B4-BE49-F238E27FC236}">
                  <a16:creationId xmlns:a16="http://schemas.microsoft.com/office/drawing/2014/main" id="{8C0FDAAC-1E3D-DC95-8EE3-41CFCB14B091}"/>
                </a:ext>
              </a:extLst>
            </p:cNvPr>
            <p:cNvPicPr>
              <a:picLocks noChangeAspect="1"/>
            </p:cNvPicPr>
            <p:nvPr/>
          </p:nvPicPr>
          <p:blipFill>
            <a:blip r:embed="rId2"/>
            <a:stretch>
              <a:fillRect/>
            </a:stretch>
          </p:blipFill>
          <p:spPr>
            <a:xfrm>
              <a:off x="4152008" y="3891139"/>
              <a:ext cx="1817828" cy="1817828"/>
            </a:xfrm>
            <a:prstGeom prst="rect">
              <a:avLst/>
            </a:prstGeom>
          </p:spPr>
        </p:pic>
      </p:grpSp>
      <p:sp>
        <p:nvSpPr>
          <p:cNvPr id="14" name="TextBox 13">
            <a:extLst>
              <a:ext uri="{FF2B5EF4-FFF2-40B4-BE49-F238E27FC236}">
                <a16:creationId xmlns:a16="http://schemas.microsoft.com/office/drawing/2014/main" id="{4F0EECB4-9610-FEDF-4E35-179D8CB4419F}"/>
              </a:ext>
            </a:extLst>
          </p:cNvPr>
          <p:cNvSpPr txBox="1"/>
          <p:nvPr/>
        </p:nvSpPr>
        <p:spPr>
          <a:xfrm>
            <a:off x="7653712" y="1701822"/>
            <a:ext cx="975076" cy="1384995"/>
          </a:xfrm>
          <a:prstGeom prst="rect">
            <a:avLst/>
          </a:prstGeom>
          <a:noFill/>
          <a:ln w="38100">
            <a:solidFill>
              <a:schemeClr val="tx1"/>
            </a:solidFill>
          </a:ln>
        </p:spPr>
        <p:txBody>
          <a:bodyPr wrap="square" rtlCol="0">
            <a:spAutoFit/>
          </a:bodyPr>
          <a:lstStyle/>
          <a:p>
            <a:pPr algn="ctr"/>
            <a:r>
              <a:rPr lang="en-US" sz="2800" dirty="0"/>
              <a:t>Input</a:t>
            </a:r>
          </a:p>
          <a:p>
            <a:pPr algn="ctr"/>
            <a:endParaRPr lang="en-US" sz="2800" dirty="0"/>
          </a:p>
          <a:p>
            <a:pPr algn="ctr"/>
            <a:r>
              <a:rPr lang="en-US" sz="2800" dirty="0"/>
              <a:t>10</a:t>
            </a:r>
          </a:p>
        </p:txBody>
      </p:sp>
      <p:sp>
        <p:nvSpPr>
          <p:cNvPr id="15" name="TextBox 14">
            <a:extLst>
              <a:ext uri="{FF2B5EF4-FFF2-40B4-BE49-F238E27FC236}">
                <a16:creationId xmlns:a16="http://schemas.microsoft.com/office/drawing/2014/main" id="{139CED3E-C794-56F9-32BF-B9401E9BFFB8}"/>
              </a:ext>
            </a:extLst>
          </p:cNvPr>
          <p:cNvSpPr txBox="1"/>
          <p:nvPr/>
        </p:nvSpPr>
        <p:spPr>
          <a:xfrm>
            <a:off x="7824141" y="4949446"/>
            <a:ext cx="719774" cy="523220"/>
          </a:xfrm>
          <a:prstGeom prst="rect">
            <a:avLst/>
          </a:prstGeom>
          <a:noFill/>
        </p:spPr>
        <p:txBody>
          <a:bodyPr wrap="square" rtlCol="0">
            <a:spAutoFit/>
          </a:bodyPr>
          <a:lstStyle/>
          <a:p>
            <a:pPr algn="ctr"/>
            <a:r>
              <a:rPr lang="en-US" sz="2800" dirty="0"/>
              <a:t>19</a:t>
            </a:r>
          </a:p>
        </p:txBody>
      </p:sp>
    </p:spTree>
    <p:extLst>
      <p:ext uri="{BB962C8B-B14F-4D97-AF65-F5344CB8AC3E}">
        <p14:creationId xmlns:p14="http://schemas.microsoft.com/office/powerpoint/2010/main" val="17582391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2DE21-BD04-1DE6-6451-BE663AAD6BCD}"/>
              </a:ext>
            </a:extLst>
          </p:cNvPr>
          <p:cNvSpPr>
            <a:spLocks noGrp="1"/>
          </p:cNvSpPr>
          <p:nvPr>
            <p:ph type="title"/>
          </p:nvPr>
        </p:nvSpPr>
        <p:spPr>
          <a:xfrm>
            <a:off x="2797865" y="355186"/>
            <a:ext cx="6596270" cy="1325563"/>
          </a:xfrm>
          <a:solidFill>
            <a:schemeClr val="accent1">
              <a:lumMod val="40000"/>
              <a:lumOff val="60000"/>
            </a:schemeClr>
          </a:solidFill>
          <a:ln w="38100">
            <a:solidFill>
              <a:schemeClr val="tx1"/>
            </a:solidFill>
          </a:ln>
        </p:spPr>
        <p:txBody>
          <a:bodyPr/>
          <a:lstStyle/>
          <a:p>
            <a:pPr algn="ctr"/>
            <a:r>
              <a:rPr lang="en-US" dirty="0"/>
              <a:t>Steps to create and Apply  an AI Agent</a:t>
            </a:r>
          </a:p>
        </p:txBody>
      </p:sp>
      <p:sp>
        <p:nvSpPr>
          <p:cNvPr id="3" name="TextBox 2">
            <a:extLst>
              <a:ext uri="{FF2B5EF4-FFF2-40B4-BE49-F238E27FC236}">
                <a16:creationId xmlns:a16="http://schemas.microsoft.com/office/drawing/2014/main" id="{9A4081E3-3222-743D-6D31-C5E7E5E93D3A}"/>
              </a:ext>
            </a:extLst>
          </p:cNvPr>
          <p:cNvSpPr txBox="1"/>
          <p:nvPr/>
        </p:nvSpPr>
        <p:spPr>
          <a:xfrm>
            <a:off x="1742661" y="2226366"/>
            <a:ext cx="8706678" cy="2062103"/>
          </a:xfrm>
          <a:prstGeom prst="rect">
            <a:avLst/>
          </a:prstGeom>
          <a:noFill/>
        </p:spPr>
        <p:txBody>
          <a:bodyPr wrap="square" rtlCol="0">
            <a:spAutoFit/>
          </a:bodyPr>
          <a:lstStyle/>
          <a:p>
            <a:pPr marL="342900" indent="-342900">
              <a:buAutoNum type="arabicPeriod"/>
            </a:pPr>
            <a:r>
              <a:rPr lang="en-US" sz="3200" dirty="0"/>
              <a:t>Get and refine the Data</a:t>
            </a:r>
          </a:p>
          <a:p>
            <a:pPr marL="342900" indent="-342900">
              <a:buAutoNum type="arabicPeriod"/>
            </a:pPr>
            <a:r>
              <a:rPr lang="en-US" sz="3200" dirty="0"/>
              <a:t>Create and compile the AI model</a:t>
            </a:r>
          </a:p>
          <a:p>
            <a:pPr marL="342900" indent="-342900">
              <a:buAutoNum type="arabicPeriod"/>
            </a:pPr>
            <a:r>
              <a:rPr lang="en-US" sz="3200" dirty="0"/>
              <a:t>Create the AI Agent by “fitting/training” the Model with the Data</a:t>
            </a:r>
          </a:p>
        </p:txBody>
      </p:sp>
      <p:sp>
        <p:nvSpPr>
          <p:cNvPr id="4" name="TextBox 3">
            <a:extLst>
              <a:ext uri="{FF2B5EF4-FFF2-40B4-BE49-F238E27FC236}">
                <a16:creationId xmlns:a16="http://schemas.microsoft.com/office/drawing/2014/main" id="{C89BE466-20EF-9B0B-8679-A56E80909DD0}"/>
              </a:ext>
            </a:extLst>
          </p:cNvPr>
          <p:cNvSpPr txBox="1"/>
          <p:nvPr/>
        </p:nvSpPr>
        <p:spPr>
          <a:xfrm>
            <a:off x="3488636" y="4834086"/>
            <a:ext cx="7446065" cy="1200329"/>
          </a:xfrm>
          <a:prstGeom prst="rect">
            <a:avLst/>
          </a:prstGeom>
          <a:noFill/>
        </p:spPr>
        <p:txBody>
          <a:bodyPr wrap="square" rtlCol="0">
            <a:spAutoFit/>
          </a:bodyPr>
          <a:lstStyle/>
          <a:p>
            <a:r>
              <a:rPr lang="en-US" sz="2400" dirty="0"/>
              <a:t>Use the AI Agent:</a:t>
            </a:r>
          </a:p>
          <a:p>
            <a:r>
              <a:rPr lang="en-US" sz="2400" dirty="0"/>
              <a:t> </a:t>
            </a:r>
          </a:p>
          <a:p>
            <a:r>
              <a:rPr lang="en-US" sz="2400" dirty="0"/>
              <a:t>Data           Agent            Prediction</a:t>
            </a:r>
          </a:p>
        </p:txBody>
      </p:sp>
      <p:sp>
        <p:nvSpPr>
          <p:cNvPr id="5" name="Right Arrow 4">
            <a:extLst>
              <a:ext uri="{FF2B5EF4-FFF2-40B4-BE49-F238E27FC236}">
                <a16:creationId xmlns:a16="http://schemas.microsoft.com/office/drawing/2014/main" id="{B6668308-1C4E-B21C-ED3F-2F87F432BF76}"/>
              </a:ext>
            </a:extLst>
          </p:cNvPr>
          <p:cNvSpPr/>
          <p:nvPr/>
        </p:nvSpPr>
        <p:spPr>
          <a:xfrm>
            <a:off x="4214191" y="5744818"/>
            <a:ext cx="626166" cy="1391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ight Arrow 5">
            <a:extLst>
              <a:ext uri="{FF2B5EF4-FFF2-40B4-BE49-F238E27FC236}">
                <a16:creationId xmlns:a16="http://schemas.microsoft.com/office/drawing/2014/main" id="{D4DB62F4-42E4-3F75-4EDC-8B6140808E0C}"/>
              </a:ext>
            </a:extLst>
          </p:cNvPr>
          <p:cNvSpPr/>
          <p:nvPr/>
        </p:nvSpPr>
        <p:spPr>
          <a:xfrm>
            <a:off x="5695121" y="5744818"/>
            <a:ext cx="626166" cy="1391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143285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81FAA-4ED3-BB72-F0EB-502273EB99CF}"/>
              </a:ext>
            </a:extLst>
          </p:cNvPr>
          <p:cNvSpPr>
            <a:spLocks noGrp="1"/>
          </p:cNvSpPr>
          <p:nvPr>
            <p:ph type="title"/>
          </p:nvPr>
        </p:nvSpPr>
        <p:spPr>
          <a:xfrm>
            <a:off x="2569265" y="822325"/>
            <a:ext cx="7053470" cy="1325563"/>
          </a:xfrm>
          <a:solidFill>
            <a:schemeClr val="accent1">
              <a:lumMod val="40000"/>
              <a:lumOff val="60000"/>
            </a:schemeClr>
          </a:solidFill>
        </p:spPr>
        <p:txBody>
          <a:bodyPr/>
          <a:lstStyle/>
          <a:p>
            <a:pPr algn="ctr"/>
            <a:r>
              <a:rPr lang="en-US" dirty="0"/>
              <a:t>What have we Learned?</a:t>
            </a:r>
          </a:p>
        </p:txBody>
      </p:sp>
      <p:sp>
        <p:nvSpPr>
          <p:cNvPr id="3" name="TextBox 2">
            <a:extLst>
              <a:ext uri="{FF2B5EF4-FFF2-40B4-BE49-F238E27FC236}">
                <a16:creationId xmlns:a16="http://schemas.microsoft.com/office/drawing/2014/main" id="{9DE7DAFF-7FF6-85AA-A85B-1406E24AF0D2}"/>
              </a:ext>
            </a:extLst>
          </p:cNvPr>
          <p:cNvSpPr txBox="1"/>
          <p:nvPr/>
        </p:nvSpPr>
        <p:spPr>
          <a:xfrm>
            <a:off x="1200978" y="3101009"/>
            <a:ext cx="9790044" cy="2554545"/>
          </a:xfrm>
          <a:prstGeom prst="rect">
            <a:avLst/>
          </a:prstGeom>
          <a:noFill/>
        </p:spPr>
        <p:txBody>
          <a:bodyPr wrap="square" rtlCol="0">
            <a:spAutoFit/>
          </a:bodyPr>
          <a:lstStyle/>
          <a:p>
            <a:pPr marL="342900" indent="-342900">
              <a:buAutoNum type="arabicPeriod"/>
            </a:pPr>
            <a:r>
              <a:rPr lang="en-US" sz="3200" dirty="0"/>
              <a:t>More Data is Better</a:t>
            </a:r>
          </a:p>
          <a:p>
            <a:pPr marL="342900" indent="-342900">
              <a:buAutoNum type="arabicPeriod"/>
            </a:pPr>
            <a:r>
              <a:rPr lang="en-US" sz="3200" dirty="0"/>
              <a:t>Errors in the Data can increase training time or result in an Unreliable Agent</a:t>
            </a:r>
          </a:p>
          <a:p>
            <a:pPr marL="342900" indent="-342900">
              <a:buAutoNum type="arabicPeriod"/>
            </a:pPr>
            <a:r>
              <a:rPr lang="en-US" sz="3200" dirty="0"/>
              <a:t>Creating an AI Agent requires substantial computing resources</a:t>
            </a:r>
          </a:p>
        </p:txBody>
      </p:sp>
    </p:spTree>
    <p:extLst>
      <p:ext uri="{BB962C8B-B14F-4D97-AF65-F5344CB8AC3E}">
        <p14:creationId xmlns:p14="http://schemas.microsoft.com/office/powerpoint/2010/main" val="32404908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70EE9228-12ED-95CA-6EBD-AD2F5E7B72DD}"/>
              </a:ext>
            </a:extLst>
          </p:cNvPr>
          <p:cNvSpPr/>
          <p:nvPr/>
        </p:nvSpPr>
        <p:spPr>
          <a:xfrm>
            <a:off x="935423" y="462455"/>
            <a:ext cx="10110951" cy="1124607"/>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DB1F8A5-2457-86E2-BCB4-F5C8C87A04DF}"/>
              </a:ext>
            </a:extLst>
          </p:cNvPr>
          <p:cNvSpPr>
            <a:spLocks noGrp="1"/>
          </p:cNvSpPr>
          <p:nvPr>
            <p:ph type="title"/>
          </p:nvPr>
        </p:nvSpPr>
        <p:spPr>
          <a:xfrm>
            <a:off x="1132487" y="365125"/>
            <a:ext cx="10712669" cy="1325563"/>
          </a:xfrm>
        </p:spPr>
        <p:txBody>
          <a:bodyPr/>
          <a:lstStyle/>
          <a:p>
            <a:r>
              <a:rPr lang="en-US" dirty="0"/>
              <a:t>AI Agent - </a:t>
            </a:r>
            <a:r>
              <a:rPr lang="en-US" b="1" i="1" u="sng" dirty="0"/>
              <a:t>PEAS</a:t>
            </a:r>
            <a:r>
              <a:rPr lang="en-US" dirty="0"/>
              <a:t> – </a:t>
            </a:r>
            <a:r>
              <a:rPr lang="en-US" sz="2800" dirty="0"/>
              <a:t>The beginning of wisdom, grasshopper</a:t>
            </a:r>
          </a:p>
        </p:txBody>
      </p:sp>
      <p:sp>
        <p:nvSpPr>
          <p:cNvPr id="3" name="Content Placeholder 2">
            <a:extLst>
              <a:ext uri="{FF2B5EF4-FFF2-40B4-BE49-F238E27FC236}">
                <a16:creationId xmlns:a16="http://schemas.microsoft.com/office/drawing/2014/main" id="{9A99B4DC-EFC8-4B72-BD68-7B24C834DA55}"/>
              </a:ext>
            </a:extLst>
          </p:cNvPr>
          <p:cNvSpPr>
            <a:spLocks noGrp="1"/>
          </p:cNvSpPr>
          <p:nvPr>
            <p:ph idx="1"/>
          </p:nvPr>
        </p:nvSpPr>
        <p:spPr>
          <a:xfrm>
            <a:off x="470337" y="2161957"/>
            <a:ext cx="5720256" cy="4102209"/>
          </a:xfrm>
        </p:spPr>
        <p:txBody>
          <a:bodyPr>
            <a:normAutofit fontScale="92500" lnSpcReduction="10000"/>
          </a:bodyPr>
          <a:lstStyle/>
          <a:p>
            <a:r>
              <a:rPr lang="en-US" sz="4000" dirty="0"/>
              <a:t>P – Performance Measure</a:t>
            </a:r>
          </a:p>
          <a:p>
            <a:endParaRPr lang="en-US" sz="4000" dirty="0"/>
          </a:p>
          <a:p>
            <a:r>
              <a:rPr lang="en-US" sz="4000" dirty="0"/>
              <a:t>E – Environment</a:t>
            </a:r>
          </a:p>
          <a:p>
            <a:endParaRPr lang="en-US" sz="4000" dirty="0"/>
          </a:p>
          <a:p>
            <a:r>
              <a:rPr lang="en-US" sz="4000" dirty="0"/>
              <a:t>A – Actuators</a:t>
            </a:r>
          </a:p>
          <a:p>
            <a:endParaRPr lang="en-US" sz="4000" dirty="0"/>
          </a:p>
          <a:p>
            <a:r>
              <a:rPr lang="en-US" sz="4000" dirty="0"/>
              <a:t>S – Sensors</a:t>
            </a:r>
          </a:p>
          <a:p>
            <a:endParaRPr lang="en-US" dirty="0"/>
          </a:p>
        </p:txBody>
      </p:sp>
      <p:sp>
        <p:nvSpPr>
          <p:cNvPr id="5" name="TextBox 4">
            <a:extLst>
              <a:ext uri="{FF2B5EF4-FFF2-40B4-BE49-F238E27FC236}">
                <a16:creationId xmlns:a16="http://schemas.microsoft.com/office/drawing/2014/main" id="{3ED62D37-9381-D646-80CA-F9A252988D26}"/>
              </a:ext>
            </a:extLst>
          </p:cNvPr>
          <p:cNvSpPr txBox="1"/>
          <p:nvPr/>
        </p:nvSpPr>
        <p:spPr>
          <a:xfrm>
            <a:off x="7241628" y="2119915"/>
            <a:ext cx="4183117" cy="584775"/>
          </a:xfrm>
          <a:prstGeom prst="rect">
            <a:avLst/>
          </a:prstGeom>
          <a:noFill/>
        </p:spPr>
        <p:txBody>
          <a:bodyPr wrap="square" rtlCol="0">
            <a:spAutoFit/>
          </a:bodyPr>
          <a:lstStyle/>
          <a:p>
            <a:r>
              <a:rPr lang="en-US" sz="3200" b="1" i="1" u="sng" dirty="0">
                <a:solidFill>
                  <a:srgbClr val="FF0000"/>
                </a:solidFill>
              </a:rPr>
              <a:t>What defines success?</a:t>
            </a:r>
          </a:p>
        </p:txBody>
      </p:sp>
      <p:sp>
        <p:nvSpPr>
          <p:cNvPr id="6" name="TextBox 5">
            <a:extLst>
              <a:ext uri="{FF2B5EF4-FFF2-40B4-BE49-F238E27FC236}">
                <a16:creationId xmlns:a16="http://schemas.microsoft.com/office/drawing/2014/main" id="{32B4F63B-5AA5-9089-5348-6B1B803ACD38}"/>
              </a:ext>
            </a:extLst>
          </p:cNvPr>
          <p:cNvSpPr txBox="1"/>
          <p:nvPr/>
        </p:nvSpPr>
        <p:spPr>
          <a:xfrm>
            <a:off x="6190593" y="3279585"/>
            <a:ext cx="5486400" cy="584775"/>
          </a:xfrm>
          <a:prstGeom prst="rect">
            <a:avLst/>
          </a:prstGeom>
          <a:noFill/>
        </p:spPr>
        <p:txBody>
          <a:bodyPr wrap="square" rtlCol="0">
            <a:spAutoFit/>
          </a:bodyPr>
          <a:lstStyle/>
          <a:p>
            <a:r>
              <a:rPr lang="en-US" sz="3200" b="1" i="1" u="sng" dirty="0">
                <a:solidFill>
                  <a:srgbClr val="FF0000"/>
                </a:solidFill>
              </a:rPr>
              <a:t>What are the External factors?</a:t>
            </a:r>
          </a:p>
        </p:txBody>
      </p:sp>
      <p:sp>
        <p:nvSpPr>
          <p:cNvPr id="7" name="TextBox 6">
            <a:extLst>
              <a:ext uri="{FF2B5EF4-FFF2-40B4-BE49-F238E27FC236}">
                <a16:creationId xmlns:a16="http://schemas.microsoft.com/office/drawing/2014/main" id="{ABDE22F0-8F0D-104A-4312-B2FAA910ED2C}"/>
              </a:ext>
            </a:extLst>
          </p:cNvPr>
          <p:cNvSpPr txBox="1"/>
          <p:nvPr/>
        </p:nvSpPr>
        <p:spPr>
          <a:xfrm>
            <a:off x="5728138" y="4418233"/>
            <a:ext cx="5993525" cy="584775"/>
          </a:xfrm>
          <a:prstGeom prst="rect">
            <a:avLst/>
          </a:prstGeom>
          <a:noFill/>
        </p:spPr>
        <p:txBody>
          <a:bodyPr wrap="square" rtlCol="0">
            <a:spAutoFit/>
          </a:bodyPr>
          <a:lstStyle/>
          <a:p>
            <a:r>
              <a:rPr lang="en-US" sz="3200" b="1" i="1" u="sng" dirty="0">
                <a:solidFill>
                  <a:srgbClr val="FF0000"/>
                </a:solidFill>
              </a:rPr>
              <a:t>What actions can the agent take?</a:t>
            </a:r>
          </a:p>
        </p:txBody>
      </p:sp>
      <p:sp>
        <p:nvSpPr>
          <p:cNvPr id="8" name="TextBox 7">
            <a:extLst>
              <a:ext uri="{FF2B5EF4-FFF2-40B4-BE49-F238E27FC236}">
                <a16:creationId xmlns:a16="http://schemas.microsoft.com/office/drawing/2014/main" id="{808D6A56-A169-C6D7-E39E-193D932FF8CB}"/>
              </a:ext>
            </a:extLst>
          </p:cNvPr>
          <p:cNvSpPr txBox="1"/>
          <p:nvPr/>
        </p:nvSpPr>
        <p:spPr>
          <a:xfrm>
            <a:off x="6109139" y="5547849"/>
            <a:ext cx="5486400" cy="584775"/>
          </a:xfrm>
          <a:prstGeom prst="rect">
            <a:avLst/>
          </a:prstGeom>
          <a:noFill/>
        </p:spPr>
        <p:txBody>
          <a:bodyPr wrap="square" rtlCol="0">
            <a:spAutoFit/>
          </a:bodyPr>
          <a:lstStyle/>
          <a:p>
            <a:r>
              <a:rPr lang="en-US" sz="3200" b="1" i="1" u="sng" dirty="0">
                <a:solidFill>
                  <a:srgbClr val="FF0000"/>
                </a:solidFill>
              </a:rPr>
              <a:t>Percept or percept sequence?</a:t>
            </a:r>
          </a:p>
        </p:txBody>
      </p:sp>
    </p:spTree>
    <p:extLst>
      <p:ext uri="{BB962C8B-B14F-4D97-AF65-F5344CB8AC3E}">
        <p14:creationId xmlns:p14="http://schemas.microsoft.com/office/powerpoint/2010/main" val="15341899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508C2C4C-30A8-ADC2-AC1F-DD5B411FACA3}"/>
              </a:ext>
            </a:extLst>
          </p:cNvPr>
          <p:cNvSpPr txBox="1"/>
          <p:nvPr/>
        </p:nvSpPr>
        <p:spPr>
          <a:xfrm>
            <a:off x="409816" y="2487573"/>
            <a:ext cx="3794323" cy="4370427"/>
          </a:xfrm>
          <a:prstGeom prst="rect">
            <a:avLst/>
          </a:prstGeom>
          <a:noFill/>
        </p:spPr>
        <p:txBody>
          <a:bodyPr wrap="square" rtlCol="0">
            <a:spAutoFit/>
          </a:bodyPr>
          <a:lstStyle/>
          <a:p>
            <a:r>
              <a:rPr lang="en-US" sz="2000" b="1" i="1" dirty="0"/>
              <a:t>Agents</a:t>
            </a:r>
            <a:r>
              <a:rPr lang="en-US" sz="2000" dirty="0"/>
              <a:t> can be designed to operate in a variety of </a:t>
            </a:r>
            <a:r>
              <a:rPr lang="en-US" sz="2000" b="1" i="1" dirty="0"/>
              <a:t>Environments</a:t>
            </a:r>
            <a:r>
              <a:rPr lang="en-US" sz="2000" dirty="0"/>
              <a:t> and with a variety of </a:t>
            </a:r>
            <a:r>
              <a:rPr lang="en-US" sz="2000" b="1" i="1" dirty="0"/>
              <a:t>Performance Measures.</a:t>
            </a:r>
          </a:p>
          <a:p>
            <a:endParaRPr lang="en-US" sz="2000" b="1" i="1" dirty="0"/>
          </a:p>
          <a:p>
            <a:r>
              <a:rPr lang="en-US" sz="2000" dirty="0"/>
              <a:t>The main difference between Agents is how they </a:t>
            </a:r>
            <a:r>
              <a:rPr lang="en-US" sz="2000" u="sng" dirty="0"/>
              <a:t>model</a:t>
            </a:r>
            <a:r>
              <a:rPr lang="en-US" sz="2000" dirty="0"/>
              <a:t> the </a:t>
            </a:r>
            <a:r>
              <a:rPr lang="en-US" sz="2000" b="1" i="1" dirty="0"/>
              <a:t>State</a:t>
            </a:r>
            <a:r>
              <a:rPr lang="en-US" sz="2000" dirty="0"/>
              <a:t> of the </a:t>
            </a:r>
            <a:r>
              <a:rPr lang="en-US" sz="2000" b="1" i="1" dirty="0"/>
              <a:t>Environment</a:t>
            </a:r>
            <a:r>
              <a:rPr lang="en-US" sz="2000" dirty="0"/>
              <a:t> and combine their knowledge of that </a:t>
            </a:r>
            <a:r>
              <a:rPr lang="en-US" sz="2000" b="1" i="1" dirty="0"/>
              <a:t>State</a:t>
            </a:r>
            <a:r>
              <a:rPr lang="en-US" sz="2000" dirty="0"/>
              <a:t> with what the </a:t>
            </a:r>
            <a:r>
              <a:rPr lang="en-US" sz="2000" b="1" i="1" dirty="0"/>
              <a:t>Sensors</a:t>
            </a:r>
            <a:r>
              <a:rPr lang="en-US" sz="2000" dirty="0"/>
              <a:t> report to choose an action to send to the </a:t>
            </a:r>
            <a:r>
              <a:rPr lang="en-US" sz="2000" b="1" i="1" dirty="0"/>
              <a:t>Actuators</a:t>
            </a:r>
            <a:r>
              <a:rPr lang="en-US" sz="2000" dirty="0"/>
              <a:t>.</a:t>
            </a:r>
          </a:p>
          <a:p>
            <a:endParaRPr lang="en-US" sz="2000" b="1" i="1" dirty="0"/>
          </a:p>
          <a:p>
            <a:endParaRPr lang="en-US" b="1" i="1" dirty="0"/>
          </a:p>
        </p:txBody>
      </p:sp>
      <p:sp>
        <p:nvSpPr>
          <p:cNvPr id="17" name="TextBox 16">
            <a:extLst>
              <a:ext uri="{FF2B5EF4-FFF2-40B4-BE49-F238E27FC236}">
                <a16:creationId xmlns:a16="http://schemas.microsoft.com/office/drawing/2014/main" id="{15AAD3FC-2550-4B4E-BB06-7823393DA970}"/>
              </a:ext>
            </a:extLst>
          </p:cNvPr>
          <p:cNvSpPr txBox="1"/>
          <p:nvPr/>
        </p:nvSpPr>
        <p:spPr>
          <a:xfrm>
            <a:off x="501523" y="220795"/>
            <a:ext cx="5371538" cy="707886"/>
          </a:xfrm>
          <a:prstGeom prst="rect">
            <a:avLst/>
          </a:prstGeom>
          <a:solidFill>
            <a:schemeClr val="accent1">
              <a:lumMod val="60000"/>
              <a:lumOff val="40000"/>
            </a:schemeClr>
          </a:solidFill>
          <a:ln w="38100">
            <a:solidFill>
              <a:schemeClr val="tx1"/>
            </a:solidFill>
          </a:ln>
        </p:spPr>
        <p:txBody>
          <a:bodyPr wrap="square" rtlCol="0">
            <a:spAutoFit/>
          </a:bodyPr>
          <a:lstStyle/>
          <a:p>
            <a:r>
              <a:rPr lang="en-US" sz="4000" dirty="0"/>
              <a:t>The Structure of  Agents</a:t>
            </a:r>
          </a:p>
        </p:txBody>
      </p:sp>
      <p:grpSp>
        <p:nvGrpSpPr>
          <p:cNvPr id="2" name="Group 1">
            <a:extLst>
              <a:ext uri="{FF2B5EF4-FFF2-40B4-BE49-F238E27FC236}">
                <a16:creationId xmlns:a16="http://schemas.microsoft.com/office/drawing/2014/main" id="{6C1C6567-6EAF-A017-08BA-F5B7BC442A9B}"/>
              </a:ext>
            </a:extLst>
          </p:cNvPr>
          <p:cNvGrpSpPr/>
          <p:nvPr/>
        </p:nvGrpSpPr>
        <p:grpSpPr>
          <a:xfrm>
            <a:off x="4526912" y="2487573"/>
            <a:ext cx="7104993" cy="3927801"/>
            <a:chOff x="4540469" y="1969597"/>
            <a:chExt cx="7104993" cy="3927801"/>
          </a:xfrm>
        </p:grpSpPr>
        <p:grpSp>
          <p:nvGrpSpPr>
            <p:cNvPr id="3" name="Group 2">
              <a:extLst>
                <a:ext uri="{FF2B5EF4-FFF2-40B4-BE49-F238E27FC236}">
                  <a16:creationId xmlns:a16="http://schemas.microsoft.com/office/drawing/2014/main" id="{C29B43DF-4220-E54E-4BAE-388014EE4074}"/>
                </a:ext>
              </a:extLst>
            </p:cNvPr>
            <p:cNvGrpSpPr/>
            <p:nvPr/>
          </p:nvGrpSpPr>
          <p:grpSpPr>
            <a:xfrm>
              <a:off x="4540469" y="1969597"/>
              <a:ext cx="7104993" cy="3927801"/>
              <a:chOff x="1612093" y="1078624"/>
              <a:chExt cx="8341203" cy="4741039"/>
            </a:xfrm>
          </p:grpSpPr>
          <p:sp>
            <p:nvSpPr>
              <p:cNvPr id="5" name="Rounded Rectangle 4">
                <a:extLst>
                  <a:ext uri="{FF2B5EF4-FFF2-40B4-BE49-F238E27FC236}">
                    <a16:creationId xmlns:a16="http://schemas.microsoft.com/office/drawing/2014/main" id="{65384247-8E02-8DB9-FF82-512DA9481D77}"/>
                  </a:ext>
                </a:extLst>
              </p:cNvPr>
              <p:cNvSpPr/>
              <p:nvPr/>
            </p:nvSpPr>
            <p:spPr>
              <a:xfrm>
                <a:off x="1612093" y="1078625"/>
                <a:ext cx="5893764" cy="4741038"/>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a:extLst>
                  <a:ext uri="{FF2B5EF4-FFF2-40B4-BE49-F238E27FC236}">
                    <a16:creationId xmlns:a16="http://schemas.microsoft.com/office/drawing/2014/main" id="{A7FC68BD-B3C3-260F-E7C2-54AC5CB3790A}"/>
                  </a:ext>
                </a:extLst>
              </p:cNvPr>
              <p:cNvSpPr/>
              <p:nvPr/>
            </p:nvSpPr>
            <p:spPr>
              <a:xfrm>
                <a:off x="8225871" y="1078624"/>
                <a:ext cx="1727425" cy="4741038"/>
              </a:xfrm>
              <a:prstGeom prst="round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Left Arrow 6">
                <a:extLst>
                  <a:ext uri="{FF2B5EF4-FFF2-40B4-BE49-F238E27FC236}">
                    <a16:creationId xmlns:a16="http://schemas.microsoft.com/office/drawing/2014/main" id="{5338CF77-8806-676F-9F85-80E66F901817}"/>
                  </a:ext>
                </a:extLst>
              </p:cNvPr>
              <p:cNvSpPr/>
              <p:nvPr/>
            </p:nvSpPr>
            <p:spPr>
              <a:xfrm>
                <a:off x="6812522" y="1590141"/>
                <a:ext cx="1828380" cy="17866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Arrow 7">
                <a:extLst>
                  <a:ext uri="{FF2B5EF4-FFF2-40B4-BE49-F238E27FC236}">
                    <a16:creationId xmlns:a16="http://schemas.microsoft.com/office/drawing/2014/main" id="{78F0C31E-C771-B974-1C64-9030358E71DA}"/>
                  </a:ext>
                </a:extLst>
              </p:cNvPr>
              <p:cNvSpPr/>
              <p:nvPr/>
            </p:nvSpPr>
            <p:spPr>
              <a:xfrm>
                <a:off x="6812519" y="4831539"/>
                <a:ext cx="1828381" cy="1786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03B09D1E-E8C6-A232-A64A-3C2F700BC945}"/>
                  </a:ext>
                </a:extLst>
              </p:cNvPr>
              <p:cNvSpPr txBox="1"/>
              <p:nvPr/>
            </p:nvSpPr>
            <p:spPr>
              <a:xfrm>
                <a:off x="2083741" y="1264997"/>
                <a:ext cx="1289960" cy="635281"/>
              </a:xfrm>
              <a:prstGeom prst="rect">
                <a:avLst/>
              </a:prstGeom>
              <a:noFill/>
            </p:spPr>
            <p:txBody>
              <a:bodyPr wrap="square" rtlCol="0">
                <a:spAutoFit/>
              </a:bodyPr>
              <a:lstStyle/>
              <a:p>
                <a:r>
                  <a:rPr lang="en-US" sz="2800" u="sng" dirty="0"/>
                  <a:t>Agent</a:t>
                </a:r>
              </a:p>
            </p:txBody>
          </p:sp>
          <p:sp>
            <p:nvSpPr>
              <p:cNvPr id="10" name="TextBox 9">
                <a:extLst>
                  <a:ext uri="{FF2B5EF4-FFF2-40B4-BE49-F238E27FC236}">
                    <a16:creationId xmlns:a16="http://schemas.microsoft.com/office/drawing/2014/main" id="{5993EED8-B6F2-13F1-3F19-20E156B43EB9}"/>
                  </a:ext>
                </a:extLst>
              </p:cNvPr>
              <p:cNvSpPr txBox="1"/>
              <p:nvPr/>
            </p:nvSpPr>
            <p:spPr>
              <a:xfrm>
                <a:off x="5500128" y="1474374"/>
                <a:ext cx="1144135" cy="448434"/>
              </a:xfrm>
              <a:prstGeom prst="rect">
                <a:avLst/>
              </a:prstGeom>
              <a:noFill/>
            </p:spPr>
            <p:txBody>
              <a:bodyPr wrap="square" rtlCol="0">
                <a:spAutoFit/>
              </a:bodyPr>
              <a:lstStyle/>
              <a:p>
                <a:r>
                  <a:rPr lang="en-US" dirty="0"/>
                  <a:t>Sensors</a:t>
                </a:r>
              </a:p>
            </p:txBody>
          </p:sp>
          <p:sp>
            <p:nvSpPr>
              <p:cNvPr id="11" name="TextBox 10">
                <a:extLst>
                  <a:ext uri="{FF2B5EF4-FFF2-40B4-BE49-F238E27FC236}">
                    <a16:creationId xmlns:a16="http://schemas.microsoft.com/office/drawing/2014/main" id="{E8F8013E-6441-0AC7-34D4-8CC4F8D3B2AF}"/>
                  </a:ext>
                </a:extLst>
              </p:cNvPr>
              <p:cNvSpPr txBox="1"/>
              <p:nvPr/>
            </p:nvSpPr>
            <p:spPr>
              <a:xfrm>
                <a:off x="5500128" y="4696654"/>
                <a:ext cx="1346044" cy="448434"/>
              </a:xfrm>
              <a:prstGeom prst="rect">
                <a:avLst/>
              </a:prstGeom>
              <a:noFill/>
            </p:spPr>
            <p:txBody>
              <a:bodyPr wrap="square" rtlCol="0">
                <a:spAutoFit/>
              </a:bodyPr>
              <a:lstStyle/>
              <a:p>
                <a:r>
                  <a:rPr lang="en-US" dirty="0"/>
                  <a:t>Actuators</a:t>
                </a:r>
              </a:p>
            </p:txBody>
          </p:sp>
          <p:sp>
            <p:nvSpPr>
              <p:cNvPr id="12" name="TextBox 11">
                <a:extLst>
                  <a:ext uri="{FF2B5EF4-FFF2-40B4-BE49-F238E27FC236}">
                    <a16:creationId xmlns:a16="http://schemas.microsoft.com/office/drawing/2014/main" id="{C50B3CEF-6F93-0279-747D-A4970B765264}"/>
                  </a:ext>
                </a:extLst>
              </p:cNvPr>
              <p:cNvSpPr txBox="1"/>
              <p:nvPr/>
            </p:nvSpPr>
            <p:spPr>
              <a:xfrm rot="5400000">
                <a:off x="7558212" y="3128496"/>
                <a:ext cx="3062740" cy="624095"/>
              </a:xfrm>
              <a:prstGeom prst="rect">
                <a:avLst/>
              </a:prstGeom>
              <a:noFill/>
            </p:spPr>
            <p:txBody>
              <a:bodyPr wrap="square" rtlCol="0">
                <a:spAutoFit/>
              </a:bodyPr>
              <a:lstStyle/>
              <a:p>
                <a:r>
                  <a:rPr lang="en-US" sz="3200" dirty="0"/>
                  <a:t>Environment</a:t>
                </a:r>
              </a:p>
            </p:txBody>
          </p:sp>
          <p:pic>
            <p:nvPicPr>
              <p:cNvPr id="14" name="Picture 13" descr="Shape, circle&#10;&#10;Description automatically generated">
                <a:extLst>
                  <a:ext uri="{FF2B5EF4-FFF2-40B4-BE49-F238E27FC236}">
                    <a16:creationId xmlns:a16="http://schemas.microsoft.com/office/drawing/2014/main" id="{4CD04C82-38CA-F187-3A1D-A61DC876385E}"/>
                  </a:ext>
                </a:extLst>
              </p:cNvPr>
              <p:cNvPicPr>
                <a:picLocks noChangeAspect="1"/>
              </p:cNvPicPr>
              <p:nvPr/>
            </p:nvPicPr>
            <p:blipFill>
              <a:blip r:embed="rId2"/>
              <a:stretch>
                <a:fillRect/>
              </a:stretch>
            </p:blipFill>
            <p:spPr>
              <a:xfrm>
                <a:off x="2234656" y="2082864"/>
                <a:ext cx="3150109" cy="3150108"/>
              </a:xfrm>
              <a:prstGeom prst="rect">
                <a:avLst/>
              </a:prstGeom>
            </p:spPr>
          </p:pic>
        </p:grpSp>
        <p:sp>
          <p:nvSpPr>
            <p:cNvPr id="18" name="TextBox 17">
              <a:extLst>
                <a:ext uri="{FF2B5EF4-FFF2-40B4-BE49-F238E27FC236}">
                  <a16:creationId xmlns:a16="http://schemas.microsoft.com/office/drawing/2014/main" id="{90FA3B6E-DFC2-B3B6-8AFB-AC8165E7E9E3}"/>
                </a:ext>
              </a:extLst>
            </p:cNvPr>
            <p:cNvSpPr txBox="1"/>
            <p:nvPr/>
          </p:nvSpPr>
          <p:spPr>
            <a:xfrm>
              <a:off x="5118268" y="2991583"/>
              <a:ext cx="768350" cy="400110"/>
            </a:xfrm>
            <a:prstGeom prst="rect">
              <a:avLst/>
            </a:prstGeom>
            <a:noFill/>
          </p:spPr>
          <p:txBody>
            <a:bodyPr wrap="square" rtlCol="0">
              <a:spAutoFit/>
            </a:bodyPr>
            <a:lstStyle/>
            <a:p>
              <a:r>
                <a:rPr lang="en-US" sz="2000" dirty="0"/>
                <a:t>State</a:t>
              </a:r>
            </a:p>
          </p:txBody>
        </p:sp>
        <p:sp>
          <p:nvSpPr>
            <p:cNvPr id="19" name="TextBox 18">
              <a:extLst>
                <a:ext uri="{FF2B5EF4-FFF2-40B4-BE49-F238E27FC236}">
                  <a16:creationId xmlns:a16="http://schemas.microsoft.com/office/drawing/2014/main" id="{7B3E7F0F-E014-2D32-4BC9-BB0F63C3E3A9}"/>
                </a:ext>
              </a:extLst>
            </p:cNvPr>
            <p:cNvSpPr txBox="1"/>
            <p:nvPr/>
          </p:nvSpPr>
          <p:spPr>
            <a:xfrm>
              <a:off x="6208820" y="3025230"/>
              <a:ext cx="963879" cy="369332"/>
            </a:xfrm>
            <a:prstGeom prst="rect">
              <a:avLst/>
            </a:prstGeom>
            <a:noFill/>
          </p:spPr>
          <p:txBody>
            <a:bodyPr wrap="square" rtlCol="0">
              <a:spAutoFit/>
            </a:bodyPr>
            <a:lstStyle/>
            <a:p>
              <a:r>
                <a:rPr lang="en-US" dirty="0"/>
                <a:t>Action?</a:t>
              </a:r>
            </a:p>
          </p:txBody>
        </p:sp>
      </p:grpSp>
      <p:sp>
        <p:nvSpPr>
          <p:cNvPr id="4" name="TextBox 3">
            <a:extLst>
              <a:ext uri="{FF2B5EF4-FFF2-40B4-BE49-F238E27FC236}">
                <a16:creationId xmlns:a16="http://schemas.microsoft.com/office/drawing/2014/main" id="{0F8C5B1F-50E1-85A5-3C2F-D088BF1F21C0}"/>
              </a:ext>
            </a:extLst>
          </p:cNvPr>
          <p:cNvSpPr txBox="1"/>
          <p:nvPr/>
        </p:nvSpPr>
        <p:spPr>
          <a:xfrm>
            <a:off x="1955157" y="1220346"/>
            <a:ext cx="8281685" cy="954107"/>
          </a:xfrm>
          <a:prstGeom prst="rect">
            <a:avLst/>
          </a:prstGeom>
          <a:noFill/>
        </p:spPr>
        <p:txBody>
          <a:bodyPr wrap="square" rtlCol="0">
            <a:spAutoFit/>
          </a:bodyPr>
          <a:lstStyle/>
          <a:p>
            <a:r>
              <a:rPr lang="en-US" sz="2800" b="1" i="1" u="sng" dirty="0">
                <a:highlight>
                  <a:srgbClr val="FFFF00"/>
                </a:highlight>
              </a:rPr>
              <a:t>In designing the agent, the first step must always </a:t>
            </a:r>
          </a:p>
          <a:p>
            <a:r>
              <a:rPr lang="en-US" sz="2800" b="1" i="1" u="sng" dirty="0">
                <a:highlight>
                  <a:srgbClr val="FFFF00"/>
                </a:highlight>
              </a:rPr>
              <a:t>be to specify the task environment as fully as possible.</a:t>
            </a:r>
          </a:p>
        </p:txBody>
      </p:sp>
    </p:spTree>
    <p:extLst>
      <p:ext uri="{BB962C8B-B14F-4D97-AF65-F5344CB8AC3E}">
        <p14:creationId xmlns:p14="http://schemas.microsoft.com/office/powerpoint/2010/main" val="3645477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36">
            <a:extLst>
              <a:ext uri="{FF2B5EF4-FFF2-40B4-BE49-F238E27FC236}">
                <a16:creationId xmlns:a16="http://schemas.microsoft.com/office/drawing/2014/main" id="{E87597BA-9DD9-F66A-EFF3-BC18FC23A45B}"/>
              </a:ext>
            </a:extLst>
          </p:cNvPr>
          <p:cNvSpPr txBox="1"/>
          <p:nvPr/>
        </p:nvSpPr>
        <p:spPr>
          <a:xfrm>
            <a:off x="1104005" y="304272"/>
            <a:ext cx="4336762" cy="646331"/>
          </a:xfrm>
          <a:prstGeom prst="rect">
            <a:avLst/>
          </a:prstGeom>
          <a:noFill/>
        </p:spPr>
        <p:txBody>
          <a:bodyPr wrap="square" rtlCol="0">
            <a:spAutoFit/>
          </a:bodyPr>
          <a:lstStyle/>
          <a:p>
            <a:r>
              <a:rPr lang="en-US" sz="3600" i="1" u="sng" dirty="0"/>
              <a:t>Table Driven Agent</a:t>
            </a:r>
          </a:p>
        </p:txBody>
      </p:sp>
      <p:grpSp>
        <p:nvGrpSpPr>
          <p:cNvPr id="3" name="Group 2">
            <a:extLst>
              <a:ext uri="{FF2B5EF4-FFF2-40B4-BE49-F238E27FC236}">
                <a16:creationId xmlns:a16="http://schemas.microsoft.com/office/drawing/2014/main" id="{509CF8D3-986B-F243-81BF-2B7DF7B86004}"/>
              </a:ext>
            </a:extLst>
          </p:cNvPr>
          <p:cNvGrpSpPr/>
          <p:nvPr/>
        </p:nvGrpSpPr>
        <p:grpSpPr>
          <a:xfrm>
            <a:off x="3372916" y="1461093"/>
            <a:ext cx="8341203" cy="4741039"/>
            <a:chOff x="3218537" y="1651098"/>
            <a:chExt cx="8341203" cy="4741039"/>
          </a:xfrm>
        </p:grpSpPr>
        <p:sp>
          <p:nvSpPr>
            <p:cNvPr id="6" name="Rounded Rectangle 5">
              <a:extLst>
                <a:ext uri="{FF2B5EF4-FFF2-40B4-BE49-F238E27FC236}">
                  <a16:creationId xmlns:a16="http://schemas.microsoft.com/office/drawing/2014/main" id="{9B09A506-82EE-66B9-2A15-E82432427D41}"/>
                </a:ext>
              </a:extLst>
            </p:cNvPr>
            <p:cNvSpPr/>
            <p:nvPr/>
          </p:nvSpPr>
          <p:spPr>
            <a:xfrm>
              <a:off x="3218537" y="1651099"/>
              <a:ext cx="5893764" cy="4741038"/>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a:extLst>
                <a:ext uri="{FF2B5EF4-FFF2-40B4-BE49-F238E27FC236}">
                  <a16:creationId xmlns:a16="http://schemas.microsoft.com/office/drawing/2014/main" id="{B82B0EC4-0447-ECD7-F4F9-3BC739EAE880}"/>
                </a:ext>
              </a:extLst>
            </p:cNvPr>
            <p:cNvSpPr/>
            <p:nvPr/>
          </p:nvSpPr>
          <p:spPr>
            <a:xfrm>
              <a:off x="9832315" y="1651098"/>
              <a:ext cx="1727425" cy="4741038"/>
            </a:xfrm>
            <a:prstGeom prst="round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Left Arrow 16">
              <a:extLst>
                <a:ext uri="{FF2B5EF4-FFF2-40B4-BE49-F238E27FC236}">
                  <a16:creationId xmlns:a16="http://schemas.microsoft.com/office/drawing/2014/main" id="{CF975F2B-5119-618E-31A3-2E419AB6A63D}"/>
                </a:ext>
              </a:extLst>
            </p:cNvPr>
            <p:cNvSpPr/>
            <p:nvPr/>
          </p:nvSpPr>
          <p:spPr>
            <a:xfrm>
              <a:off x="8418966" y="2162615"/>
              <a:ext cx="1828380" cy="17866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Arrow 17">
              <a:extLst>
                <a:ext uri="{FF2B5EF4-FFF2-40B4-BE49-F238E27FC236}">
                  <a16:creationId xmlns:a16="http://schemas.microsoft.com/office/drawing/2014/main" id="{D806775E-9727-8E92-6A10-AEC3640A7A13}"/>
                </a:ext>
              </a:extLst>
            </p:cNvPr>
            <p:cNvSpPr/>
            <p:nvPr/>
          </p:nvSpPr>
          <p:spPr>
            <a:xfrm rot="20601673">
              <a:off x="8418963" y="5404013"/>
              <a:ext cx="1828381" cy="1786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E2B204C9-8D05-C19B-98A3-0B74C54BEDA2}"/>
                </a:ext>
              </a:extLst>
            </p:cNvPr>
            <p:cNvSpPr txBox="1"/>
            <p:nvPr/>
          </p:nvSpPr>
          <p:spPr>
            <a:xfrm>
              <a:off x="3602742" y="1747845"/>
              <a:ext cx="3152590" cy="523220"/>
            </a:xfrm>
            <a:prstGeom prst="rect">
              <a:avLst/>
            </a:prstGeom>
            <a:noFill/>
          </p:spPr>
          <p:txBody>
            <a:bodyPr wrap="square" rtlCol="0">
              <a:spAutoFit/>
            </a:bodyPr>
            <a:lstStyle/>
            <a:p>
              <a:r>
                <a:rPr lang="en-US" sz="2800" u="sng" dirty="0"/>
                <a:t>Simple Reflex Agent</a:t>
              </a:r>
            </a:p>
          </p:txBody>
        </p:sp>
        <p:sp>
          <p:nvSpPr>
            <p:cNvPr id="20" name="TextBox 19">
              <a:extLst>
                <a:ext uri="{FF2B5EF4-FFF2-40B4-BE49-F238E27FC236}">
                  <a16:creationId xmlns:a16="http://schemas.microsoft.com/office/drawing/2014/main" id="{B444A207-C3FB-1C8A-254A-A9B7E412F714}"/>
                </a:ext>
              </a:extLst>
            </p:cNvPr>
            <p:cNvSpPr txBox="1"/>
            <p:nvPr/>
          </p:nvSpPr>
          <p:spPr>
            <a:xfrm>
              <a:off x="7274824" y="2046848"/>
              <a:ext cx="975883" cy="448434"/>
            </a:xfrm>
            <a:prstGeom prst="rect">
              <a:avLst/>
            </a:prstGeom>
            <a:noFill/>
          </p:spPr>
          <p:txBody>
            <a:bodyPr wrap="square" rtlCol="0">
              <a:spAutoFit/>
            </a:bodyPr>
            <a:lstStyle/>
            <a:p>
              <a:r>
                <a:rPr lang="en-US" dirty="0"/>
                <a:t>Sensors</a:t>
              </a:r>
            </a:p>
          </p:txBody>
        </p:sp>
        <p:sp>
          <p:nvSpPr>
            <p:cNvPr id="21" name="TextBox 20">
              <a:extLst>
                <a:ext uri="{FF2B5EF4-FFF2-40B4-BE49-F238E27FC236}">
                  <a16:creationId xmlns:a16="http://schemas.microsoft.com/office/drawing/2014/main" id="{56DA7D12-D194-A491-FCFF-1964614D192E}"/>
                </a:ext>
              </a:extLst>
            </p:cNvPr>
            <p:cNvSpPr txBox="1"/>
            <p:nvPr/>
          </p:nvSpPr>
          <p:spPr>
            <a:xfrm>
              <a:off x="7218593" y="5616483"/>
              <a:ext cx="1346044" cy="448434"/>
            </a:xfrm>
            <a:prstGeom prst="rect">
              <a:avLst/>
            </a:prstGeom>
            <a:noFill/>
          </p:spPr>
          <p:txBody>
            <a:bodyPr wrap="square" rtlCol="0">
              <a:spAutoFit/>
            </a:bodyPr>
            <a:lstStyle/>
            <a:p>
              <a:r>
                <a:rPr lang="en-US" dirty="0"/>
                <a:t>Actuators</a:t>
              </a:r>
            </a:p>
          </p:txBody>
        </p:sp>
        <p:sp>
          <p:nvSpPr>
            <p:cNvPr id="22" name="TextBox 21">
              <a:extLst>
                <a:ext uri="{FF2B5EF4-FFF2-40B4-BE49-F238E27FC236}">
                  <a16:creationId xmlns:a16="http://schemas.microsoft.com/office/drawing/2014/main" id="{B910A183-3D12-89BC-2842-AD2DADFB45C9}"/>
                </a:ext>
              </a:extLst>
            </p:cNvPr>
            <p:cNvSpPr txBox="1"/>
            <p:nvPr/>
          </p:nvSpPr>
          <p:spPr>
            <a:xfrm rot="5400000">
              <a:off x="9164656" y="3700970"/>
              <a:ext cx="3062740" cy="624095"/>
            </a:xfrm>
            <a:prstGeom prst="rect">
              <a:avLst/>
            </a:prstGeom>
            <a:noFill/>
          </p:spPr>
          <p:txBody>
            <a:bodyPr wrap="square" rtlCol="0">
              <a:spAutoFit/>
            </a:bodyPr>
            <a:lstStyle/>
            <a:p>
              <a:r>
                <a:rPr lang="en-US" sz="3200" dirty="0"/>
                <a:t>Environment</a:t>
              </a:r>
            </a:p>
          </p:txBody>
        </p:sp>
        <p:sp>
          <p:nvSpPr>
            <p:cNvPr id="32" name="Rounded Rectangle 31">
              <a:extLst>
                <a:ext uri="{FF2B5EF4-FFF2-40B4-BE49-F238E27FC236}">
                  <a16:creationId xmlns:a16="http://schemas.microsoft.com/office/drawing/2014/main" id="{02ED361C-0A58-A615-8178-7094FF81BD32}"/>
                </a:ext>
              </a:extLst>
            </p:cNvPr>
            <p:cNvSpPr/>
            <p:nvPr/>
          </p:nvSpPr>
          <p:spPr>
            <a:xfrm>
              <a:off x="6889555" y="2906109"/>
              <a:ext cx="1443510" cy="369332"/>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a:extLst>
                <a:ext uri="{FF2B5EF4-FFF2-40B4-BE49-F238E27FC236}">
                  <a16:creationId xmlns:a16="http://schemas.microsoft.com/office/drawing/2014/main" id="{CA54EFCA-A5BA-B0B7-8E38-BFB93C7439C4}"/>
                </a:ext>
              </a:extLst>
            </p:cNvPr>
            <p:cNvSpPr/>
            <p:nvPr/>
          </p:nvSpPr>
          <p:spPr>
            <a:xfrm>
              <a:off x="6649785" y="4424932"/>
              <a:ext cx="2009100" cy="3693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a:extLst>
                <a:ext uri="{FF2B5EF4-FFF2-40B4-BE49-F238E27FC236}">
                  <a16:creationId xmlns:a16="http://schemas.microsoft.com/office/drawing/2014/main" id="{8BB220D6-D693-786F-5F38-B3EE1F71FA03}"/>
                </a:ext>
              </a:extLst>
            </p:cNvPr>
            <p:cNvSpPr/>
            <p:nvPr/>
          </p:nvSpPr>
          <p:spPr>
            <a:xfrm>
              <a:off x="3717041" y="4286432"/>
              <a:ext cx="1715169" cy="646331"/>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8E8ADDF6-F389-D7B7-F320-6B4B391BCCF4}"/>
                </a:ext>
              </a:extLst>
            </p:cNvPr>
            <p:cNvSpPr txBox="1"/>
            <p:nvPr/>
          </p:nvSpPr>
          <p:spPr>
            <a:xfrm>
              <a:off x="6889555" y="2906109"/>
              <a:ext cx="1675082" cy="369332"/>
            </a:xfrm>
            <a:prstGeom prst="rect">
              <a:avLst/>
            </a:prstGeom>
            <a:noFill/>
          </p:spPr>
          <p:txBody>
            <a:bodyPr wrap="square" rtlCol="0">
              <a:spAutoFit/>
            </a:bodyPr>
            <a:lstStyle/>
            <a:p>
              <a:r>
                <a:rPr lang="en-US" dirty="0"/>
                <a:t>Current State</a:t>
              </a:r>
            </a:p>
          </p:txBody>
        </p:sp>
        <p:sp>
          <p:nvSpPr>
            <p:cNvPr id="25" name="TextBox 24">
              <a:extLst>
                <a:ext uri="{FF2B5EF4-FFF2-40B4-BE49-F238E27FC236}">
                  <a16:creationId xmlns:a16="http://schemas.microsoft.com/office/drawing/2014/main" id="{48164275-0407-68FF-E20F-CE4BD43FE3FE}"/>
                </a:ext>
              </a:extLst>
            </p:cNvPr>
            <p:cNvSpPr txBox="1"/>
            <p:nvPr/>
          </p:nvSpPr>
          <p:spPr>
            <a:xfrm>
              <a:off x="6649785" y="4424932"/>
              <a:ext cx="2196662" cy="646331"/>
            </a:xfrm>
            <a:prstGeom prst="rect">
              <a:avLst/>
            </a:prstGeom>
            <a:solidFill>
              <a:schemeClr val="accent1">
                <a:lumMod val="60000"/>
                <a:lumOff val="40000"/>
              </a:schemeClr>
            </a:solidFill>
          </p:spPr>
          <p:txBody>
            <a:bodyPr wrap="square" rtlCol="0">
              <a:spAutoFit/>
            </a:bodyPr>
            <a:lstStyle/>
            <a:p>
              <a:r>
                <a:rPr lang="en-US" dirty="0"/>
                <a:t>What action should I take now?</a:t>
              </a:r>
            </a:p>
          </p:txBody>
        </p:sp>
        <p:sp>
          <p:nvSpPr>
            <p:cNvPr id="26" name="TextBox 25">
              <a:extLst>
                <a:ext uri="{FF2B5EF4-FFF2-40B4-BE49-F238E27FC236}">
                  <a16:creationId xmlns:a16="http://schemas.microsoft.com/office/drawing/2014/main" id="{3D380717-E0D4-C7C7-CAE1-1C7396E55A9D}"/>
                </a:ext>
              </a:extLst>
            </p:cNvPr>
            <p:cNvSpPr txBox="1"/>
            <p:nvPr/>
          </p:nvSpPr>
          <p:spPr>
            <a:xfrm>
              <a:off x="3717041" y="4286432"/>
              <a:ext cx="2175642" cy="646331"/>
            </a:xfrm>
            <a:prstGeom prst="rect">
              <a:avLst/>
            </a:prstGeom>
            <a:noFill/>
          </p:spPr>
          <p:txBody>
            <a:bodyPr wrap="square" rtlCol="0">
              <a:spAutoFit/>
            </a:bodyPr>
            <a:lstStyle/>
            <a:p>
              <a:r>
                <a:rPr lang="en-US" dirty="0"/>
                <a:t>Condition-action Rules Table</a:t>
              </a:r>
            </a:p>
          </p:txBody>
        </p:sp>
        <p:sp>
          <p:nvSpPr>
            <p:cNvPr id="27" name="Down Arrow 26">
              <a:extLst>
                <a:ext uri="{FF2B5EF4-FFF2-40B4-BE49-F238E27FC236}">
                  <a16:creationId xmlns:a16="http://schemas.microsoft.com/office/drawing/2014/main" id="{E3561C9A-A319-AD29-0D32-809EA3362ABE}"/>
                </a:ext>
              </a:extLst>
            </p:cNvPr>
            <p:cNvSpPr/>
            <p:nvPr/>
          </p:nvSpPr>
          <p:spPr>
            <a:xfrm>
              <a:off x="7555299" y="2348724"/>
              <a:ext cx="147145" cy="50483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Down Arrow 27">
              <a:extLst>
                <a:ext uri="{FF2B5EF4-FFF2-40B4-BE49-F238E27FC236}">
                  <a16:creationId xmlns:a16="http://schemas.microsoft.com/office/drawing/2014/main" id="{A3980916-9014-B54B-72E1-851DC11D3F11}"/>
                </a:ext>
              </a:extLst>
            </p:cNvPr>
            <p:cNvSpPr/>
            <p:nvPr/>
          </p:nvSpPr>
          <p:spPr>
            <a:xfrm>
              <a:off x="7555299" y="3338933"/>
              <a:ext cx="129705" cy="101242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Left-Right Arrow 28">
              <a:extLst>
                <a:ext uri="{FF2B5EF4-FFF2-40B4-BE49-F238E27FC236}">
                  <a16:creationId xmlns:a16="http://schemas.microsoft.com/office/drawing/2014/main" id="{4DA01AFB-BD74-C066-63E3-CBD00AEC6515}"/>
                </a:ext>
              </a:extLst>
            </p:cNvPr>
            <p:cNvSpPr/>
            <p:nvPr/>
          </p:nvSpPr>
          <p:spPr>
            <a:xfrm>
              <a:off x="5568845" y="4525517"/>
              <a:ext cx="975840" cy="184667"/>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Down Arrow 32">
              <a:extLst>
                <a:ext uri="{FF2B5EF4-FFF2-40B4-BE49-F238E27FC236}">
                  <a16:creationId xmlns:a16="http://schemas.microsoft.com/office/drawing/2014/main" id="{0FDF85D0-A0C6-6C3A-EF94-B19CDD5E481C}"/>
                </a:ext>
              </a:extLst>
            </p:cNvPr>
            <p:cNvSpPr/>
            <p:nvPr/>
          </p:nvSpPr>
          <p:spPr>
            <a:xfrm>
              <a:off x="7486681" y="5227152"/>
              <a:ext cx="198323" cy="33636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a:extLst>
                <a:ext uri="{FF2B5EF4-FFF2-40B4-BE49-F238E27FC236}">
                  <a16:creationId xmlns:a16="http://schemas.microsoft.com/office/drawing/2014/main" id="{0EE78A75-4C22-12A1-6AA2-84E5A22F163D}"/>
                </a:ext>
              </a:extLst>
            </p:cNvPr>
            <p:cNvSpPr txBox="1"/>
            <p:nvPr/>
          </p:nvSpPr>
          <p:spPr>
            <a:xfrm>
              <a:off x="3529836" y="3112847"/>
              <a:ext cx="3025356" cy="1015663"/>
            </a:xfrm>
            <a:prstGeom prst="rect">
              <a:avLst/>
            </a:prstGeom>
            <a:noFill/>
          </p:spPr>
          <p:txBody>
            <a:bodyPr wrap="square" rtlCol="0">
              <a:spAutoFit/>
            </a:bodyPr>
            <a:lstStyle/>
            <a:p>
              <a:r>
                <a:rPr lang="en-US" sz="2000" dirty="0"/>
                <a:t>This works ONLY in a fully </a:t>
              </a:r>
              <a:r>
                <a:rPr lang="en-US" sz="2000" u="sng" dirty="0"/>
                <a:t>observable</a:t>
              </a:r>
              <a:r>
                <a:rPr lang="en-US" sz="2000" dirty="0"/>
                <a:t> environment with a </a:t>
              </a:r>
              <a:r>
                <a:rPr lang="en-US" sz="2000" u="sng" dirty="0"/>
                <a:t>complete rules</a:t>
              </a:r>
              <a:r>
                <a:rPr lang="en-US" sz="2000" dirty="0"/>
                <a:t> table </a:t>
              </a:r>
            </a:p>
          </p:txBody>
        </p:sp>
        <p:sp>
          <p:nvSpPr>
            <p:cNvPr id="4" name="TextBox 3">
              <a:extLst>
                <a:ext uri="{FF2B5EF4-FFF2-40B4-BE49-F238E27FC236}">
                  <a16:creationId xmlns:a16="http://schemas.microsoft.com/office/drawing/2014/main" id="{640AB78D-B04E-AE85-61EB-0AF7D4E57210}"/>
                </a:ext>
              </a:extLst>
            </p:cNvPr>
            <p:cNvSpPr txBox="1"/>
            <p:nvPr/>
          </p:nvSpPr>
          <p:spPr>
            <a:xfrm>
              <a:off x="3833509" y="2474232"/>
              <a:ext cx="2371364" cy="461665"/>
            </a:xfrm>
            <a:prstGeom prst="rect">
              <a:avLst/>
            </a:prstGeom>
            <a:noFill/>
          </p:spPr>
          <p:txBody>
            <a:bodyPr wrap="square" rtlCol="0">
              <a:spAutoFit/>
            </a:bodyPr>
            <a:lstStyle/>
            <a:p>
              <a:r>
                <a:rPr lang="en-US" sz="2400" u="sng" dirty="0"/>
                <a:t>State </a:t>
              </a:r>
              <a:r>
                <a:rPr lang="en-US" sz="2400" u="sng" dirty="0">
                  <a:sym typeface="Wingdings" pitchFamily="2" charset="2"/>
                </a:rPr>
                <a:t> Action</a:t>
              </a:r>
              <a:endParaRPr lang="en-US" sz="2400" u="sng" dirty="0"/>
            </a:p>
          </p:txBody>
        </p:sp>
      </p:grpSp>
      <p:sp>
        <p:nvSpPr>
          <p:cNvPr id="2" name="TextBox 1">
            <a:extLst>
              <a:ext uri="{FF2B5EF4-FFF2-40B4-BE49-F238E27FC236}">
                <a16:creationId xmlns:a16="http://schemas.microsoft.com/office/drawing/2014/main" id="{EE5C068C-4229-4B0C-E37B-3C46510096CB}"/>
              </a:ext>
            </a:extLst>
          </p:cNvPr>
          <p:cNvSpPr txBox="1"/>
          <p:nvPr/>
        </p:nvSpPr>
        <p:spPr>
          <a:xfrm>
            <a:off x="326792" y="2153706"/>
            <a:ext cx="2729171" cy="2862322"/>
          </a:xfrm>
          <a:prstGeom prst="rect">
            <a:avLst/>
          </a:prstGeom>
          <a:noFill/>
        </p:spPr>
        <p:txBody>
          <a:bodyPr wrap="square" rtlCol="0">
            <a:spAutoFit/>
          </a:bodyPr>
          <a:lstStyle/>
          <a:p>
            <a:r>
              <a:rPr lang="en-US" dirty="0"/>
              <a:t>Traditional coding – The developer makes a list of all known states and codes rules for each state.</a:t>
            </a:r>
          </a:p>
          <a:p>
            <a:endParaRPr lang="en-US" dirty="0"/>
          </a:p>
          <a:p>
            <a:r>
              <a:rPr lang="en-US" dirty="0"/>
              <a:t>Works only in a fixed environment.  Any unexpected change in the environment requires new coding or the Agent fails.</a:t>
            </a:r>
          </a:p>
        </p:txBody>
      </p:sp>
    </p:spTree>
    <p:extLst>
      <p:ext uri="{BB962C8B-B14F-4D97-AF65-F5344CB8AC3E}">
        <p14:creationId xmlns:p14="http://schemas.microsoft.com/office/powerpoint/2010/main" val="23805747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3BF48BE-FC26-ACEF-3379-5EA4373A7134}"/>
              </a:ext>
            </a:extLst>
          </p:cNvPr>
          <p:cNvSpPr txBox="1"/>
          <p:nvPr/>
        </p:nvSpPr>
        <p:spPr>
          <a:xfrm>
            <a:off x="795130" y="258417"/>
            <a:ext cx="4184374" cy="523220"/>
          </a:xfrm>
          <a:prstGeom prst="rect">
            <a:avLst/>
          </a:prstGeom>
          <a:noFill/>
        </p:spPr>
        <p:txBody>
          <a:bodyPr wrap="square" rtlCol="0">
            <a:spAutoFit/>
          </a:bodyPr>
          <a:lstStyle/>
          <a:p>
            <a:r>
              <a:rPr lang="en-US" sz="2800" u="sng" dirty="0"/>
              <a:t>Model-Based Reflex Agent</a:t>
            </a:r>
          </a:p>
        </p:txBody>
      </p:sp>
      <p:sp>
        <p:nvSpPr>
          <p:cNvPr id="3" name="TextBox 2">
            <a:extLst>
              <a:ext uri="{FF2B5EF4-FFF2-40B4-BE49-F238E27FC236}">
                <a16:creationId xmlns:a16="http://schemas.microsoft.com/office/drawing/2014/main" id="{D8DD6AB3-BE57-5EA2-D80A-5F8D5FF5C9D2}"/>
              </a:ext>
            </a:extLst>
          </p:cNvPr>
          <p:cNvSpPr txBox="1"/>
          <p:nvPr/>
        </p:nvSpPr>
        <p:spPr>
          <a:xfrm>
            <a:off x="5735918" y="380613"/>
            <a:ext cx="4869192" cy="830997"/>
          </a:xfrm>
          <a:prstGeom prst="rect">
            <a:avLst/>
          </a:prstGeom>
          <a:noFill/>
        </p:spPr>
        <p:txBody>
          <a:bodyPr wrap="square" rtlCol="0">
            <a:spAutoFit/>
          </a:bodyPr>
          <a:lstStyle/>
          <a:p>
            <a:pPr algn="ctr"/>
            <a:r>
              <a:rPr lang="en-US" sz="2400" u="sng" dirty="0"/>
              <a:t>Partially Observable Environments</a:t>
            </a:r>
          </a:p>
          <a:p>
            <a:pPr algn="ctr"/>
            <a:r>
              <a:rPr lang="en-US" sz="2400" u="sng" dirty="0"/>
              <a:t>(Reality)</a:t>
            </a:r>
          </a:p>
        </p:txBody>
      </p:sp>
      <p:sp>
        <p:nvSpPr>
          <p:cNvPr id="44" name="TextBox 43">
            <a:extLst>
              <a:ext uri="{FF2B5EF4-FFF2-40B4-BE49-F238E27FC236}">
                <a16:creationId xmlns:a16="http://schemas.microsoft.com/office/drawing/2014/main" id="{81BCD265-A63A-D025-B5FD-368A54701223}"/>
              </a:ext>
            </a:extLst>
          </p:cNvPr>
          <p:cNvSpPr txBox="1"/>
          <p:nvPr/>
        </p:nvSpPr>
        <p:spPr>
          <a:xfrm>
            <a:off x="425792" y="1769837"/>
            <a:ext cx="3063711" cy="4524315"/>
          </a:xfrm>
          <a:prstGeom prst="rect">
            <a:avLst/>
          </a:prstGeom>
          <a:solidFill>
            <a:schemeClr val="accent6">
              <a:lumMod val="40000"/>
              <a:lumOff val="60000"/>
            </a:schemeClr>
          </a:solidFill>
          <a:ln w="38100">
            <a:solidFill>
              <a:schemeClr val="tx1"/>
            </a:solidFill>
          </a:ln>
        </p:spPr>
        <p:txBody>
          <a:bodyPr wrap="square" rtlCol="0">
            <a:spAutoFit/>
          </a:bodyPr>
          <a:lstStyle/>
          <a:p>
            <a:r>
              <a:rPr lang="en-US" sz="1600" dirty="0"/>
              <a:t>When the environment is not fully observable then an alternative is to use a model of the world.</a:t>
            </a:r>
          </a:p>
          <a:p>
            <a:endParaRPr lang="en-US" sz="1600" dirty="0"/>
          </a:p>
          <a:p>
            <a:r>
              <a:rPr lang="en-US" sz="1600" dirty="0"/>
              <a:t>In this case the model estimates its own “State” of the environment based on the sensor state,  how the world works and the actions that have been taken.</a:t>
            </a:r>
          </a:p>
          <a:p>
            <a:endParaRPr lang="en-US" sz="1600" dirty="0"/>
          </a:p>
          <a:p>
            <a:r>
              <a:rPr lang="en-US" sz="1600" dirty="0"/>
              <a:t>Even when an action does NOT change the state of the sensors, the model changes its “estimate” of state based on the action taken.</a:t>
            </a:r>
          </a:p>
          <a:p>
            <a:endParaRPr lang="en-US" sz="1600" dirty="0"/>
          </a:p>
          <a:p>
            <a:r>
              <a:rPr lang="en-US" sz="1600" dirty="0"/>
              <a:t>Note the feedback loop from ”What actions should I take now?” to the Actions Taken history.</a:t>
            </a:r>
          </a:p>
        </p:txBody>
      </p:sp>
      <p:grpSp>
        <p:nvGrpSpPr>
          <p:cNvPr id="62" name="Group 61">
            <a:extLst>
              <a:ext uri="{FF2B5EF4-FFF2-40B4-BE49-F238E27FC236}">
                <a16:creationId xmlns:a16="http://schemas.microsoft.com/office/drawing/2014/main" id="{82B073A6-4BED-FD29-3160-707B6CE79477}"/>
              </a:ext>
            </a:extLst>
          </p:cNvPr>
          <p:cNvGrpSpPr/>
          <p:nvPr/>
        </p:nvGrpSpPr>
        <p:grpSpPr>
          <a:xfrm>
            <a:off x="3888154" y="1684911"/>
            <a:ext cx="7758910" cy="4756976"/>
            <a:chOff x="3888154" y="1684911"/>
            <a:chExt cx="7758910" cy="4756976"/>
          </a:xfrm>
        </p:grpSpPr>
        <p:sp>
          <p:nvSpPr>
            <p:cNvPr id="5" name="Rounded Rectangle 4">
              <a:extLst>
                <a:ext uri="{FF2B5EF4-FFF2-40B4-BE49-F238E27FC236}">
                  <a16:creationId xmlns:a16="http://schemas.microsoft.com/office/drawing/2014/main" id="{96C6C23B-1B5F-26AD-E308-7EB7E48711D4}"/>
                </a:ext>
              </a:extLst>
            </p:cNvPr>
            <p:cNvSpPr/>
            <p:nvPr/>
          </p:nvSpPr>
          <p:spPr>
            <a:xfrm>
              <a:off x="3888154" y="1684911"/>
              <a:ext cx="5893764" cy="4741038"/>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a:extLst>
                <a:ext uri="{FF2B5EF4-FFF2-40B4-BE49-F238E27FC236}">
                  <a16:creationId xmlns:a16="http://schemas.microsoft.com/office/drawing/2014/main" id="{C53FFAD8-C907-872B-2B96-B34B6518ACBE}"/>
                </a:ext>
              </a:extLst>
            </p:cNvPr>
            <p:cNvSpPr/>
            <p:nvPr/>
          </p:nvSpPr>
          <p:spPr>
            <a:xfrm>
              <a:off x="10605110" y="1700849"/>
              <a:ext cx="1041954" cy="4741038"/>
            </a:xfrm>
            <a:prstGeom prst="round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Left Arrow 6">
              <a:extLst>
                <a:ext uri="{FF2B5EF4-FFF2-40B4-BE49-F238E27FC236}">
                  <a16:creationId xmlns:a16="http://schemas.microsoft.com/office/drawing/2014/main" id="{A3B09B24-1B89-D8EA-4EA8-DD776CAC5361}"/>
                </a:ext>
              </a:extLst>
            </p:cNvPr>
            <p:cNvSpPr/>
            <p:nvPr/>
          </p:nvSpPr>
          <p:spPr>
            <a:xfrm rot="252334">
              <a:off x="9088583" y="1996731"/>
              <a:ext cx="1828380" cy="17866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Arrow 7">
              <a:extLst>
                <a:ext uri="{FF2B5EF4-FFF2-40B4-BE49-F238E27FC236}">
                  <a16:creationId xmlns:a16="http://schemas.microsoft.com/office/drawing/2014/main" id="{23FDC4C8-B111-92DE-1690-A547DA541808}"/>
                </a:ext>
              </a:extLst>
            </p:cNvPr>
            <p:cNvSpPr/>
            <p:nvPr/>
          </p:nvSpPr>
          <p:spPr>
            <a:xfrm>
              <a:off x="9088580" y="5753130"/>
              <a:ext cx="1828381" cy="1786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52482E27-A56F-B5A9-BB48-89CE385058EE}"/>
                </a:ext>
              </a:extLst>
            </p:cNvPr>
            <p:cNvSpPr txBox="1"/>
            <p:nvPr/>
          </p:nvSpPr>
          <p:spPr>
            <a:xfrm>
              <a:off x="4518032" y="1784375"/>
              <a:ext cx="2664367" cy="369332"/>
            </a:xfrm>
            <a:prstGeom prst="rect">
              <a:avLst/>
            </a:prstGeom>
            <a:noFill/>
          </p:spPr>
          <p:txBody>
            <a:bodyPr wrap="square" rtlCol="0">
              <a:spAutoFit/>
            </a:bodyPr>
            <a:lstStyle/>
            <a:p>
              <a:r>
                <a:rPr lang="en-US" u="sng" dirty="0"/>
                <a:t>Model-Based Reflex Agent</a:t>
              </a:r>
            </a:p>
          </p:txBody>
        </p:sp>
        <p:sp>
          <p:nvSpPr>
            <p:cNvPr id="10" name="TextBox 9">
              <a:extLst>
                <a:ext uri="{FF2B5EF4-FFF2-40B4-BE49-F238E27FC236}">
                  <a16:creationId xmlns:a16="http://schemas.microsoft.com/office/drawing/2014/main" id="{A774D42A-82F7-B719-286D-B5D3511B64FA}"/>
                </a:ext>
              </a:extLst>
            </p:cNvPr>
            <p:cNvSpPr txBox="1"/>
            <p:nvPr/>
          </p:nvSpPr>
          <p:spPr>
            <a:xfrm>
              <a:off x="8005591" y="1800760"/>
              <a:ext cx="975883" cy="369332"/>
            </a:xfrm>
            <a:prstGeom prst="rect">
              <a:avLst/>
            </a:prstGeom>
            <a:noFill/>
          </p:spPr>
          <p:txBody>
            <a:bodyPr wrap="square" rtlCol="0">
              <a:spAutoFit/>
            </a:bodyPr>
            <a:lstStyle/>
            <a:p>
              <a:r>
                <a:rPr lang="en-US" dirty="0"/>
                <a:t>Sensors</a:t>
              </a:r>
            </a:p>
          </p:txBody>
        </p:sp>
        <p:sp>
          <p:nvSpPr>
            <p:cNvPr id="11" name="TextBox 10">
              <a:extLst>
                <a:ext uri="{FF2B5EF4-FFF2-40B4-BE49-F238E27FC236}">
                  <a16:creationId xmlns:a16="http://schemas.microsoft.com/office/drawing/2014/main" id="{16A041F3-FE98-9B65-D2B9-A56A92BF35F1}"/>
                </a:ext>
              </a:extLst>
            </p:cNvPr>
            <p:cNvSpPr txBox="1"/>
            <p:nvPr/>
          </p:nvSpPr>
          <p:spPr>
            <a:xfrm>
              <a:off x="7881293" y="5649778"/>
              <a:ext cx="1346044" cy="369332"/>
            </a:xfrm>
            <a:prstGeom prst="rect">
              <a:avLst/>
            </a:prstGeom>
            <a:noFill/>
          </p:spPr>
          <p:txBody>
            <a:bodyPr wrap="square" rtlCol="0">
              <a:spAutoFit/>
            </a:bodyPr>
            <a:lstStyle/>
            <a:p>
              <a:r>
                <a:rPr lang="en-US" dirty="0"/>
                <a:t>Actuators</a:t>
              </a:r>
            </a:p>
          </p:txBody>
        </p:sp>
        <p:sp>
          <p:nvSpPr>
            <p:cNvPr id="12" name="TextBox 11">
              <a:extLst>
                <a:ext uri="{FF2B5EF4-FFF2-40B4-BE49-F238E27FC236}">
                  <a16:creationId xmlns:a16="http://schemas.microsoft.com/office/drawing/2014/main" id="{9B8DCA59-378D-0746-AF3F-5167E91120ED}"/>
                </a:ext>
              </a:extLst>
            </p:cNvPr>
            <p:cNvSpPr txBox="1"/>
            <p:nvPr/>
          </p:nvSpPr>
          <p:spPr>
            <a:xfrm rot="5400000">
              <a:off x="9562622" y="4081622"/>
              <a:ext cx="3062740" cy="624095"/>
            </a:xfrm>
            <a:prstGeom prst="rect">
              <a:avLst/>
            </a:prstGeom>
            <a:noFill/>
          </p:spPr>
          <p:txBody>
            <a:bodyPr wrap="square" rtlCol="0">
              <a:spAutoFit/>
            </a:bodyPr>
            <a:lstStyle/>
            <a:p>
              <a:r>
                <a:rPr lang="en-US" sz="3200" dirty="0"/>
                <a:t>Environment</a:t>
              </a:r>
            </a:p>
          </p:txBody>
        </p:sp>
        <p:sp>
          <p:nvSpPr>
            <p:cNvPr id="20" name="Left-Right Arrow 19">
              <a:extLst>
                <a:ext uri="{FF2B5EF4-FFF2-40B4-BE49-F238E27FC236}">
                  <a16:creationId xmlns:a16="http://schemas.microsoft.com/office/drawing/2014/main" id="{BF9739D2-5852-39FA-083C-FAED43C0307E}"/>
                </a:ext>
              </a:extLst>
            </p:cNvPr>
            <p:cNvSpPr/>
            <p:nvPr/>
          </p:nvSpPr>
          <p:spPr>
            <a:xfrm rot="19236520">
              <a:off x="6495932" y="5271864"/>
              <a:ext cx="975840" cy="129104"/>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Down Arrow 20">
              <a:extLst>
                <a:ext uri="{FF2B5EF4-FFF2-40B4-BE49-F238E27FC236}">
                  <a16:creationId xmlns:a16="http://schemas.microsoft.com/office/drawing/2014/main" id="{9E98BDBD-F729-9A84-DB74-5B87B057EB52}"/>
                </a:ext>
              </a:extLst>
            </p:cNvPr>
            <p:cNvSpPr/>
            <p:nvPr/>
          </p:nvSpPr>
          <p:spPr>
            <a:xfrm>
              <a:off x="8340532" y="5302907"/>
              <a:ext cx="198323" cy="33636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1A6EC028-BFF1-DA8E-55D1-E885E000E6A4}"/>
                </a:ext>
              </a:extLst>
            </p:cNvPr>
            <p:cNvGrpSpPr/>
            <p:nvPr/>
          </p:nvGrpSpPr>
          <p:grpSpPr>
            <a:xfrm>
              <a:off x="4647530" y="5340146"/>
              <a:ext cx="1881445" cy="678964"/>
              <a:chOff x="2038913" y="3049809"/>
              <a:chExt cx="1881445" cy="678964"/>
            </a:xfrm>
          </p:grpSpPr>
          <p:sp>
            <p:nvSpPr>
              <p:cNvPr id="22" name="Rounded Rectangle 21">
                <a:extLst>
                  <a:ext uri="{FF2B5EF4-FFF2-40B4-BE49-F238E27FC236}">
                    <a16:creationId xmlns:a16="http://schemas.microsoft.com/office/drawing/2014/main" id="{5B8FC442-C054-B171-352B-B6047B82607C}"/>
                  </a:ext>
                </a:extLst>
              </p:cNvPr>
              <p:cNvSpPr/>
              <p:nvPr/>
            </p:nvSpPr>
            <p:spPr>
              <a:xfrm>
                <a:off x="2038913" y="3049809"/>
                <a:ext cx="1881445" cy="646331"/>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F5E6D477-4CF0-9838-ACE1-F5D68EE01452}"/>
                  </a:ext>
                </a:extLst>
              </p:cNvPr>
              <p:cNvSpPr txBox="1"/>
              <p:nvPr/>
            </p:nvSpPr>
            <p:spPr>
              <a:xfrm>
                <a:off x="2075745" y="3082442"/>
                <a:ext cx="1807779" cy="646331"/>
              </a:xfrm>
              <a:prstGeom prst="rect">
                <a:avLst/>
              </a:prstGeom>
              <a:noFill/>
            </p:spPr>
            <p:txBody>
              <a:bodyPr wrap="square" rtlCol="0">
                <a:spAutoFit/>
              </a:bodyPr>
              <a:lstStyle/>
              <a:p>
                <a:r>
                  <a:rPr lang="en-US" dirty="0"/>
                  <a:t>Condition-Action</a:t>
                </a:r>
              </a:p>
              <a:p>
                <a:r>
                  <a:rPr lang="en-US" dirty="0"/>
                  <a:t>Rules</a:t>
                </a:r>
              </a:p>
            </p:txBody>
          </p:sp>
        </p:grpSp>
        <p:sp>
          <p:nvSpPr>
            <p:cNvPr id="34" name="TextBox 33">
              <a:extLst>
                <a:ext uri="{FF2B5EF4-FFF2-40B4-BE49-F238E27FC236}">
                  <a16:creationId xmlns:a16="http://schemas.microsoft.com/office/drawing/2014/main" id="{A86BD9B8-CC65-20C3-54DA-0DBD05968AA2}"/>
                </a:ext>
              </a:extLst>
            </p:cNvPr>
            <p:cNvSpPr txBox="1"/>
            <p:nvPr/>
          </p:nvSpPr>
          <p:spPr>
            <a:xfrm>
              <a:off x="7440524" y="4571761"/>
              <a:ext cx="2196662" cy="646331"/>
            </a:xfrm>
            <a:prstGeom prst="rect">
              <a:avLst/>
            </a:prstGeom>
            <a:solidFill>
              <a:schemeClr val="accent1">
                <a:lumMod val="60000"/>
                <a:lumOff val="40000"/>
              </a:schemeClr>
            </a:solidFill>
            <a:ln>
              <a:solidFill>
                <a:schemeClr val="tx1">
                  <a:lumMod val="75000"/>
                  <a:lumOff val="25000"/>
                </a:schemeClr>
              </a:solidFill>
            </a:ln>
          </p:spPr>
          <p:txBody>
            <a:bodyPr wrap="square" rtlCol="0">
              <a:spAutoFit/>
            </a:bodyPr>
            <a:lstStyle/>
            <a:p>
              <a:r>
                <a:rPr lang="en-US" dirty="0"/>
                <a:t>What action should I take now?</a:t>
              </a:r>
            </a:p>
          </p:txBody>
        </p:sp>
        <p:sp>
          <p:nvSpPr>
            <p:cNvPr id="4" name="TextBox 3">
              <a:extLst>
                <a:ext uri="{FF2B5EF4-FFF2-40B4-BE49-F238E27FC236}">
                  <a16:creationId xmlns:a16="http://schemas.microsoft.com/office/drawing/2014/main" id="{E3AAEF20-10CC-44C9-DC85-349FFC1100BF}"/>
                </a:ext>
              </a:extLst>
            </p:cNvPr>
            <p:cNvSpPr txBox="1"/>
            <p:nvPr/>
          </p:nvSpPr>
          <p:spPr>
            <a:xfrm>
              <a:off x="7766671" y="2498103"/>
              <a:ext cx="1346044" cy="373623"/>
            </a:xfrm>
            <a:prstGeom prst="rect">
              <a:avLst/>
            </a:prstGeom>
            <a:solidFill>
              <a:schemeClr val="accent1">
                <a:lumMod val="60000"/>
                <a:lumOff val="40000"/>
              </a:schemeClr>
            </a:solidFill>
            <a:ln>
              <a:solidFill>
                <a:schemeClr val="tx1">
                  <a:lumMod val="75000"/>
                  <a:lumOff val="25000"/>
                </a:schemeClr>
              </a:solidFill>
            </a:ln>
          </p:spPr>
          <p:txBody>
            <a:bodyPr wrap="square" rtlCol="0">
              <a:spAutoFit/>
            </a:bodyPr>
            <a:lstStyle/>
            <a:p>
              <a:r>
                <a:rPr lang="en-US" dirty="0"/>
                <a:t>Sensor State</a:t>
              </a:r>
            </a:p>
          </p:txBody>
        </p:sp>
        <p:sp>
          <p:nvSpPr>
            <p:cNvPr id="13" name="TextBox 12">
              <a:extLst>
                <a:ext uri="{FF2B5EF4-FFF2-40B4-BE49-F238E27FC236}">
                  <a16:creationId xmlns:a16="http://schemas.microsoft.com/office/drawing/2014/main" id="{B3E31206-22AA-5554-E7F5-BFC9C89E2AED}"/>
                </a:ext>
              </a:extLst>
            </p:cNvPr>
            <p:cNvSpPr txBox="1"/>
            <p:nvPr/>
          </p:nvSpPr>
          <p:spPr>
            <a:xfrm>
              <a:off x="7750441" y="3288754"/>
              <a:ext cx="1363882" cy="369332"/>
            </a:xfrm>
            <a:prstGeom prst="rect">
              <a:avLst/>
            </a:prstGeom>
            <a:solidFill>
              <a:schemeClr val="accent1">
                <a:lumMod val="60000"/>
                <a:lumOff val="40000"/>
              </a:schemeClr>
            </a:solidFill>
            <a:ln>
              <a:solidFill>
                <a:schemeClr val="tx1">
                  <a:lumMod val="75000"/>
                  <a:lumOff val="25000"/>
                </a:schemeClr>
              </a:solidFill>
            </a:ln>
          </p:spPr>
          <p:txBody>
            <a:bodyPr wrap="square" rtlCol="0">
              <a:spAutoFit/>
            </a:bodyPr>
            <a:lstStyle/>
            <a:p>
              <a:r>
                <a:rPr lang="en-US" dirty="0"/>
                <a:t>Model State</a:t>
              </a:r>
            </a:p>
          </p:txBody>
        </p:sp>
        <p:sp>
          <p:nvSpPr>
            <p:cNvPr id="15" name="TextBox 14">
              <a:extLst>
                <a:ext uri="{FF2B5EF4-FFF2-40B4-BE49-F238E27FC236}">
                  <a16:creationId xmlns:a16="http://schemas.microsoft.com/office/drawing/2014/main" id="{559FD7AB-B28E-4694-5342-E433E68E21C4}"/>
                </a:ext>
              </a:extLst>
            </p:cNvPr>
            <p:cNvSpPr txBox="1"/>
            <p:nvPr/>
          </p:nvSpPr>
          <p:spPr>
            <a:xfrm>
              <a:off x="8229600" y="2818611"/>
              <a:ext cx="309255" cy="523220"/>
            </a:xfrm>
            <a:prstGeom prst="rect">
              <a:avLst/>
            </a:prstGeom>
            <a:noFill/>
          </p:spPr>
          <p:txBody>
            <a:bodyPr wrap="square" rtlCol="0">
              <a:spAutoFit/>
            </a:bodyPr>
            <a:lstStyle/>
            <a:p>
              <a:r>
                <a:rPr lang="en-US" sz="2800" dirty="0"/>
                <a:t>+</a:t>
              </a:r>
            </a:p>
          </p:txBody>
        </p:sp>
        <p:sp>
          <p:nvSpPr>
            <p:cNvPr id="16" name="Down Arrow 15">
              <a:extLst>
                <a:ext uri="{FF2B5EF4-FFF2-40B4-BE49-F238E27FC236}">
                  <a16:creationId xmlns:a16="http://schemas.microsoft.com/office/drawing/2014/main" id="{6DC0CA91-EB48-CB60-FD10-4CF2117AD39A}"/>
                </a:ext>
              </a:extLst>
            </p:cNvPr>
            <p:cNvSpPr/>
            <p:nvPr/>
          </p:nvSpPr>
          <p:spPr>
            <a:xfrm>
              <a:off x="8404101" y="2095488"/>
              <a:ext cx="106473" cy="34605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Down Arrow 16">
              <a:extLst>
                <a:ext uri="{FF2B5EF4-FFF2-40B4-BE49-F238E27FC236}">
                  <a16:creationId xmlns:a16="http://schemas.microsoft.com/office/drawing/2014/main" id="{45C97F65-900E-DE7E-B60F-498ACAE9FAE7}"/>
                </a:ext>
              </a:extLst>
            </p:cNvPr>
            <p:cNvSpPr/>
            <p:nvPr/>
          </p:nvSpPr>
          <p:spPr>
            <a:xfrm>
              <a:off x="8323869" y="3770722"/>
              <a:ext cx="174501" cy="72586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ounded Rectangle 32">
              <a:extLst>
                <a:ext uri="{FF2B5EF4-FFF2-40B4-BE49-F238E27FC236}">
                  <a16:creationId xmlns:a16="http://schemas.microsoft.com/office/drawing/2014/main" id="{EFCE66E1-D36F-FB1D-C366-51A6ADDD9F65}"/>
                </a:ext>
              </a:extLst>
            </p:cNvPr>
            <p:cNvSpPr/>
            <p:nvPr/>
          </p:nvSpPr>
          <p:spPr>
            <a:xfrm>
              <a:off x="4168799" y="2780900"/>
              <a:ext cx="2957038" cy="2271868"/>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95EEC748-10B8-F654-0513-35D4B6D1E967}"/>
                </a:ext>
              </a:extLst>
            </p:cNvPr>
            <p:cNvSpPr txBox="1"/>
            <p:nvPr/>
          </p:nvSpPr>
          <p:spPr>
            <a:xfrm>
              <a:off x="4376192" y="2532468"/>
              <a:ext cx="754143" cy="338554"/>
            </a:xfrm>
            <a:prstGeom prst="rect">
              <a:avLst/>
            </a:prstGeom>
            <a:solidFill>
              <a:schemeClr val="accent1">
                <a:lumMod val="60000"/>
                <a:lumOff val="40000"/>
              </a:schemeClr>
            </a:solidFill>
            <a:ln w="12700">
              <a:solidFill>
                <a:schemeClr val="tx1"/>
              </a:solidFill>
            </a:ln>
          </p:spPr>
          <p:txBody>
            <a:bodyPr wrap="square" rtlCol="0">
              <a:spAutoFit/>
            </a:bodyPr>
            <a:lstStyle/>
            <a:p>
              <a:pPr algn="ctr"/>
              <a:r>
                <a:rPr lang="en-US" sz="1600" dirty="0"/>
                <a:t>Model</a:t>
              </a:r>
            </a:p>
          </p:txBody>
        </p:sp>
        <p:sp>
          <p:nvSpPr>
            <p:cNvPr id="25" name="TextBox 24">
              <a:extLst>
                <a:ext uri="{FF2B5EF4-FFF2-40B4-BE49-F238E27FC236}">
                  <a16:creationId xmlns:a16="http://schemas.microsoft.com/office/drawing/2014/main" id="{124EA968-06EB-7FBD-60DA-ECFF6516EC94}"/>
                </a:ext>
              </a:extLst>
            </p:cNvPr>
            <p:cNvSpPr txBox="1"/>
            <p:nvPr/>
          </p:nvSpPr>
          <p:spPr>
            <a:xfrm>
              <a:off x="4429208" y="3516550"/>
              <a:ext cx="2367517" cy="369332"/>
            </a:xfrm>
            <a:prstGeom prst="rect">
              <a:avLst/>
            </a:prstGeom>
            <a:solidFill>
              <a:schemeClr val="accent1">
                <a:lumMod val="60000"/>
                <a:lumOff val="40000"/>
              </a:schemeClr>
            </a:solidFill>
          </p:spPr>
          <p:txBody>
            <a:bodyPr wrap="square" rtlCol="0">
              <a:spAutoFit/>
            </a:bodyPr>
            <a:lstStyle/>
            <a:p>
              <a:pPr algn="ctr"/>
              <a:r>
                <a:rPr lang="en-US" dirty="0"/>
                <a:t>How the world works</a:t>
              </a:r>
            </a:p>
          </p:txBody>
        </p:sp>
        <p:sp>
          <p:nvSpPr>
            <p:cNvPr id="26" name="TextBox 25">
              <a:extLst>
                <a:ext uri="{FF2B5EF4-FFF2-40B4-BE49-F238E27FC236}">
                  <a16:creationId xmlns:a16="http://schemas.microsoft.com/office/drawing/2014/main" id="{C0C3CB9A-F1A9-9B5D-09B2-76368441F01A}"/>
                </a:ext>
              </a:extLst>
            </p:cNvPr>
            <p:cNvSpPr txBox="1"/>
            <p:nvPr/>
          </p:nvSpPr>
          <p:spPr>
            <a:xfrm>
              <a:off x="4373035" y="3058239"/>
              <a:ext cx="2505381" cy="369332"/>
            </a:xfrm>
            <a:prstGeom prst="rect">
              <a:avLst/>
            </a:prstGeom>
            <a:solidFill>
              <a:schemeClr val="accent1">
                <a:lumMod val="60000"/>
                <a:lumOff val="40000"/>
              </a:schemeClr>
            </a:solidFill>
            <a:ln>
              <a:solidFill>
                <a:schemeClr val="tx1">
                  <a:lumMod val="75000"/>
                  <a:lumOff val="25000"/>
                </a:schemeClr>
              </a:solidFill>
            </a:ln>
          </p:spPr>
          <p:txBody>
            <a:bodyPr wrap="square" rtlCol="0">
              <a:spAutoFit/>
            </a:bodyPr>
            <a:lstStyle/>
            <a:p>
              <a:r>
                <a:rPr lang="en-US" dirty="0"/>
                <a:t>Percept &amp; Action history</a:t>
              </a:r>
            </a:p>
          </p:txBody>
        </p:sp>
        <p:sp>
          <p:nvSpPr>
            <p:cNvPr id="32" name="TextBox 31">
              <a:extLst>
                <a:ext uri="{FF2B5EF4-FFF2-40B4-BE49-F238E27FC236}">
                  <a16:creationId xmlns:a16="http://schemas.microsoft.com/office/drawing/2014/main" id="{5CA41B5E-1660-4CFE-5079-0BF218BBB1BD}"/>
                </a:ext>
              </a:extLst>
            </p:cNvPr>
            <p:cNvSpPr txBox="1"/>
            <p:nvPr/>
          </p:nvSpPr>
          <p:spPr>
            <a:xfrm>
              <a:off x="4410354" y="3980152"/>
              <a:ext cx="2424079" cy="369332"/>
            </a:xfrm>
            <a:prstGeom prst="rect">
              <a:avLst/>
            </a:prstGeom>
            <a:solidFill>
              <a:schemeClr val="accent1">
                <a:lumMod val="60000"/>
                <a:lumOff val="40000"/>
              </a:schemeClr>
            </a:solidFill>
            <a:ln>
              <a:solidFill>
                <a:schemeClr val="tx1">
                  <a:lumMod val="75000"/>
                  <a:lumOff val="25000"/>
                </a:schemeClr>
              </a:solidFill>
            </a:ln>
          </p:spPr>
          <p:txBody>
            <a:bodyPr wrap="square" rtlCol="0">
              <a:spAutoFit/>
            </a:bodyPr>
            <a:lstStyle/>
            <a:p>
              <a:pPr algn="ctr"/>
              <a:r>
                <a:rPr lang="en-US" dirty="0"/>
                <a:t>Model estimate of State</a:t>
              </a:r>
            </a:p>
          </p:txBody>
        </p:sp>
        <p:sp>
          <p:nvSpPr>
            <p:cNvPr id="42" name="Left Arrow 41">
              <a:extLst>
                <a:ext uri="{FF2B5EF4-FFF2-40B4-BE49-F238E27FC236}">
                  <a16:creationId xmlns:a16="http://schemas.microsoft.com/office/drawing/2014/main" id="{24514DC2-7B90-F9EC-5D3A-B98AFA617959}"/>
                </a:ext>
              </a:extLst>
            </p:cNvPr>
            <p:cNvSpPr/>
            <p:nvPr/>
          </p:nvSpPr>
          <p:spPr>
            <a:xfrm rot="20038659">
              <a:off x="6900422" y="2865750"/>
              <a:ext cx="838986" cy="14139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ight Arrow 42">
              <a:extLst>
                <a:ext uri="{FF2B5EF4-FFF2-40B4-BE49-F238E27FC236}">
                  <a16:creationId xmlns:a16="http://schemas.microsoft.com/office/drawing/2014/main" id="{42E5346B-0F78-80DE-7A88-A3D2DFB74161}"/>
                </a:ext>
              </a:extLst>
            </p:cNvPr>
            <p:cNvSpPr/>
            <p:nvPr/>
          </p:nvSpPr>
          <p:spPr>
            <a:xfrm rot="19228962">
              <a:off x="6862711" y="3801042"/>
              <a:ext cx="896031" cy="15350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a:extLst>
                <a:ext uri="{FF2B5EF4-FFF2-40B4-BE49-F238E27FC236}">
                  <a16:creationId xmlns:a16="http://schemas.microsoft.com/office/drawing/2014/main" id="{DA034E7F-4D98-5DFD-3391-59A2E4EBE670}"/>
                </a:ext>
              </a:extLst>
            </p:cNvPr>
            <p:cNvSpPr txBox="1"/>
            <p:nvPr/>
          </p:nvSpPr>
          <p:spPr>
            <a:xfrm>
              <a:off x="5279011" y="4571300"/>
              <a:ext cx="1489436" cy="369332"/>
            </a:xfrm>
            <a:prstGeom prst="rect">
              <a:avLst/>
            </a:prstGeom>
            <a:solidFill>
              <a:schemeClr val="accent4">
                <a:lumMod val="20000"/>
                <a:lumOff val="80000"/>
              </a:schemeClr>
            </a:solidFill>
            <a:ln w="38100">
              <a:solidFill>
                <a:schemeClr val="tx1"/>
              </a:solidFill>
            </a:ln>
          </p:spPr>
          <p:txBody>
            <a:bodyPr wrap="square" rtlCol="0">
              <a:spAutoFit/>
            </a:bodyPr>
            <a:lstStyle/>
            <a:p>
              <a:pPr algn="ctr"/>
              <a:r>
                <a:rPr lang="en-US" dirty="0"/>
                <a:t>Actions Taken</a:t>
              </a:r>
            </a:p>
          </p:txBody>
        </p:sp>
        <p:sp>
          <p:nvSpPr>
            <p:cNvPr id="53" name="Left Arrow 52">
              <a:extLst>
                <a:ext uri="{FF2B5EF4-FFF2-40B4-BE49-F238E27FC236}">
                  <a16:creationId xmlns:a16="http://schemas.microsoft.com/office/drawing/2014/main" id="{3B05271F-A694-4FBF-07CC-993179931E98}"/>
                </a:ext>
              </a:extLst>
            </p:cNvPr>
            <p:cNvSpPr/>
            <p:nvPr/>
          </p:nvSpPr>
          <p:spPr>
            <a:xfrm>
              <a:off x="6874224" y="4713401"/>
              <a:ext cx="489965" cy="7541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4320329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A70A4359-BF53-C784-DBA5-3581CCECBD5B}"/>
              </a:ext>
            </a:extLst>
          </p:cNvPr>
          <p:cNvSpPr/>
          <p:nvPr/>
        </p:nvSpPr>
        <p:spPr>
          <a:xfrm>
            <a:off x="10595081" y="1043122"/>
            <a:ext cx="1041954" cy="4741038"/>
          </a:xfrm>
          <a:prstGeom prst="round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ounded Rectangle 3">
            <a:extLst>
              <a:ext uri="{FF2B5EF4-FFF2-40B4-BE49-F238E27FC236}">
                <a16:creationId xmlns:a16="http://schemas.microsoft.com/office/drawing/2014/main" id="{BE9F0BCC-34C4-2477-D583-A08B84F79761}"/>
              </a:ext>
            </a:extLst>
          </p:cNvPr>
          <p:cNvSpPr/>
          <p:nvPr/>
        </p:nvSpPr>
        <p:spPr>
          <a:xfrm>
            <a:off x="3888154" y="761411"/>
            <a:ext cx="5893764" cy="5654028"/>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D181644C-8217-4FB2-7F98-A46486F474C5}"/>
              </a:ext>
            </a:extLst>
          </p:cNvPr>
          <p:cNvSpPr txBox="1"/>
          <p:nvPr/>
        </p:nvSpPr>
        <p:spPr>
          <a:xfrm>
            <a:off x="4799524" y="806853"/>
            <a:ext cx="3285141" cy="369332"/>
          </a:xfrm>
          <a:prstGeom prst="rect">
            <a:avLst/>
          </a:prstGeom>
          <a:noFill/>
        </p:spPr>
        <p:txBody>
          <a:bodyPr wrap="square" rtlCol="0">
            <a:spAutoFit/>
          </a:bodyPr>
          <a:lstStyle/>
          <a:p>
            <a:r>
              <a:rPr lang="en-US" u="sng" dirty="0"/>
              <a:t>Model-Based, Goal Based Agent</a:t>
            </a:r>
          </a:p>
        </p:txBody>
      </p:sp>
      <p:sp>
        <p:nvSpPr>
          <p:cNvPr id="9" name="TextBox 8">
            <a:extLst>
              <a:ext uri="{FF2B5EF4-FFF2-40B4-BE49-F238E27FC236}">
                <a16:creationId xmlns:a16="http://schemas.microsoft.com/office/drawing/2014/main" id="{D1D42AF6-D4BA-601B-A337-E0AF9B8D5517}"/>
              </a:ext>
            </a:extLst>
          </p:cNvPr>
          <p:cNvSpPr txBox="1"/>
          <p:nvPr/>
        </p:nvSpPr>
        <p:spPr>
          <a:xfrm>
            <a:off x="8334704" y="1043122"/>
            <a:ext cx="975883" cy="369332"/>
          </a:xfrm>
          <a:prstGeom prst="rect">
            <a:avLst/>
          </a:prstGeom>
          <a:noFill/>
        </p:spPr>
        <p:txBody>
          <a:bodyPr wrap="square" rtlCol="0">
            <a:spAutoFit/>
          </a:bodyPr>
          <a:lstStyle/>
          <a:p>
            <a:r>
              <a:rPr lang="en-US" dirty="0"/>
              <a:t>Sensors</a:t>
            </a:r>
          </a:p>
        </p:txBody>
      </p:sp>
      <p:sp>
        <p:nvSpPr>
          <p:cNvPr id="10" name="TextBox 9">
            <a:extLst>
              <a:ext uri="{FF2B5EF4-FFF2-40B4-BE49-F238E27FC236}">
                <a16:creationId xmlns:a16="http://schemas.microsoft.com/office/drawing/2014/main" id="{C9A8679B-8BE5-45D9-5784-B7CB6CCB19B8}"/>
              </a:ext>
            </a:extLst>
          </p:cNvPr>
          <p:cNvSpPr txBox="1"/>
          <p:nvPr/>
        </p:nvSpPr>
        <p:spPr>
          <a:xfrm>
            <a:off x="7881293" y="5933556"/>
            <a:ext cx="1346044" cy="369332"/>
          </a:xfrm>
          <a:prstGeom prst="rect">
            <a:avLst/>
          </a:prstGeom>
          <a:noFill/>
        </p:spPr>
        <p:txBody>
          <a:bodyPr wrap="square" rtlCol="0">
            <a:spAutoFit/>
          </a:bodyPr>
          <a:lstStyle/>
          <a:p>
            <a:r>
              <a:rPr lang="en-US" dirty="0"/>
              <a:t>Actuators</a:t>
            </a:r>
          </a:p>
        </p:txBody>
      </p:sp>
      <p:sp>
        <p:nvSpPr>
          <p:cNvPr id="11" name="TextBox 10">
            <a:extLst>
              <a:ext uri="{FF2B5EF4-FFF2-40B4-BE49-F238E27FC236}">
                <a16:creationId xmlns:a16="http://schemas.microsoft.com/office/drawing/2014/main" id="{2ED537A0-2973-32FF-0A34-1C55FDCB9F8D}"/>
              </a:ext>
            </a:extLst>
          </p:cNvPr>
          <p:cNvSpPr txBox="1"/>
          <p:nvPr/>
        </p:nvSpPr>
        <p:spPr>
          <a:xfrm rot="5400000">
            <a:off x="9579601" y="3482431"/>
            <a:ext cx="3062740" cy="624095"/>
          </a:xfrm>
          <a:prstGeom prst="rect">
            <a:avLst/>
          </a:prstGeom>
          <a:noFill/>
        </p:spPr>
        <p:txBody>
          <a:bodyPr wrap="square" rtlCol="0">
            <a:spAutoFit/>
          </a:bodyPr>
          <a:lstStyle/>
          <a:p>
            <a:r>
              <a:rPr lang="en-US" sz="3200" dirty="0"/>
              <a:t>Environment</a:t>
            </a:r>
          </a:p>
        </p:txBody>
      </p:sp>
      <p:sp>
        <p:nvSpPr>
          <p:cNvPr id="13" name="Down Arrow 12">
            <a:extLst>
              <a:ext uri="{FF2B5EF4-FFF2-40B4-BE49-F238E27FC236}">
                <a16:creationId xmlns:a16="http://schemas.microsoft.com/office/drawing/2014/main" id="{329D4C14-8F4D-1209-6802-6ABA6488ACDB}"/>
              </a:ext>
            </a:extLst>
          </p:cNvPr>
          <p:cNvSpPr/>
          <p:nvPr/>
        </p:nvSpPr>
        <p:spPr>
          <a:xfrm>
            <a:off x="8340532" y="5628725"/>
            <a:ext cx="198323" cy="33636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9C3A39CE-24F3-0A8E-F2E6-CF90E282660C}"/>
              </a:ext>
            </a:extLst>
          </p:cNvPr>
          <p:cNvSpPr txBox="1"/>
          <p:nvPr/>
        </p:nvSpPr>
        <p:spPr>
          <a:xfrm>
            <a:off x="7856804" y="1658877"/>
            <a:ext cx="1346044" cy="373623"/>
          </a:xfrm>
          <a:prstGeom prst="rect">
            <a:avLst/>
          </a:prstGeom>
          <a:solidFill>
            <a:schemeClr val="accent1">
              <a:lumMod val="60000"/>
              <a:lumOff val="40000"/>
            </a:schemeClr>
          </a:solidFill>
          <a:ln>
            <a:solidFill>
              <a:schemeClr val="tx1">
                <a:lumMod val="75000"/>
                <a:lumOff val="25000"/>
              </a:schemeClr>
            </a:solidFill>
          </a:ln>
        </p:spPr>
        <p:txBody>
          <a:bodyPr wrap="square" rtlCol="0">
            <a:spAutoFit/>
          </a:bodyPr>
          <a:lstStyle/>
          <a:p>
            <a:r>
              <a:rPr lang="en-US" dirty="0"/>
              <a:t>Sensor State</a:t>
            </a:r>
          </a:p>
        </p:txBody>
      </p:sp>
      <p:sp>
        <p:nvSpPr>
          <p:cNvPr id="19" name="TextBox 18">
            <a:extLst>
              <a:ext uri="{FF2B5EF4-FFF2-40B4-BE49-F238E27FC236}">
                <a16:creationId xmlns:a16="http://schemas.microsoft.com/office/drawing/2014/main" id="{2AD2D741-30D2-D170-A72C-2B76326106F8}"/>
              </a:ext>
            </a:extLst>
          </p:cNvPr>
          <p:cNvSpPr txBox="1"/>
          <p:nvPr/>
        </p:nvSpPr>
        <p:spPr>
          <a:xfrm>
            <a:off x="7855541" y="2332318"/>
            <a:ext cx="1363882" cy="369332"/>
          </a:xfrm>
          <a:prstGeom prst="rect">
            <a:avLst/>
          </a:prstGeom>
          <a:solidFill>
            <a:schemeClr val="accent1">
              <a:lumMod val="60000"/>
              <a:lumOff val="40000"/>
            </a:schemeClr>
          </a:solidFill>
          <a:ln>
            <a:solidFill>
              <a:schemeClr val="tx1">
                <a:lumMod val="75000"/>
                <a:lumOff val="25000"/>
              </a:schemeClr>
            </a:solidFill>
          </a:ln>
        </p:spPr>
        <p:txBody>
          <a:bodyPr wrap="square" rtlCol="0">
            <a:spAutoFit/>
          </a:bodyPr>
          <a:lstStyle/>
          <a:p>
            <a:r>
              <a:rPr lang="en-US" dirty="0"/>
              <a:t>Model State</a:t>
            </a:r>
          </a:p>
        </p:txBody>
      </p:sp>
      <p:sp>
        <p:nvSpPr>
          <p:cNvPr id="20" name="TextBox 19">
            <a:extLst>
              <a:ext uri="{FF2B5EF4-FFF2-40B4-BE49-F238E27FC236}">
                <a16:creationId xmlns:a16="http://schemas.microsoft.com/office/drawing/2014/main" id="{52891976-B688-322F-00FC-231797258165}"/>
              </a:ext>
            </a:extLst>
          </p:cNvPr>
          <p:cNvSpPr txBox="1"/>
          <p:nvPr/>
        </p:nvSpPr>
        <p:spPr>
          <a:xfrm>
            <a:off x="8334704" y="1904213"/>
            <a:ext cx="309255" cy="523220"/>
          </a:xfrm>
          <a:prstGeom prst="rect">
            <a:avLst/>
          </a:prstGeom>
          <a:noFill/>
        </p:spPr>
        <p:txBody>
          <a:bodyPr wrap="square" rtlCol="0">
            <a:spAutoFit/>
          </a:bodyPr>
          <a:lstStyle/>
          <a:p>
            <a:r>
              <a:rPr lang="en-US" sz="2800" dirty="0"/>
              <a:t>+</a:t>
            </a:r>
          </a:p>
        </p:txBody>
      </p:sp>
      <p:sp>
        <p:nvSpPr>
          <p:cNvPr id="21" name="Rounded Rectangle 20">
            <a:extLst>
              <a:ext uri="{FF2B5EF4-FFF2-40B4-BE49-F238E27FC236}">
                <a16:creationId xmlns:a16="http://schemas.microsoft.com/office/drawing/2014/main" id="{646DF909-BC8D-37F7-7489-B597B126FBD9}"/>
              </a:ext>
            </a:extLst>
          </p:cNvPr>
          <p:cNvSpPr/>
          <p:nvPr/>
        </p:nvSpPr>
        <p:spPr>
          <a:xfrm>
            <a:off x="4268496" y="1536648"/>
            <a:ext cx="2957038" cy="3183349"/>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z</a:t>
            </a:r>
          </a:p>
        </p:txBody>
      </p:sp>
      <p:sp>
        <p:nvSpPr>
          <p:cNvPr id="22" name="TextBox 21">
            <a:extLst>
              <a:ext uri="{FF2B5EF4-FFF2-40B4-BE49-F238E27FC236}">
                <a16:creationId xmlns:a16="http://schemas.microsoft.com/office/drawing/2014/main" id="{090F15F6-C791-F197-4F45-BC7822965273}"/>
              </a:ext>
            </a:extLst>
          </p:cNvPr>
          <p:cNvSpPr txBox="1"/>
          <p:nvPr/>
        </p:nvSpPr>
        <p:spPr>
          <a:xfrm>
            <a:off x="4572731" y="1384548"/>
            <a:ext cx="754143" cy="338554"/>
          </a:xfrm>
          <a:prstGeom prst="rect">
            <a:avLst/>
          </a:prstGeom>
          <a:solidFill>
            <a:schemeClr val="accent1">
              <a:lumMod val="60000"/>
              <a:lumOff val="40000"/>
            </a:schemeClr>
          </a:solidFill>
          <a:ln w="12700">
            <a:solidFill>
              <a:schemeClr val="tx1"/>
            </a:solidFill>
          </a:ln>
        </p:spPr>
        <p:txBody>
          <a:bodyPr wrap="square" rtlCol="0">
            <a:spAutoFit/>
          </a:bodyPr>
          <a:lstStyle/>
          <a:p>
            <a:pPr algn="ctr"/>
            <a:r>
              <a:rPr lang="en-US" sz="1600" dirty="0"/>
              <a:t>Model</a:t>
            </a:r>
          </a:p>
        </p:txBody>
      </p:sp>
      <p:sp>
        <p:nvSpPr>
          <p:cNvPr id="23" name="TextBox 22">
            <a:extLst>
              <a:ext uri="{FF2B5EF4-FFF2-40B4-BE49-F238E27FC236}">
                <a16:creationId xmlns:a16="http://schemas.microsoft.com/office/drawing/2014/main" id="{B47E444F-F7FB-1E57-0BB2-CA271D3AFFF7}"/>
              </a:ext>
            </a:extLst>
          </p:cNvPr>
          <p:cNvSpPr txBox="1"/>
          <p:nvPr/>
        </p:nvSpPr>
        <p:spPr>
          <a:xfrm>
            <a:off x="4546984" y="2297597"/>
            <a:ext cx="2367517" cy="369332"/>
          </a:xfrm>
          <a:prstGeom prst="rect">
            <a:avLst/>
          </a:prstGeom>
          <a:solidFill>
            <a:schemeClr val="accent1">
              <a:lumMod val="60000"/>
              <a:lumOff val="40000"/>
            </a:schemeClr>
          </a:solidFill>
        </p:spPr>
        <p:txBody>
          <a:bodyPr wrap="square" rtlCol="0">
            <a:spAutoFit/>
          </a:bodyPr>
          <a:lstStyle/>
          <a:p>
            <a:pPr algn="ctr"/>
            <a:r>
              <a:rPr lang="en-US" dirty="0"/>
              <a:t>How the world works</a:t>
            </a:r>
          </a:p>
        </p:txBody>
      </p:sp>
      <p:sp>
        <p:nvSpPr>
          <p:cNvPr id="24" name="TextBox 23">
            <a:extLst>
              <a:ext uri="{FF2B5EF4-FFF2-40B4-BE49-F238E27FC236}">
                <a16:creationId xmlns:a16="http://schemas.microsoft.com/office/drawing/2014/main" id="{E31FF5C2-1248-2071-E02D-701429187812}"/>
              </a:ext>
            </a:extLst>
          </p:cNvPr>
          <p:cNvSpPr txBox="1"/>
          <p:nvPr/>
        </p:nvSpPr>
        <p:spPr>
          <a:xfrm>
            <a:off x="4509665" y="1838623"/>
            <a:ext cx="2505381" cy="369332"/>
          </a:xfrm>
          <a:prstGeom prst="rect">
            <a:avLst/>
          </a:prstGeom>
          <a:solidFill>
            <a:schemeClr val="accent1">
              <a:lumMod val="60000"/>
              <a:lumOff val="40000"/>
            </a:schemeClr>
          </a:solidFill>
          <a:ln>
            <a:solidFill>
              <a:schemeClr val="tx1">
                <a:lumMod val="75000"/>
                <a:lumOff val="25000"/>
              </a:schemeClr>
            </a:solidFill>
          </a:ln>
        </p:spPr>
        <p:txBody>
          <a:bodyPr wrap="square" rtlCol="0">
            <a:spAutoFit/>
          </a:bodyPr>
          <a:lstStyle/>
          <a:p>
            <a:r>
              <a:rPr lang="en-US" dirty="0"/>
              <a:t>Percept &amp; Action history</a:t>
            </a:r>
          </a:p>
        </p:txBody>
      </p:sp>
      <p:sp>
        <p:nvSpPr>
          <p:cNvPr id="25" name="TextBox 24">
            <a:extLst>
              <a:ext uri="{FF2B5EF4-FFF2-40B4-BE49-F238E27FC236}">
                <a16:creationId xmlns:a16="http://schemas.microsoft.com/office/drawing/2014/main" id="{5618AC93-1CB2-2C18-7A62-AFEC6E01BEE2}"/>
              </a:ext>
            </a:extLst>
          </p:cNvPr>
          <p:cNvSpPr txBox="1"/>
          <p:nvPr/>
        </p:nvSpPr>
        <p:spPr>
          <a:xfrm>
            <a:off x="4494016" y="2762707"/>
            <a:ext cx="2424079" cy="369332"/>
          </a:xfrm>
          <a:prstGeom prst="rect">
            <a:avLst/>
          </a:prstGeom>
          <a:solidFill>
            <a:schemeClr val="accent1">
              <a:lumMod val="60000"/>
              <a:lumOff val="40000"/>
            </a:schemeClr>
          </a:solidFill>
          <a:ln>
            <a:solidFill>
              <a:schemeClr val="tx1">
                <a:lumMod val="75000"/>
                <a:lumOff val="25000"/>
              </a:schemeClr>
            </a:solidFill>
          </a:ln>
        </p:spPr>
        <p:txBody>
          <a:bodyPr wrap="square" rtlCol="0">
            <a:spAutoFit/>
          </a:bodyPr>
          <a:lstStyle/>
          <a:p>
            <a:pPr algn="ctr"/>
            <a:r>
              <a:rPr lang="en-US" dirty="0"/>
              <a:t>Model estimate of State</a:t>
            </a:r>
          </a:p>
        </p:txBody>
      </p:sp>
      <p:sp>
        <p:nvSpPr>
          <p:cNvPr id="28" name="TextBox 27">
            <a:extLst>
              <a:ext uri="{FF2B5EF4-FFF2-40B4-BE49-F238E27FC236}">
                <a16:creationId xmlns:a16="http://schemas.microsoft.com/office/drawing/2014/main" id="{A1A2AADB-1640-D808-A82C-3AC19678ECB1}"/>
              </a:ext>
            </a:extLst>
          </p:cNvPr>
          <p:cNvSpPr txBox="1"/>
          <p:nvPr/>
        </p:nvSpPr>
        <p:spPr>
          <a:xfrm>
            <a:off x="5317777" y="4191500"/>
            <a:ext cx="1450670" cy="338554"/>
          </a:xfrm>
          <a:prstGeom prst="rect">
            <a:avLst/>
          </a:prstGeom>
          <a:solidFill>
            <a:schemeClr val="accent4">
              <a:lumMod val="20000"/>
              <a:lumOff val="80000"/>
            </a:schemeClr>
          </a:solidFill>
          <a:ln w="38100">
            <a:solidFill>
              <a:schemeClr val="tx1"/>
            </a:solidFill>
          </a:ln>
        </p:spPr>
        <p:txBody>
          <a:bodyPr wrap="square" rtlCol="0">
            <a:spAutoFit/>
          </a:bodyPr>
          <a:lstStyle/>
          <a:p>
            <a:pPr algn="ctr"/>
            <a:r>
              <a:rPr lang="en-US" sz="1600" dirty="0"/>
              <a:t>Actions Taken</a:t>
            </a:r>
          </a:p>
        </p:txBody>
      </p:sp>
      <p:sp>
        <p:nvSpPr>
          <p:cNvPr id="30" name="TextBox 29">
            <a:extLst>
              <a:ext uri="{FF2B5EF4-FFF2-40B4-BE49-F238E27FC236}">
                <a16:creationId xmlns:a16="http://schemas.microsoft.com/office/drawing/2014/main" id="{06666EBC-6571-C4A6-CE33-804833E54CDC}"/>
              </a:ext>
            </a:extLst>
          </p:cNvPr>
          <p:cNvSpPr txBox="1"/>
          <p:nvPr/>
        </p:nvSpPr>
        <p:spPr>
          <a:xfrm>
            <a:off x="4410354" y="3510457"/>
            <a:ext cx="2579025" cy="369332"/>
          </a:xfrm>
          <a:prstGeom prst="rect">
            <a:avLst/>
          </a:prstGeom>
          <a:solidFill>
            <a:schemeClr val="accent4">
              <a:lumMod val="60000"/>
              <a:lumOff val="40000"/>
            </a:schemeClr>
          </a:solidFill>
          <a:ln>
            <a:solidFill>
              <a:schemeClr val="tx1">
                <a:lumMod val="75000"/>
                <a:lumOff val="25000"/>
              </a:schemeClr>
            </a:solidFill>
          </a:ln>
        </p:spPr>
        <p:txBody>
          <a:bodyPr wrap="square" rtlCol="0">
            <a:spAutoFit/>
          </a:bodyPr>
          <a:lstStyle/>
          <a:p>
            <a:r>
              <a:rPr lang="en-US" dirty="0"/>
              <a:t>If Action – What Change?</a:t>
            </a:r>
          </a:p>
        </p:txBody>
      </p:sp>
      <p:sp>
        <p:nvSpPr>
          <p:cNvPr id="31" name="TextBox 30">
            <a:extLst>
              <a:ext uri="{FF2B5EF4-FFF2-40B4-BE49-F238E27FC236}">
                <a16:creationId xmlns:a16="http://schemas.microsoft.com/office/drawing/2014/main" id="{0A57DD1D-21C7-3729-6546-9EC3CA2010ED}"/>
              </a:ext>
            </a:extLst>
          </p:cNvPr>
          <p:cNvSpPr txBox="1"/>
          <p:nvPr/>
        </p:nvSpPr>
        <p:spPr>
          <a:xfrm>
            <a:off x="7741466" y="3667494"/>
            <a:ext cx="1492412" cy="369332"/>
          </a:xfrm>
          <a:prstGeom prst="rect">
            <a:avLst/>
          </a:prstGeom>
          <a:solidFill>
            <a:schemeClr val="accent4">
              <a:lumMod val="60000"/>
              <a:lumOff val="40000"/>
            </a:schemeClr>
          </a:solidFill>
          <a:ln>
            <a:solidFill>
              <a:schemeClr val="tx1">
                <a:lumMod val="75000"/>
                <a:lumOff val="25000"/>
              </a:schemeClr>
            </a:solidFill>
          </a:ln>
        </p:spPr>
        <p:txBody>
          <a:bodyPr wrap="square" rtlCol="0">
            <a:spAutoFit/>
          </a:bodyPr>
          <a:lstStyle/>
          <a:p>
            <a:r>
              <a:rPr lang="en-US" dirty="0"/>
              <a:t>Possible State</a:t>
            </a:r>
          </a:p>
        </p:txBody>
      </p:sp>
      <p:sp>
        <p:nvSpPr>
          <p:cNvPr id="32" name="TextBox 31">
            <a:extLst>
              <a:ext uri="{FF2B5EF4-FFF2-40B4-BE49-F238E27FC236}">
                <a16:creationId xmlns:a16="http://schemas.microsoft.com/office/drawing/2014/main" id="{A1682291-FF47-C340-96AB-8F459EDA7D19}"/>
              </a:ext>
            </a:extLst>
          </p:cNvPr>
          <p:cNvSpPr txBox="1"/>
          <p:nvPr/>
        </p:nvSpPr>
        <p:spPr>
          <a:xfrm>
            <a:off x="7625853" y="2993929"/>
            <a:ext cx="1798752" cy="369332"/>
          </a:xfrm>
          <a:prstGeom prst="rect">
            <a:avLst/>
          </a:prstGeom>
          <a:solidFill>
            <a:schemeClr val="accent1">
              <a:lumMod val="40000"/>
              <a:lumOff val="60000"/>
            </a:schemeClr>
          </a:solidFill>
          <a:ln>
            <a:solidFill>
              <a:schemeClr val="tx1">
                <a:lumMod val="75000"/>
                <a:lumOff val="25000"/>
              </a:schemeClr>
            </a:solidFill>
          </a:ln>
        </p:spPr>
        <p:txBody>
          <a:bodyPr wrap="square" rtlCol="0">
            <a:spAutoFit/>
          </a:bodyPr>
          <a:lstStyle/>
          <a:p>
            <a:pPr algn="ctr"/>
            <a:r>
              <a:rPr lang="en-US" dirty="0"/>
              <a:t>Estimated State</a:t>
            </a:r>
          </a:p>
        </p:txBody>
      </p:sp>
      <p:sp>
        <p:nvSpPr>
          <p:cNvPr id="35" name="TextBox 34">
            <a:extLst>
              <a:ext uri="{FF2B5EF4-FFF2-40B4-BE49-F238E27FC236}">
                <a16:creationId xmlns:a16="http://schemas.microsoft.com/office/drawing/2014/main" id="{903B7077-835F-B060-2404-A8231D089D42}"/>
              </a:ext>
            </a:extLst>
          </p:cNvPr>
          <p:cNvSpPr txBox="1"/>
          <p:nvPr/>
        </p:nvSpPr>
        <p:spPr>
          <a:xfrm>
            <a:off x="8339960" y="2540088"/>
            <a:ext cx="309255" cy="523220"/>
          </a:xfrm>
          <a:prstGeom prst="rect">
            <a:avLst/>
          </a:prstGeom>
          <a:noFill/>
        </p:spPr>
        <p:txBody>
          <a:bodyPr wrap="square" rtlCol="0">
            <a:spAutoFit/>
          </a:bodyPr>
          <a:lstStyle/>
          <a:p>
            <a:r>
              <a:rPr lang="en-US" sz="2800" dirty="0"/>
              <a:t>+</a:t>
            </a:r>
          </a:p>
        </p:txBody>
      </p:sp>
      <p:sp>
        <p:nvSpPr>
          <p:cNvPr id="36" name="TextBox 35">
            <a:extLst>
              <a:ext uri="{FF2B5EF4-FFF2-40B4-BE49-F238E27FC236}">
                <a16:creationId xmlns:a16="http://schemas.microsoft.com/office/drawing/2014/main" id="{C78B1845-9F50-3D64-BF3C-63B422EC1723}"/>
              </a:ext>
            </a:extLst>
          </p:cNvPr>
          <p:cNvSpPr txBox="1"/>
          <p:nvPr/>
        </p:nvSpPr>
        <p:spPr>
          <a:xfrm>
            <a:off x="8329446" y="3223259"/>
            <a:ext cx="309255" cy="523220"/>
          </a:xfrm>
          <a:prstGeom prst="rect">
            <a:avLst/>
          </a:prstGeom>
          <a:noFill/>
        </p:spPr>
        <p:txBody>
          <a:bodyPr wrap="square" rtlCol="0">
            <a:spAutoFit/>
          </a:bodyPr>
          <a:lstStyle/>
          <a:p>
            <a:r>
              <a:rPr lang="en-US" sz="2800" dirty="0"/>
              <a:t>+</a:t>
            </a:r>
          </a:p>
        </p:txBody>
      </p:sp>
      <p:sp>
        <p:nvSpPr>
          <p:cNvPr id="37" name="TextBox 36">
            <a:extLst>
              <a:ext uri="{FF2B5EF4-FFF2-40B4-BE49-F238E27FC236}">
                <a16:creationId xmlns:a16="http://schemas.microsoft.com/office/drawing/2014/main" id="{BA09D103-C91A-24D9-461A-DAD864E45395}"/>
              </a:ext>
            </a:extLst>
          </p:cNvPr>
          <p:cNvSpPr txBox="1"/>
          <p:nvPr/>
        </p:nvSpPr>
        <p:spPr>
          <a:xfrm>
            <a:off x="147846" y="122187"/>
            <a:ext cx="5044265" cy="523220"/>
          </a:xfrm>
          <a:prstGeom prst="rect">
            <a:avLst/>
          </a:prstGeom>
          <a:noFill/>
        </p:spPr>
        <p:txBody>
          <a:bodyPr wrap="square" rtlCol="0">
            <a:spAutoFit/>
          </a:bodyPr>
          <a:lstStyle/>
          <a:p>
            <a:r>
              <a:rPr lang="en-US" sz="2800" u="sng" dirty="0"/>
              <a:t>Model-Based, Goal-Based Agent</a:t>
            </a:r>
          </a:p>
        </p:txBody>
      </p:sp>
      <p:sp>
        <p:nvSpPr>
          <p:cNvPr id="38" name="TextBox 37">
            <a:extLst>
              <a:ext uri="{FF2B5EF4-FFF2-40B4-BE49-F238E27FC236}">
                <a16:creationId xmlns:a16="http://schemas.microsoft.com/office/drawing/2014/main" id="{F3A2B070-6F2F-4BC9-9C71-2B9009AD9EB4}"/>
              </a:ext>
            </a:extLst>
          </p:cNvPr>
          <p:cNvSpPr txBox="1"/>
          <p:nvPr/>
        </p:nvSpPr>
        <p:spPr>
          <a:xfrm>
            <a:off x="8660894" y="63371"/>
            <a:ext cx="3531106" cy="646331"/>
          </a:xfrm>
          <a:prstGeom prst="rect">
            <a:avLst/>
          </a:prstGeom>
          <a:noFill/>
        </p:spPr>
        <p:txBody>
          <a:bodyPr wrap="square" rtlCol="0">
            <a:spAutoFit/>
          </a:bodyPr>
          <a:lstStyle/>
          <a:p>
            <a:pPr algn="ctr"/>
            <a:r>
              <a:rPr lang="en-US" u="sng" dirty="0"/>
              <a:t>Partially Observable Environments</a:t>
            </a:r>
          </a:p>
          <a:p>
            <a:pPr algn="ctr"/>
            <a:r>
              <a:rPr lang="en-US" u="sng" dirty="0"/>
              <a:t>(Reality)</a:t>
            </a:r>
          </a:p>
        </p:txBody>
      </p:sp>
      <p:sp>
        <p:nvSpPr>
          <p:cNvPr id="39" name="TextBox 38">
            <a:extLst>
              <a:ext uri="{FF2B5EF4-FFF2-40B4-BE49-F238E27FC236}">
                <a16:creationId xmlns:a16="http://schemas.microsoft.com/office/drawing/2014/main" id="{93C2DAF6-4F02-9DA1-280C-B266598E96BA}"/>
              </a:ext>
            </a:extLst>
          </p:cNvPr>
          <p:cNvSpPr txBox="1"/>
          <p:nvPr/>
        </p:nvSpPr>
        <p:spPr>
          <a:xfrm>
            <a:off x="410224" y="1426333"/>
            <a:ext cx="3063711" cy="3785652"/>
          </a:xfrm>
          <a:prstGeom prst="rect">
            <a:avLst/>
          </a:prstGeom>
          <a:solidFill>
            <a:schemeClr val="accent6">
              <a:lumMod val="40000"/>
              <a:lumOff val="60000"/>
            </a:schemeClr>
          </a:solidFill>
          <a:ln w="38100">
            <a:solidFill>
              <a:schemeClr val="tx1"/>
            </a:solidFill>
          </a:ln>
        </p:spPr>
        <p:txBody>
          <a:bodyPr wrap="square" rtlCol="0">
            <a:spAutoFit/>
          </a:bodyPr>
          <a:lstStyle/>
          <a:p>
            <a:r>
              <a:rPr lang="en-US" sz="1600" dirty="0"/>
              <a:t>Once again the Agent uses a model of the world.</a:t>
            </a:r>
          </a:p>
          <a:p>
            <a:endParaRPr lang="en-US" sz="1600" dirty="0"/>
          </a:p>
          <a:p>
            <a:r>
              <a:rPr lang="en-US" sz="1600" dirty="0"/>
              <a:t>The model estimates its own state based on how the world works, the sensor state and the actions that have been taken.</a:t>
            </a:r>
          </a:p>
          <a:p>
            <a:endParaRPr lang="en-US" sz="1600" dirty="0"/>
          </a:p>
          <a:p>
            <a:r>
              <a:rPr lang="en-US" sz="1600" dirty="0"/>
              <a:t>Assuming there are multiple actions that can be taken, the model estimates what change each action would make, the Agent evaluates which action will (eventually) accomplish a Goal.</a:t>
            </a:r>
          </a:p>
          <a:p>
            <a:endParaRPr lang="en-US" sz="1600" dirty="0"/>
          </a:p>
        </p:txBody>
      </p:sp>
      <p:pic>
        <p:nvPicPr>
          <p:cNvPr id="41" name="Picture 40" descr="Shape, circle&#10;&#10;Description automatically generated">
            <a:extLst>
              <a:ext uri="{FF2B5EF4-FFF2-40B4-BE49-F238E27FC236}">
                <a16:creationId xmlns:a16="http://schemas.microsoft.com/office/drawing/2014/main" id="{58763FF8-5A9B-C80B-660C-7D2BF2214BBE}"/>
              </a:ext>
            </a:extLst>
          </p:cNvPr>
          <p:cNvPicPr>
            <a:picLocks noChangeAspect="1"/>
          </p:cNvPicPr>
          <p:nvPr/>
        </p:nvPicPr>
        <p:blipFill>
          <a:blip r:embed="rId2"/>
          <a:stretch>
            <a:fillRect/>
          </a:stretch>
        </p:blipFill>
        <p:spPr>
          <a:xfrm>
            <a:off x="4653852" y="4869588"/>
            <a:ext cx="1346043" cy="1346043"/>
          </a:xfrm>
          <a:prstGeom prst="rect">
            <a:avLst/>
          </a:prstGeom>
        </p:spPr>
      </p:pic>
      <p:sp>
        <p:nvSpPr>
          <p:cNvPr id="42" name="TextBox 41">
            <a:extLst>
              <a:ext uri="{FF2B5EF4-FFF2-40B4-BE49-F238E27FC236}">
                <a16:creationId xmlns:a16="http://schemas.microsoft.com/office/drawing/2014/main" id="{B4DC4BD1-63BB-224B-5D13-609CF7299BE8}"/>
              </a:ext>
            </a:extLst>
          </p:cNvPr>
          <p:cNvSpPr txBox="1"/>
          <p:nvPr/>
        </p:nvSpPr>
        <p:spPr>
          <a:xfrm>
            <a:off x="5762355" y="5656557"/>
            <a:ext cx="893732" cy="461665"/>
          </a:xfrm>
          <a:prstGeom prst="rect">
            <a:avLst/>
          </a:prstGeom>
          <a:solidFill>
            <a:schemeClr val="accent1">
              <a:lumMod val="60000"/>
              <a:lumOff val="40000"/>
            </a:schemeClr>
          </a:solidFill>
        </p:spPr>
        <p:txBody>
          <a:bodyPr wrap="square" rtlCol="0">
            <a:spAutoFit/>
          </a:bodyPr>
          <a:lstStyle/>
          <a:p>
            <a:r>
              <a:rPr lang="en-US" sz="2400" dirty="0"/>
              <a:t>Goals</a:t>
            </a:r>
          </a:p>
        </p:txBody>
      </p:sp>
      <p:sp>
        <p:nvSpPr>
          <p:cNvPr id="43" name="TextBox 42">
            <a:extLst>
              <a:ext uri="{FF2B5EF4-FFF2-40B4-BE49-F238E27FC236}">
                <a16:creationId xmlns:a16="http://schemas.microsoft.com/office/drawing/2014/main" id="{86CB9D8A-A021-AD91-4309-C7A2A9CA9C2D}"/>
              </a:ext>
            </a:extLst>
          </p:cNvPr>
          <p:cNvSpPr txBox="1"/>
          <p:nvPr/>
        </p:nvSpPr>
        <p:spPr>
          <a:xfrm>
            <a:off x="7322729" y="4590097"/>
            <a:ext cx="2100941" cy="923330"/>
          </a:xfrm>
          <a:prstGeom prst="rect">
            <a:avLst/>
          </a:prstGeom>
          <a:solidFill>
            <a:schemeClr val="accent1">
              <a:lumMod val="60000"/>
              <a:lumOff val="40000"/>
            </a:schemeClr>
          </a:solidFill>
        </p:spPr>
        <p:txBody>
          <a:bodyPr wrap="square" rtlCol="0">
            <a:spAutoFit/>
          </a:bodyPr>
          <a:lstStyle/>
          <a:p>
            <a:r>
              <a:rPr lang="en-US" dirty="0"/>
              <a:t>Choose an action that will (eventually) accomplish a Goal</a:t>
            </a:r>
          </a:p>
        </p:txBody>
      </p:sp>
      <p:sp>
        <p:nvSpPr>
          <p:cNvPr id="45" name="Left Arrow 44">
            <a:extLst>
              <a:ext uri="{FF2B5EF4-FFF2-40B4-BE49-F238E27FC236}">
                <a16:creationId xmlns:a16="http://schemas.microsoft.com/office/drawing/2014/main" id="{14AC47ED-4669-3E39-5943-D30C95859C76}"/>
              </a:ext>
            </a:extLst>
          </p:cNvPr>
          <p:cNvSpPr/>
          <p:nvPr/>
        </p:nvSpPr>
        <p:spPr>
          <a:xfrm rot="389200">
            <a:off x="9235123" y="1262958"/>
            <a:ext cx="1507445" cy="18749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ight Arrow 46">
            <a:extLst>
              <a:ext uri="{FF2B5EF4-FFF2-40B4-BE49-F238E27FC236}">
                <a16:creationId xmlns:a16="http://schemas.microsoft.com/office/drawing/2014/main" id="{107744A9-1925-FDEC-F515-1D16F4F6A9BF}"/>
              </a:ext>
            </a:extLst>
          </p:cNvPr>
          <p:cNvSpPr/>
          <p:nvPr/>
        </p:nvSpPr>
        <p:spPr>
          <a:xfrm rot="20678682">
            <a:off x="9007368" y="5754881"/>
            <a:ext cx="1818289" cy="1846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Left Arrow 47">
            <a:extLst>
              <a:ext uri="{FF2B5EF4-FFF2-40B4-BE49-F238E27FC236}">
                <a16:creationId xmlns:a16="http://schemas.microsoft.com/office/drawing/2014/main" id="{07B272E7-6198-C5DA-3140-3CFD8B640430}"/>
              </a:ext>
            </a:extLst>
          </p:cNvPr>
          <p:cNvSpPr/>
          <p:nvPr/>
        </p:nvSpPr>
        <p:spPr>
          <a:xfrm rot="1790649">
            <a:off x="6600494" y="4520300"/>
            <a:ext cx="730141" cy="149591"/>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Left-Right Arrow 48">
            <a:extLst>
              <a:ext uri="{FF2B5EF4-FFF2-40B4-BE49-F238E27FC236}">
                <a16:creationId xmlns:a16="http://schemas.microsoft.com/office/drawing/2014/main" id="{5ADEC139-E71C-6372-E94D-CB2297223934}"/>
              </a:ext>
            </a:extLst>
          </p:cNvPr>
          <p:cNvSpPr/>
          <p:nvPr/>
        </p:nvSpPr>
        <p:spPr>
          <a:xfrm rot="19022968">
            <a:off x="6463861" y="5494014"/>
            <a:ext cx="1008993" cy="187578"/>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Left-Right Arrow 49">
            <a:extLst>
              <a:ext uri="{FF2B5EF4-FFF2-40B4-BE49-F238E27FC236}">
                <a16:creationId xmlns:a16="http://schemas.microsoft.com/office/drawing/2014/main" id="{A8760315-A089-FC4B-5612-AF33E2F4122A}"/>
              </a:ext>
            </a:extLst>
          </p:cNvPr>
          <p:cNvSpPr/>
          <p:nvPr/>
        </p:nvSpPr>
        <p:spPr>
          <a:xfrm rot="825733">
            <a:off x="6930964" y="3699024"/>
            <a:ext cx="840495" cy="212295"/>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Down Arrow 51">
            <a:extLst>
              <a:ext uri="{FF2B5EF4-FFF2-40B4-BE49-F238E27FC236}">
                <a16:creationId xmlns:a16="http://schemas.microsoft.com/office/drawing/2014/main" id="{34AA2B73-9A12-9E81-5A1D-339E7F6E579C}"/>
              </a:ext>
            </a:extLst>
          </p:cNvPr>
          <p:cNvSpPr/>
          <p:nvPr/>
        </p:nvSpPr>
        <p:spPr>
          <a:xfrm>
            <a:off x="8538855" y="1363528"/>
            <a:ext cx="122039" cy="24828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ight Arrow 54">
            <a:extLst>
              <a:ext uri="{FF2B5EF4-FFF2-40B4-BE49-F238E27FC236}">
                <a16:creationId xmlns:a16="http://schemas.microsoft.com/office/drawing/2014/main" id="{BFADD802-407E-CFBC-4C20-E23182AD9EDD}"/>
              </a:ext>
            </a:extLst>
          </p:cNvPr>
          <p:cNvSpPr/>
          <p:nvPr/>
        </p:nvSpPr>
        <p:spPr>
          <a:xfrm rot="1055540">
            <a:off x="6878412" y="2974654"/>
            <a:ext cx="859131" cy="20449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Left Arrow 55">
            <a:extLst>
              <a:ext uri="{FF2B5EF4-FFF2-40B4-BE49-F238E27FC236}">
                <a16:creationId xmlns:a16="http://schemas.microsoft.com/office/drawing/2014/main" id="{4EC87530-6ACA-4FDE-7ECC-0E431AFAC4C5}"/>
              </a:ext>
            </a:extLst>
          </p:cNvPr>
          <p:cNvSpPr/>
          <p:nvPr/>
        </p:nvSpPr>
        <p:spPr>
          <a:xfrm rot="20676935">
            <a:off x="7052438" y="1828202"/>
            <a:ext cx="872359" cy="181111"/>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Left-Right Arrow 57">
            <a:extLst>
              <a:ext uri="{FF2B5EF4-FFF2-40B4-BE49-F238E27FC236}">
                <a16:creationId xmlns:a16="http://schemas.microsoft.com/office/drawing/2014/main" id="{1C5CEDDF-B4CB-8E00-11B2-AAE3F526A491}"/>
              </a:ext>
            </a:extLst>
          </p:cNvPr>
          <p:cNvSpPr/>
          <p:nvPr/>
        </p:nvSpPr>
        <p:spPr>
          <a:xfrm rot="16807544">
            <a:off x="8056182" y="4202010"/>
            <a:ext cx="675412" cy="169277"/>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137277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4892EC07-1FFB-8B39-E5BD-C1200BA86E55}"/>
              </a:ext>
            </a:extLst>
          </p:cNvPr>
          <p:cNvSpPr/>
          <p:nvPr/>
        </p:nvSpPr>
        <p:spPr>
          <a:xfrm>
            <a:off x="10595081" y="1043122"/>
            <a:ext cx="1041954" cy="4741038"/>
          </a:xfrm>
          <a:prstGeom prst="round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ounded Rectangle 4">
            <a:extLst>
              <a:ext uri="{FF2B5EF4-FFF2-40B4-BE49-F238E27FC236}">
                <a16:creationId xmlns:a16="http://schemas.microsoft.com/office/drawing/2014/main" id="{56DC7C7E-DBDD-8917-B2CE-981CEFAA5551}"/>
              </a:ext>
            </a:extLst>
          </p:cNvPr>
          <p:cNvSpPr/>
          <p:nvPr/>
        </p:nvSpPr>
        <p:spPr>
          <a:xfrm>
            <a:off x="3888154" y="761411"/>
            <a:ext cx="5893764" cy="5654028"/>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3876A358-25ED-4883-6222-4B4022464AD9}"/>
              </a:ext>
            </a:extLst>
          </p:cNvPr>
          <p:cNvSpPr txBox="1"/>
          <p:nvPr/>
        </p:nvSpPr>
        <p:spPr>
          <a:xfrm>
            <a:off x="4799524" y="806853"/>
            <a:ext cx="3451672" cy="369332"/>
          </a:xfrm>
          <a:prstGeom prst="rect">
            <a:avLst/>
          </a:prstGeom>
          <a:noFill/>
        </p:spPr>
        <p:txBody>
          <a:bodyPr wrap="square" rtlCol="0">
            <a:spAutoFit/>
          </a:bodyPr>
          <a:lstStyle/>
          <a:p>
            <a:r>
              <a:rPr lang="en-US" u="sng" dirty="0"/>
              <a:t>Model-Based, Utility Based Agent</a:t>
            </a:r>
          </a:p>
        </p:txBody>
      </p:sp>
      <p:sp>
        <p:nvSpPr>
          <p:cNvPr id="7" name="TextBox 6">
            <a:extLst>
              <a:ext uri="{FF2B5EF4-FFF2-40B4-BE49-F238E27FC236}">
                <a16:creationId xmlns:a16="http://schemas.microsoft.com/office/drawing/2014/main" id="{DFAD484B-C0A3-C2AE-3B1F-33EE37107AFF}"/>
              </a:ext>
            </a:extLst>
          </p:cNvPr>
          <p:cNvSpPr txBox="1"/>
          <p:nvPr/>
        </p:nvSpPr>
        <p:spPr>
          <a:xfrm>
            <a:off x="8334704" y="1043122"/>
            <a:ext cx="975883" cy="369332"/>
          </a:xfrm>
          <a:prstGeom prst="rect">
            <a:avLst/>
          </a:prstGeom>
          <a:noFill/>
        </p:spPr>
        <p:txBody>
          <a:bodyPr wrap="square" rtlCol="0">
            <a:spAutoFit/>
          </a:bodyPr>
          <a:lstStyle/>
          <a:p>
            <a:r>
              <a:rPr lang="en-US" dirty="0"/>
              <a:t>Sensors</a:t>
            </a:r>
          </a:p>
        </p:txBody>
      </p:sp>
      <p:sp>
        <p:nvSpPr>
          <p:cNvPr id="8" name="TextBox 7">
            <a:extLst>
              <a:ext uri="{FF2B5EF4-FFF2-40B4-BE49-F238E27FC236}">
                <a16:creationId xmlns:a16="http://schemas.microsoft.com/office/drawing/2014/main" id="{F711FE5B-8995-7B61-7CF2-99BC5FD9140D}"/>
              </a:ext>
            </a:extLst>
          </p:cNvPr>
          <p:cNvSpPr txBox="1"/>
          <p:nvPr/>
        </p:nvSpPr>
        <p:spPr>
          <a:xfrm>
            <a:off x="7881293" y="5933556"/>
            <a:ext cx="1346044" cy="369332"/>
          </a:xfrm>
          <a:prstGeom prst="rect">
            <a:avLst/>
          </a:prstGeom>
          <a:noFill/>
        </p:spPr>
        <p:txBody>
          <a:bodyPr wrap="square" rtlCol="0">
            <a:spAutoFit/>
          </a:bodyPr>
          <a:lstStyle/>
          <a:p>
            <a:r>
              <a:rPr lang="en-US" dirty="0"/>
              <a:t>Actuators</a:t>
            </a:r>
          </a:p>
        </p:txBody>
      </p:sp>
      <p:sp>
        <p:nvSpPr>
          <p:cNvPr id="9" name="TextBox 8">
            <a:extLst>
              <a:ext uri="{FF2B5EF4-FFF2-40B4-BE49-F238E27FC236}">
                <a16:creationId xmlns:a16="http://schemas.microsoft.com/office/drawing/2014/main" id="{B43156D9-7283-6039-F446-06EDBA41D80C}"/>
              </a:ext>
            </a:extLst>
          </p:cNvPr>
          <p:cNvSpPr txBox="1"/>
          <p:nvPr/>
        </p:nvSpPr>
        <p:spPr>
          <a:xfrm rot="5400000">
            <a:off x="9579601" y="3482431"/>
            <a:ext cx="3062740" cy="624095"/>
          </a:xfrm>
          <a:prstGeom prst="rect">
            <a:avLst/>
          </a:prstGeom>
          <a:noFill/>
        </p:spPr>
        <p:txBody>
          <a:bodyPr wrap="square" rtlCol="0">
            <a:spAutoFit/>
          </a:bodyPr>
          <a:lstStyle/>
          <a:p>
            <a:r>
              <a:rPr lang="en-US" sz="3200" dirty="0"/>
              <a:t>Environment</a:t>
            </a:r>
          </a:p>
        </p:txBody>
      </p:sp>
      <p:sp>
        <p:nvSpPr>
          <p:cNvPr id="10" name="Down Arrow 9">
            <a:extLst>
              <a:ext uri="{FF2B5EF4-FFF2-40B4-BE49-F238E27FC236}">
                <a16:creationId xmlns:a16="http://schemas.microsoft.com/office/drawing/2014/main" id="{816DA823-15DE-191F-0AA0-D6DBFCB87271}"/>
              </a:ext>
            </a:extLst>
          </p:cNvPr>
          <p:cNvSpPr/>
          <p:nvPr/>
        </p:nvSpPr>
        <p:spPr>
          <a:xfrm>
            <a:off x="8340532" y="5628725"/>
            <a:ext cx="198323" cy="33636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D3F72977-198F-B467-6A04-234AE715D16C}"/>
              </a:ext>
            </a:extLst>
          </p:cNvPr>
          <p:cNvSpPr txBox="1"/>
          <p:nvPr/>
        </p:nvSpPr>
        <p:spPr>
          <a:xfrm>
            <a:off x="7856804" y="1658877"/>
            <a:ext cx="1346044" cy="373623"/>
          </a:xfrm>
          <a:prstGeom prst="rect">
            <a:avLst/>
          </a:prstGeom>
          <a:solidFill>
            <a:schemeClr val="accent1">
              <a:lumMod val="60000"/>
              <a:lumOff val="40000"/>
            </a:schemeClr>
          </a:solidFill>
          <a:ln>
            <a:solidFill>
              <a:schemeClr val="tx1">
                <a:lumMod val="75000"/>
                <a:lumOff val="25000"/>
              </a:schemeClr>
            </a:solidFill>
          </a:ln>
        </p:spPr>
        <p:txBody>
          <a:bodyPr wrap="square" rtlCol="0">
            <a:spAutoFit/>
          </a:bodyPr>
          <a:lstStyle/>
          <a:p>
            <a:r>
              <a:rPr lang="en-US" dirty="0"/>
              <a:t>Sensor State</a:t>
            </a:r>
          </a:p>
        </p:txBody>
      </p:sp>
      <p:sp>
        <p:nvSpPr>
          <p:cNvPr id="12" name="TextBox 11">
            <a:extLst>
              <a:ext uri="{FF2B5EF4-FFF2-40B4-BE49-F238E27FC236}">
                <a16:creationId xmlns:a16="http://schemas.microsoft.com/office/drawing/2014/main" id="{5DB8C23D-89FD-EEB8-24CB-4630428EA7A0}"/>
              </a:ext>
            </a:extLst>
          </p:cNvPr>
          <p:cNvSpPr txBox="1"/>
          <p:nvPr/>
        </p:nvSpPr>
        <p:spPr>
          <a:xfrm>
            <a:off x="7855541" y="2332318"/>
            <a:ext cx="1363882" cy="369332"/>
          </a:xfrm>
          <a:prstGeom prst="rect">
            <a:avLst/>
          </a:prstGeom>
          <a:solidFill>
            <a:schemeClr val="accent1">
              <a:lumMod val="60000"/>
              <a:lumOff val="40000"/>
            </a:schemeClr>
          </a:solidFill>
          <a:ln>
            <a:solidFill>
              <a:schemeClr val="tx1">
                <a:lumMod val="75000"/>
                <a:lumOff val="25000"/>
              </a:schemeClr>
            </a:solidFill>
          </a:ln>
        </p:spPr>
        <p:txBody>
          <a:bodyPr wrap="square" rtlCol="0">
            <a:spAutoFit/>
          </a:bodyPr>
          <a:lstStyle/>
          <a:p>
            <a:r>
              <a:rPr lang="en-US" dirty="0"/>
              <a:t>Model State</a:t>
            </a:r>
          </a:p>
        </p:txBody>
      </p:sp>
      <p:sp>
        <p:nvSpPr>
          <p:cNvPr id="13" name="TextBox 12">
            <a:extLst>
              <a:ext uri="{FF2B5EF4-FFF2-40B4-BE49-F238E27FC236}">
                <a16:creationId xmlns:a16="http://schemas.microsoft.com/office/drawing/2014/main" id="{6FD85AA4-D687-ECA0-F475-1455B1DFA2BB}"/>
              </a:ext>
            </a:extLst>
          </p:cNvPr>
          <p:cNvSpPr txBox="1"/>
          <p:nvPr/>
        </p:nvSpPr>
        <p:spPr>
          <a:xfrm>
            <a:off x="8334704" y="1904213"/>
            <a:ext cx="309255" cy="523220"/>
          </a:xfrm>
          <a:prstGeom prst="rect">
            <a:avLst/>
          </a:prstGeom>
          <a:noFill/>
        </p:spPr>
        <p:txBody>
          <a:bodyPr wrap="square" rtlCol="0">
            <a:spAutoFit/>
          </a:bodyPr>
          <a:lstStyle/>
          <a:p>
            <a:r>
              <a:rPr lang="en-US" sz="2800" dirty="0"/>
              <a:t>+</a:t>
            </a:r>
          </a:p>
        </p:txBody>
      </p:sp>
      <p:sp>
        <p:nvSpPr>
          <p:cNvPr id="14" name="Rounded Rectangle 13">
            <a:extLst>
              <a:ext uri="{FF2B5EF4-FFF2-40B4-BE49-F238E27FC236}">
                <a16:creationId xmlns:a16="http://schemas.microsoft.com/office/drawing/2014/main" id="{6A151137-32D9-11CD-411A-8EEBFC30DCCC}"/>
              </a:ext>
            </a:extLst>
          </p:cNvPr>
          <p:cNvSpPr/>
          <p:nvPr/>
        </p:nvSpPr>
        <p:spPr>
          <a:xfrm>
            <a:off x="4268496" y="1536648"/>
            <a:ext cx="2957038" cy="3183349"/>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z</a:t>
            </a:r>
          </a:p>
        </p:txBody>
      </p:sp>
      <p:sp>
        <p:nvSpPr>
          <p:cNvPr id="15" name="TextBox 14">
            <a:extLst>
              <a:ext uri="{FF2B5EF4-FFF2-40B4-BE49-F238E27FC236}">
                <a16:creationId xmlns:a16="http://schemas.microsoft.com/office/drawing/2014/main" id="{BB1798F7-2E7C-9F62-24A4-604006CAB3A4}"/>
              </a:ext>
            </a:extLst>
          </p:cNvPr>
          <p:cNvSpPr txBox="1"/>
          <p:nvPr/>
        </p:nvSpPr>
        <p:spPr>
          <a:xfrm>
            <a:off x="4572731" y="1384548"/>
            <a:ext cx="754143" cy="338554"/>
          </a:xfrm>
          <a:prstGeom prst="rect">
            <a:avLst/>
          </a:prstGeom>
          <a:solidFill>
            <a:schemeClr val="accent1">
              <a:lumMod val="60000"/>
              <a:lumOff val="40000"/>
            </a:schemeClr>
          </a:solidFill>
          <a:ln w="12700">
            <a:solidFill>
              <a:schemeClr val="tx1"/>
            </a:solidFill>
          </a:ln>
        </p:spPr>
        <p:txBody>
          <a:bodyPr wrap="square" rtlCol="0">
            <a:spAutoFit/>
          </a:bodyPr>
          <a:lstStyle/>
          <a:p>
            <a:pPr algn="ctr"/>
            <a:r>
              <a:rPr lang="en-US" sz="1600" dirty="0"/>
              <a:t>Model</a:t>
            </a:r>
          </a:p>
        </p:txBody>
      </p:sp>
      <p:sp>
        <p:nvSpPr>
          <p:cNvPr id="16" name="TextBox 15">
            <a:extLst>
              <a:ext uri="{FF2B5EF4-FFF2-40B4-BE49-F238E27FC236}">
                <a16:creationId xmlns:a16="http://schemas.microsoft.com/office/drawing/2014/main" id="{CCED55E7-0C5C-F9FF-00A7-E82B90B9F1BA}"/>
              </a:ext>
            </a:extLst>
          </p:cNvPr>
          <p:cNvSpPr txBox="1"/>
          <p:nvPr/>
        </p:nvSpPr>
        <p:spPr>
          <a:xfrm>
            <a:off x="4546984" y="2297597"/>
            <a:ext cx="2367517" cy="369332"/>
          </a:xfrm>
          <a:prstGeom prst="rect">
            <a:avLst/>
          </a:prstGeom>
          <a:solidFill>
            <a:schemeClr val="accent1">
              <a:lumMod val="60000"/>
              <a:lumOff val="40000"/>
            </a:schemeClr>
          </a:solidFill>
        </p:spPr>
        <p:txBody>
          <a:bodyPr wrap="square" rtlCol="0">
            <a:spAutoFit/>
          </a:bodyPr>
          <a:lstStyle/>
          <a:p>
            <a:pPr algn="ctr"/>
            <a:r>
              <a:rPr lang="en-US" dirty="0"/>
              <a:t>How the world works</a:t>
            </a:r>
          </a:p>
        </p:txBody>
      </p:sp>
      <p:sp>
        <p:nvSpPr>
          <p:cNvPr id="17" name="TextBox 16">
            <a:extLst>
              <a:ext uri="{FF2B5EF4-FFF2-40B4-BE49-F238E27FC236}">
                <a16:creationId xmlns:a16="http://schemas.microsoft.com/office/drawing/2014/main" id="{0582A45C-345B-C77B-53E4-BA4E8C3101B5}"/>
              </a:ext>
            </a:extLst>
          </p:cNvPr>
          <p:cNvSpPr txBox="1"/>
          <p:nvPr/>
        </p:nvSpPr>
        <p:spPr>
          <a:xfrm>
            <a:off x="4509665" y="1838623"/>
            <a:ext cx="2505381" cy="369332"/>
          </a:xfrm>
          <a:prstGeom prst="rect">
            <a:avLst/>
          </a:prstGeom>
          <a:solidFill>
            <a:schemeClr val="accent1">
              <a:lumMod val="60000"/>
              <a:lumOff val="40000"/>
            </a:schemeClr>
          </a:solidFill>
          <a:ln>
            <a:solidFill>
              <a:schemeClr val="tx1">
                <a:lumMod val="75000"/>
                <a:lumOff val="25000"/>
              </a:schemeClr>
            </a:solidFill>
          </a:ln>
        </p:spPr>
        <p:txBody>
          <a:bodyPr wrap="square" rtlCol="0">
            <a:spAutoFit/>
          </a:bodyPr>
          <a:lstStyle/>
          <a:p>
            <a:r>
              <a:rPr lang="en-US" dirty="0"/>
              <a:t>Percept &amp; Action history</a:t>
            </a:r>
          </a:p>
        </p:txBody>
      </p:sp>
      <p:sp>
        <p:nvSpPr>
          <p:cNvPr id="18" name="TextBox 17">
            <a:extLst>
              <a:ext uri="{FF2B5EF4-FFF2-40B4-BE49-F238E27FC236}">
                <a16:creationId xmlns:a16="http://schemas.microsoft.com/office/drawing/2014/main" id="{3A91AC15-6D3C-0BB9-977E-57F64F1D3B3A}"/>
              </a:ext>
            </a:extLst>
          </p:cNvPr>
          <p:cNvSpPr txBox="1"/>
          <p:nvPr/>
        </p:nvSpPr>
        <p:spPr>
          <a:xfrm>
            <a:off x="4494016" y="2762707"/>
            <a:ext cx="2424079" cy="369332"/>
          </a:xfrm>
          <a:prstGeom prst="rect">
            <a:avLst/>
          </a:prstGeom>
          <a:solidFill>
            <a:schemeClr val="accent1">
              <a:lumMod val="60000"/>
              <a:lumOff val="40000"/>
            </a:schemeClr>
          </a:solidFill>
          <a:ln>
            <a:solidFill>
              <a:schemeClr val="tx1">
                <a:lumMod val="75000"/>
                <a:lumOff val="25000"/>
              </a:schemeClr>
            </a:solidFill>
          </a:ln>
        </p:spPr>
        <p:txBody>
          <a:bodyPr wrap="square" rtlCol="0">
            <a:spAutoFit/>
          </a:bodyPr>
          <a:lstStyle/>
          <a:p>
            <a:pPr algn="ctr"/>
            <a:r>
              <a:rPr lang="en-US" dirty="0"/>
              <a:t>Model estimate of State</a:t>
            </a:r>
          </a:p>
        </p:txBody>
      </p:sp>
      <p:sp>
        <p:nvSpPr>
          <p:cNvPr id="19" name="TextBox 18">
            <a:extLst>
              <a:ext uri="{FF2B5EF4-FFF2-40B4-BE49-F238E27FC236}">
                <a16:creationId xmlns:a16="http://schemas.microsoft.com/office/drawing/2014/main" id="{74B62F20-91CC-71AE-FBE8-D31A4DA5B9C2}"/>
              </a:ext>
            </a:extLst>
          </p:cNvPr>
          <p:cNvSpPr txBox="1"/>
          <p:nvPr/>
        </p:nvSpPr>
        <p:spPr>
          <a:xfrm>
            <a:off x="5317777" y="4191500"/>
            <a:ext cx="1450670" cy="338554"/>
          </a:xfrm>
          <a:prstGeom prst="rect">
            <a:avLst/>
          </a:prstGeom>
          <a:solidFill>
            <a:schemeClr val="accent4">
              <a:lumMod val="20000"/>
              <a:lumOff val="80000"/>
            </a:schemeClr>
          </a:solidFill>
          <a:ln w="38100">
            <a:solidFill>
              <a:schemeClr val="tx1"/>
            </a:solidFill>
          </a:ln>
        </p:spPr>
        <p:txBody>
          <a:bodyPr wrap="square" rtlCol="0">
            <a:spAutoFit/>
          </a:bodyPr>
          <a:lstStyle/>
          <a:p>
            <a:pPr algn="ctr"/>
            <a:r>
              <a:rPr lang="en-US" sz="1600" dirty="0"/>
              <a:t>Actions Taken</a:t>
            </a:r>
          </a:p>
        </p:txBody>
      </p:sp>
      <p:sp>
        <p:nvSpPr>
          <p:cNvPr id="20" name="TextBox 19">
            <a:extLst>
              <a:ext uri="{FF2B5EF4-FFF2-40B4-BE49-F238E27FC236}">
                <a16:creationId xmlns:a16="http://schemas.microsoft.com/office/drawing/2014/main" id="{0056E753-88C5-A363-4B45-7EE4F5201F87}"/>
              </a:ext>
            </a:extLst>
          </p:cNvPr>
          <p:cNvSpPr txBox="1"/>
          <p:nvPr/>
        </p:nvSpPr>
        <p:spPr>
          <a:xfrm>
            <a:off x="4410354" y="3510457"/>
            <a:ext cx="2579025" cy="369332"/>
          </a:xfrm>
          <a:prstGeom prst="rect">
            <a:avLst/>
          </a:prstGeom>
          <a:solidFill>
            <a:schemeClr val="accent4">
              <a:lumMod val="60000"/>
              <a:lumOff val="40000"/>
            </a:schemeClr>
          </a:solidFill>
          <a:ln>
            <a:solidFill>
              <a:schemeClr val="tx1">
                <a:lumMod val="75000"/>
                <a:lumOff val="25000"/>
              </a:schemeClr>
            </a:solidFill>
          </a:ln>
        </p:spPr>
        <p:txBody>
          <a:bodyPr wrap="square" rtlCol="0">
            <a:spAutoFit/>
          </a:bodyPr>
          <a:lstStyle/>
          <a:p>
            <a:r>
              <a:rPr lang="en-US" dirty="0"/>
              <a:t>If Action – What Change?</a:t>
            </a:r>
          </a:p>
        </p:txBody>
      </p:sp>
      <p:sp>
        <p:nvSpPr>
          <p:cNvPr id="21" name="TextBox 20">
            <a:extLst>
              <a:ext uri="{FF2B5EF4-FFF2-40B4-BE49-F238E27FC236}">
                <a16:creationId xmlns:a16="http://schemas.microsoft.com/office/drawing/2014/main" id="{5633522D-2156-71BB-BF10-F0ADD8D4D3CC}"/>
              </a:ext>
            </a:extLst>
          </p:cNvPr>
          <p:cNvSpPr txBox="1"/>
          <p:nvPr/>
        </p:nvSpPr>
        <p:spPr>
          <a:xfrm>
            <a:off x="7741466" y="3667494"/>
            <a:ext cx="1492412" cy="369332"/>
          </a:xfrm>
          <a:prstGeom prst="rect">
            <a:avLst/>
          </a:prstGeom>
          <a:solidFill>
            <a:schemeClr val="accent4">
              <a:lumMod val="60000"/>
              <a:lumOff val="40000"/>
            </a:schemeClr>
          </a:solidFill>
          <a:ln>
            <a:solidFill>
              <a:schemeClr val="tx1">
                <a:lumMod val="75000"/>
                <a:lumOff val="25000"/>
              </a:schemeClr>
            </a:solidFill>
          </a:ln>
        </p:spPr>
        <p:txBody>
          <a:bodyPr wrap="square" rtlCol="0">
            <a:spAutoFit/>
          </a:bodyPr>
          <a:lstStyle/>
          <a:p>
            <a:r>
              <a:rPr lang="en-US" dirty="0"/>
              <a:t>Possible State</a:t>
            </a:r>
          </a:p>
        </p:txBody>
      </p:sp>
      <p:sp>
        <p:nvSpPr>
          <p:cNvPr id="22" name="TextBox 21">
            <a:extLst>
              <a:ext uri="{FF2B5EF4-FFF2-40B4-BE49-F238E27FC236}">
                <a16:creationId xmlns:a16="http://schemas.microsoft.com/office/drawing/2014/main" id="{C47279F5-7147-0742-27C7-FB01DE8AF6AE}"/>
              </a:ext>
            </a:extLst>
          </p:cNvPr>
          <p:cNvSpPr txBox="1"/>
          <p:nvPr/>
        </p:nvSpPr>
        <p:spPr>
          <a:xfrm>
            <a:off x="7625853" y="2993929"/>
            <a:ext cx="1798752" cy="369332"/>
          </a:xfrm>
          <a:prstGeom prst="rect">
            <a:avLst/>
          </a:prstGeom>
          <a:solidFill>
            <a:schemeClr val="accent1">
              <a:lumMod val="40000"/>
              <a:lumOff val="60000"/>
            </a:schemeClr>
          </a:solidFill>
          <a:ln>
            <a:solidFill>
              <a:schemeClr val="tx1">
                <a:lumMod val="75000"/>
                <a:lumOff val="25000"/>
              </a:schemeClr>
            </a:solidFill>
          </a:ln>
        </p:spPr>
        <p:txBody>
          <a:bodyPr wrap="square" rtlCol="0">
            <a:spAutoFit/>
          </a:bodyPr>
          <a:lstStyle/>
          <a:p>
            <a:pPr algn="ctr"/>
            <a:r>
              <a:rPr lang="en-US" dirty="0"/>
              <a:t>Estimated State</a:t>
            </a:r>
          </a:p>
        </p:txBody>
      </p:sp>
      <p:sp>
        <p:nvSpPr>
          <p:cNvPr id="23" name="TextBox 22">
            <a:extLst>
              <a:ext uri="{FF2B5EF4-FFF2-40B4-BE49-F238E27FC236}">
                <a16:creationId xmlns:a16="http://schemas.microsoft.com/office/drawing/2014/main" id="{BECB0182-02EB-F432-48F5-B31777ECDFF9}"/>
              </a:ext>
            </a:extLst>
          </p:cNvPr>
          <p:cNvSpPr txBox="1"/>
          <p:nvPr/>
        </p:nvSpPr>
        <p:spPr>
          <a:xfrm>
            <a:off x="8339960" y="2540088"/>
            <a:ext cx="309255" cy="523220"/>
          </a:xfrm>
          <a:prstGeom prst="rect">
            <a:avLst/>
          </a:prstGeom>
          <a:noFill/>
        </p:spPr>
        <p:txBody>
          <a:bodyPr wrap="square" rtlCol="0">
            <a:spAutoFit/>
          </a:bodyPr>
          <a:lstStyle/>
          <a:p>
            <a:r>
              <a:rPr lang="en-US" sz="2800" dirty="0"/>
              <a:t>+</a:t>
            </a:r>
          </a:p>
        </p:txBody>
      </p:sp>
      <p:sp>
        <p:nvSpPr>
          <p:cNvPr id="24" name="TextBox 23">
            <a:extLst>
              <a:ext uri="{FF2B5EF4-FFF2-40B4-BE49-F238E27FC236}">
                <a16:creationId xmlns:a16="http://schemas.microsoft.com/office/drawing/2014/main" id="{C43E9116-AE1F-CD86-FACC-610FFCAEFF08}"/>
              </a:ext>
            </a:extLst>
          </p:cNvPr>
          <p:cNvSpPr txBox="1"/>
          <p:nvPr/>
        </p:nvSpPr>
        <p:spPr>
          <a:xfrm>
            <a:off x="8329446" y="3223259"/>
            <a:ext cx="309255" cy="523220"/>
          </a:xfrm>
          <a:prstGeom prst="rect">
            <a:avLst/>
          </a:prstGeom>
          <a:noFill/>
        </p:spPr>
        <p:txBody>
          <a:bodyPr wrap="square" rtlCol="0">
            <a:spAutoFit/>
          </a:bodyPr>
          <a:lstStyle/>
          <a:p>
            <a:r>
              <a:rPr lang="en-US" sz="2800" dirty="0"/>
              <a:t>+</a:t>
            </a:r>
          </a:p>
        </p:txBody>
      </p:sp>
      <p:sp>
        <p:nvSpPr>
          <p:cNvPr id="25" name="TextBox 24">
            <a:extLst>
              <a:ext uri="{FF2B5EF4-FFF2-40B4-BE49-F238E27FC236}">
                <a16:creationId xmlns:a16="http://schemas.microsoft.com/office/drawing/2014/main" id="{03927F75-03D8-51C1-683F-A9D8512166F4}"/>
              </a:ext>
            </a:extLst>
          </p:cNvPr>
          <p:cNvSpPr txBox="1"/>
          <p:nvPr/>
        </p:nvSpPr>
        <p:spPr>
          <a:xfrm>
            <a:off x="147846" y="122187"/>
            <a:ext cx="5044265" cy="523220"/>
          </a:xfrm>
          <a:prstGeom prst="rect">
            <a:avLst/>
          </a:prstGeom>
          <a:noFill/>
        </p:spPr>
        <p:txBody>
          <a:bodyPr wrap="square" rtlCol="0">
            <a:spAutoFit/>
          </a:bodyPr>
          <a:lstStyle/>
          <a:p>
            <a:r>
              <a:rPr lang="en-US" sz="2800" u="sng" dirty="0"/>
              <a:t>Model-Based, Utility-Based Agent</a:t>
            </a:r>
          </a:p>
        </p:txBody>
      </p:sp>
      <p:sp>
        <p:nvSpPr>
          <p:cNvPr id="26" name="TextBox 25">
            <a:extLst>
              <a:ext uri="{FF2B5EF4-FFF2-40B4-BE49-F238E27FC236}">
                <a16:creationId xmlns:a16="http://schemas.microsoft.com/office/drawing/2014/main" id="{822DC795-3838-1AD0-8323-6A45B08AFD6D}"/>
              </a:ext>
            </a:extLst>
          </p:cNvPr>
          <p:cNvSpPr txBox="1"/>
          <p:nvPr/>
        </p:nvSpPr>
        <p:spPr>
          <a:xfrm>
            <a:off x="410224" y="1426333"/>
            <a:ext cx="3063711" cy="4524315"/>
          </a:xfrm>
          <a:prstGeom prst="rect">
            <a:avLst/>
          </a:prstGeom>
          <a:solidFill>
            <a:schemeClr val="accent6">
              <a:lumMod val="40000"/>
              <a:lumOff val="60000"/>
            </a:schemeClr>
          </a:solidFill>
          <a:ln w="38100">
            <a:solidFill>
              <a:schemeClr val="tx1"/>
            </a:solidFill>
          </a:ln>
        </p:spPr>
        <p:txBody>
          <a:bodyPr wrap="square" rtlCol="0">
            <a:spAutoFit/>
          </a:bodyPr>
          <a:lstStyle/>
          <a:p>
            <a:r>
              <a:rPr lang="en-US" sz="1600" dirty="0"/>
              <a:t>Once again the Agent uses a model of the world.</a:t>
            </a:r>
          </a:p>
          <a:p>
            <a:endParaRPr lang="en-US" sz="1600" dirty="0"/>
          </a:p>
          <a:p>
            <a:r>
              <a:rPr lang="en-US" sz="1600" dirty="0"/>
              <a:t>The model estimates its own state based on how the world works, the sensor state and the actions that have been taken.</a:t>
            </a:r>
          </a:p>
          <a:p>
            <a:endParaRPr lang="en-US" sz="1600" dirty="0"/>
          </a:p>
          <a:p>
            <a:r>
              <a:rPr lang="en-US" sz="1600" dirty="0"/>
              <a:t>It chooses the action that leads to the best expected utility, where expected utility is computed by averaging over all possible outcome states, weighted by the probability of the outcome.</a:t>
            </a:r>
          </a:p>
          <a:p>
            <a:endParaRPr lang="en-US" sz="1600" dirty="0"/>
          </a:p>
          <a:p>
            <a:r>
              <a:rPr lang="en-US" sz="1600" dirty="0"/>
              <a:t>The term “utility” is used in place of “happy”, since “happy” is hardly a scientific term.</a:t>
            </a:r>
          </a:p>
        </p:txBody>
      </p:sp>
      <p:pic>
        <p:nvPicPr>
          <p:cNvPr id="27" name="Picture 26" descr="Shape, circle&#10;&#10;Description automatically generated">
            <a:extLst>
              <a:ext uri="{FF2B5EF4-FFF2-40B4-BE49-F238E27FC236}">
                <a16:creationId xmlns:a16="http://schemas.microsoft.com/office/drawing/2014/main" id="{90D067C9-CDAD-2219-D448-8418DC591792}"/>
              </a:ext>
            </a:extLst>
          </p:cNvPr>
          <p:cNvPicPr>
            <a:picLocks noChangeAspect="1"/>
          </p:cNvPicPr>
          <p:nvPr/>
        </p:nvPicPr>
        <p:blipFill>
          <a:blip r:embed="rId2"/>
          <a:stretch>
            <a:fillRect/>
          </a:stretch>
        </p:blipFill>
        <p:spPr>
          <a:xfrm>
            <a:off x="4653852" y="4869588"/>
            <a:ext cx="1346043" cy="1346043"/>
          </a:xfrm>
          <a:prstGeom prst="rect">
            <a:avLst/>
          </a:prstGeom>
        </p:spPr>
      </p:pic>
      <p:sp>
        <p:nvSpPr>
          <p:cNvPr id="28" name="TextBox 27">
            <a:extLst>
              <a:ext uri="{FF2B5EF4-FFF2-40B4-BE49-F238E27FC236}">
                <a16:creationId xmlns:a16="http://schemas.microsoft.com/office/drawing/2014/main" id="{4E348A6D-EE71-2FB7-8FFF-796733A9A2A7}"/>
              </a:ext>
            </a:extLst>
          </p:cNvPr>
          <p:cNvSpPr txBox="1"/>
          <p:nvPr/>
        </p:nvSpPr>
        <p:spPr>
          <a:xfrm>
            <a:off x="5762355" y="5887783"/>
            <a:ext cx="1979111" cy="338554"/>
          </a:xfrm>
          <a:prstGeom prst="rect">
            <a:avLst/>
          </a:prstGeom>
          <a:solidFill>
            <a:schemeClr val="accent1">
              <a:lumMod val="60000"/>
              <a:lumOff val="40000"/>
            </a:schemeClr>
          </a:solidFill>
        </p:spPr>
        <p:txBody>
          <a:bodyPr wrap="square" rtlCol="0">
            <a:spAutoFit/>
          </a:bodyPr>
          <a:lstStyle/>
          <a:p>
            <a:r>
              <a:rPr lang="en-US" sz="1600" dirty="0"/>
              <a:t>Best Expected Utility</a:t>
            </a:r>
          </a:p>
        </p:txBody>
      </p:sp>
      <p:sp>
        <p:nvSpPr>
          <p:cNvPr id="29" name="TextBox 28">
            <a:extLst>
              <a:ext uri="{FF2B5EF4-FFF2-40B4-BE49-F238E27FC236}">
                <a16:creationId xmlns:a16="http://schemas.microsoft.com/office/drawing/2014/main" id="{7F54E422-C784-EADF-6CC9-EE85B8156B54}"/>
              </a:ext>
            </a:extLst>
          </p:cNvPr>
          <p:cNvSpPr txBox="1"/>
          <p:nvPr/>
        </p:nvSpPr>
        <p:spPr>
          <a:xfrm>
            <a:off x="7322729" y="4590097"/>
            <a:ext cx="2100941" cy="923330"/>
          </a:xfrm>
          <a:prstGeom prst="rect">
            <a:avLst/>
          </a:prstGeom>
          <a:solidFill>
            <a:schemeClr val="accent1">
              <a:lumMod val="60000"/>
              <a:lumOff val="40000"/>
            </a:schemeClr>
          </a:solidFill>
        </p:spPr>
        <p:txBody>
          <a:bodyPr wrap="square" rtlCol="0">
            <a:spAutoFit/>
          </a:bodyPr>
          <a:lstStyle/>
          <a:p>
            <a:r>
              <a:rPr lang="en-US" dirty="0"/>
              <a:t>How “happy” will the Agent be in the suggested state?</a:t>
            </a:r>
          </a:p>
        </p:txBody>
      </p:sp>
      <p:sp>
        <p:nvSpPr>
          <p:cNvPr id="30" name="Left Arrow 29">
            <a:extLst>
              <a:ext uri="{FF2B5EF4-FFF2-40B4-BE49-F238E27FC236}">
                <a16:creationId xmlns:a16="http://schemas.microsoft.com/office/drawing/2014/main" id="{22502CFF-72D8-AB65-68C5-FE0B1568B079}"/>
              </a:ext>
            </a:extLst>
          </p:cNvPr>
          <p:cNvSpPr/>
          <p:nvPr/>
        </p:nvSpPr>
        <p:spPr>
          <a:xfrm rot="389200">
            <a:off x="9235123" y="1262958"/>
            <a:ext cx="1507445" cy="18749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ight Arrow 30">
            <a:extLst>
              <a:ext uri="{FF2B5EF4-FFF2-40B4-BE49-F238E27FC236}">
                <a16:creationId xmlns:a16="http://schemas.microsoft.com/office/drawing/2014/main" id="{D5E8C3E0-B635-550C-0CEF-DC10D3748028}"/>
              </a:ext>
            </a:extLst>
          </p:cNvPr>
          <p:cNvSpPr/>
          <p:nvPr/>
        </p:nvSpPr>
        <p:spPr>
          <a:xfrm rot="20678682">
            <a:off x="9007368" y="5754881"/>
            <a:ext cx="1818289" cy="1846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Left Arrow 31">
            <a:extLst>
              <a:ext uri="{FF2B5EF4-FFF2-40B4-BE49-F238E27FC236}">
                <a16:creationId xmlns:a16="http://schemas.microsoft.com/office/drawing/2014/main" id="{F00A9FEA-EDDE-BBC4-7212-83E686CD4827}"/>
              </a:ext>
            </a:extLst>
          </p:cNvPr>
          <p:cNvSpPr/>
          <p:nvPr/>
        </p:nvSpPr>
        <p:spPr>
          <a:xfrm rot="1790649">
            <a:off x="6600494" y="4520300"/>
            <a:ext cx="730141" cy="149591"/>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Left-Right Arrow 32">
            <a:extLst>
              <a:ext uri="{FF2B5EF4-FFF2-40B4-BE49-F238E27FC236}">
                <a16:creationId xmlns:a16="http://schemas.microsoft.com/office/drawing/2014/main" id="{D11FB8DE-795A-CBB5-F592-20AFA62EF291}"/>
              </a:ext>
            </a:extLst>
          </p:cNvPr>
          <p:cNvSpPr/>
          <p:nvPr/>
        </p:nvSpPr>
        <p:spPr>
          <a:xfrm rot="19022968">
            <a:off x="6463861" y="5494014"/>
            <a:ext cx="1008993" cy="187578"/>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Left-Right Arrow 33">
            <a:extLst>
              <a:ext uri="{FF2B5EF4-FFF2-40B4-BE49-F238E27FC236}">
                <a16:creationId xmlns:a16="http://schemas.microsoft.com/office/drawing/2014/main" id="{04F0A746-C518-B7F2-CE97-63CBC7829F8A}"/>
              </a:ext>
            </a:extLst>
          </p:cNvPr>
          <p:cNvSpPr/>
          <p:nvPr/>
        </p:nvSpPr>
        <p:spPr>
          <a:xfrm rot="825733">
            <a:off x="6930964" y="3699024"/>
            <a:ext cx="840495" cy="212295"/>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Down Arrow 34">
            <a:extLst>
              <a:ext uri="{FF2B5EF4-FFF2-40B4-BE49-F238E27FC236}">
                <a16:creationId xmlns:a16="http://schemas.microsoft.com/office/drawing/2014/main" id="{90067222-C363-1AEF-82E8-655422861C9C}"/>
              </a:ext>
            </a:extLst>
          </p:cNvPr>
          <p:cNvSpPr/>
          <p:nvPr/>
        </p:nvSpPr>
        <p:spPr>
          <a:xfrm>
            <a:off x="8538855" y="1363528"/>
            <a:ext cx="122039" cy="24828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ight Arrow 35">
            <a:extLst>
              <a:ext uri="{FF2B5EF4-FFF2-40B4-BE49-F238E27FC236}">
                <a16:creationId xmlns:a16="http://schemas.microsoft.com/office/drawing/2014/main" id="{EFDBC44D-F232-E53B-75AF-750EA9A2454E}"/>
              </a:ext>
            </a:extLst>
          </p:cNvPr>
          <p:cNvSpPr/>
          <p:nvPr/>
        </p:nvSpPr>
        <p:spPr>
          <a:xfrm rot="1055540">
            <a:off x="6878412" y="2974654"/>
            <a:ext cx="859131" cy="20449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Left Arrow 36">
            <a:extLst>
              <a:ext uri="{FF2B5EF4-FFF2-40B4-BE49-F238E27FC236}">
                <a16:creationId xmlns:a16="http://schemas.microsoft.com/office/drawing/2014/main" id="{6703549D-941A-CDE7-6CFF-D20955B28C32}"/>
              </a:ext>
            </a:extLst>
          </p:cNvPr>
          <p:cNvSpPr/>
          <p:nvPr/>
        </p:nvSpPr>
        <p:spPr>
          <a:xfrm rot="20676935">
            <a:off x="7052438" y="1828202"/>
            <a:ext cx="872359" cy="181111"/>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Left-Right Arrow 37">
            <a:extLst>
              <a:ext uri="{FF2B5EF4-FFF2-40B4-BE49-F238E27FC236}">
                <a16:creationId xmlns:a16="http://schemas.microsoft.com/office/drawing/2014/main" id="{0876478E-07BA-D6DE-2CF7-AC438E76242F}"/>
              </a:ext>
            </a:extLst>
          </p:cNvPr>
          <p:cNvSpPr/>
          <p:nvPr/>
        </p:nvSpPr>
        <p:spPr>
          <a:xfrm rot="16807544">
            <a:off x="8056182" y="4202010"/>
            <a:ext cx="675412" cy="169277"/>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a:extLst>
              <a:ext uri="{FF2B5EF4-FFF2-40B4-BE49-F238E27FC236}">
                <a16:creationId xmlns:a16="http://schemas.microsoft.com/office/drawing/2014/main" id="{9F36BC2F-E885-1230-5C6C-4BE5B0618D63}"/>
              </a:ext>
            </a:extLst>
          </p:cNvPr>
          <p:cNvSpPr txBox="1"/>
          <p:nvPr/>
        </p:nvSpPr>
        <p:spPr>
          <a:xfrm>
            <a:off x="8660894" y="63371"/>
            <a:ext cx="3531106" cy="646331"/>
          </a:xfrm>
          <a:prstGeom prst="rect">
            <a:avLst/>
          </a:prstGeom>
          <a:noFill/>
        </p:spPr>
        <p:txBody>
          <a:bodyPr wrap="square" rtlCol="0">
            <a:spAutoFit/>
          </a:bodyPr>
          <a:lstStyle/>
          <a:p>
            <a:pPr algn="ctr"/>
            <a:r>
              <a:rPr lang="en-US" u="sng" dirty="0"/>
              <a:t>Partially Observable Environments</a:t>
            </a:r>
          </a:p>
          <a:p>
            <a:pPr algn="ctr"/>
            <a:r>
              <a:rPr lang="en-US" u="sng" dirty="0"/>
              <a:t>(Reality)</a:t>
            </a:r>
          </a:p>
        </p:txBody>
      </p:sp>
    </p:spTree>
    <p:extLst>
      <p:ext uri="{BB962C8B-B14F-4D97-AF65-F5344CB8AC3E}">
        <p14:creationId xmlns:p14="http://schemas.microsoft.com/office/powerpoint/2010/main" val="7353758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FCD54-8AA9-1795-D2AA-B586729BE13C}"/>
              </a:ext>
            </a:extLst>
          </p:cNvPr>
          <p:cNvSpPr>
            <a:spLocks noGrp="1"/>
          </p:cNvSpPr>
          <p:nvPr>
            <p:ph type="title"/>
          </p:nvPr>
        </p:nvSpPr>
        <p:spPr>
          <a:xfrm>
            <a:off x="838200" y="285530"/>
            <a:ext cx="4564117" cy="791013"/>
          </a:xfrm>
        </p:spPr>
        <p:txBody>
          <a:bodyPr/>
          <a:lstStyle/>
          <a:p>
            <a:r>
              <a:rPr lang="en-US" u="sng" dirty="0"/>
              <a:t>Agent Environment</a:t>
            </a:r>
          </a:p>
        </p:txBody>
      </p:sp>
      <p:sp>
        <p:nvSpPr>
          <p:cNvPr id="3" name="Content Placeholder 2">
            <a:extLst>
              <a:ext uri="{FF2B5EF4-FFF2-40B4-BE49-F238E27FC236}">
                <a16:creationId xmlns:a16="http://schemas.microsoft.com/office/drawing/2014/main" id="{268655C5-AC69-FBD3-3CFC-F3B805C4C466}"/>
              </a:ext>
            </a:extLst>
          </p:cNvPr>
          <p:cNvSpPr>
            <a:spLocks noGrp="1"/>
          </p:cNvSpPr>
          <p:nvPr>
            <p:ph idx="1"/>
          </p:nvPr>
        </p:nvSpPr>
        <p:spPr>
          <a:xfrm>
            <a:off x="838200" y="1276240"/>
            <a:ext cx="10515600" cy="1842485"/>
          </a:xfrm>
        </p:spPr>
        <p:txBody>
          <a:bodyPr/>
          <a:lstStyle/>
          <a:p>
            <a:r>
              <a:rPr lang="en-US" dirty="0"/>
              <a:t>The environment in which an intelligent agent operates plays a critical role in its behavior and performance.</a:t>
            </a:r>
          </a:p>
          <a:p>
            <a:r>
              <a:rPr lang="en-US" i="1" u="sng" dirty="0">
                <a:solidFill>
                  <a:srgbClr val="FF0000"/>
                </a:solidFill>
              </a:rPr>
              <a:t>In designing the agent, the first step must always be to specify the task environment as fully as possible.</a:t>
            </a:r>
          </a:p>
          <a:p>
            <a:pPr marL="0" indent="0">
              <a:buNone/>
            </a:pPr>
            <a:endParaRPr lang="en-US" dirty="0"/>
          </a:p>
          <a:p>
            <a:pPr marL="0" indent="0">
              <a:buNone/>
            </a:pPr>
            <a:endParaRPr lang="en-US" dirty="0"/>
          </a:p>
        </p:txBody>
      </p:sp>
      <p:grpSp>
        <p:nvGrpSpPr>
          <p:cNvPr id="9" name="Group 8">
            <a:extLst>
              <a:ext uri="{FF2B5EF4-FFF2-40B4-BE49-F238E27FC236}">
                <a16:creationId xmlns:a16="http://schemas.microsoft.com/office/drawing/2014/main" id="{6A907F48-EFF0-FB4C-9207-B04B18EA291D}"/>
              </a:ext>
            </a:extLst>
          </p:cNvPr>
          <p:cNvGrpSpPr/>
          <p:nvPr/>
        </p:nvGrpSpPr>
        <p:grpSpPr>
          <a:xfrm>
            <a:off x="4039913" y="3185874"/>
            <a:ext cx="7836777" cy="3232297"/>
            <a:chOff x="3714092" y="3275545"/>
            <a:chExt cx="7836777" cy="3232297"/>
          </a:xfrm>
        </p:grpSpPr>
        <p:sp>
          <p:nvSpPr>
            <p:cNvPr id="8" name="Rounded Rectangle 7">
              <a:extLst>
                <a:ext uri="{FF2B5EF4-FFF2-40B4-BE49-F238E27FC236}">
                  <a16:creationId xmlns:a16="http://schemas.microsoft.com/office/drawing/2014/main" id="{C8E38D27-640A-BD98-AC54-DE6DF983FCDB}"/>
                </a:ext>
              </a:extLst>
            </p:cNvPr>
            <p:cNvSpPr/>
            <p:nvPr/>
          </p:nvSpPr>
          <p:spPr>
            <a:xfrm>
              <a:off x="3714092" y="3275545"/>
              <a:ext cx="7836777" cy="3232297"/>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2F505FD6-747E-CFBB-F2AD-710AF37EAA32}"/>
                </a:ext>
              </a:extLst>
            </p:cNvPr>
            <p:cNvSpPr txBox="1"/>
            <p:nvPr/>
          </p:nvSpPr>
          <p:spPr>
            <a:xfrm>
              <a:off x="4141073" y="3372766"/>
              <a:ext cx="7329653" cy="3046988"/>
            </a:xfrm>
            <a:prstGeom prst="rect">
              <a:avLst/>
            </a:prstGeom>
            <a:noFill/>
          </p:spPr>
          <p:txBody>
            <a:bodyPr wrap="square" rtlCol="0">
              <a:spAutoFit/>
            </a:bodyPr>
            <a:lstStyle/>
            <a:p>
              <a:r>
                <a:rPr lang="en-US" sz="3200" dirty="0"/>
                <a:t>1 - Fully observable vs Partially observable</a:t>
              </a:r>
            </a:p>
            <a:p>
              <a:r>
                <a:rPr lang="en-US" sz="3200" dirty="0"/>
                <a:t>2 - Single agent vs Multi agent</a:t>
              </a:r>
            </a:p>
            <a:p>
              <a:r>
                <a:rPr lang="en-US" sz="3200" dirty="0"/>
                <a:t>3 - Deterministic vs Stochastic</a:t>
              </a:r>
            </a:p>
            <a:p>
              <a:r>
                <a:rPr lang="en-US" sz="3200" dirty="0"/>
                <a:t>4 - Episodic vs Sequential</a:t>
              </a:r>
            </a:p>
            <a:p>
              <a:r>
                <a:rPr lang="en-US" sz="3200" dirty="0"/>
                <a:t>5 - Discrete vs Continuous</a:t>
              </a:r>
            </a:p>
            <a:p>
              <a:r>
                <a:rPr lang="en-US" sz="3200" dirty="0"/>
                <a:t>6 - Known vs Unknown</a:t>
              </a:r>
            </a:p>
          </p:txBody>
        </p:sp>
      </p:grpSp>
      <p:grpSp>
        <p:nvGrpSpPr>
          <p:cNvPr id="7" name="Group 6">
            <a:extLst>
              <a:ext uri="{FF2B5EF4-FFF2-40B4-BE49-F238E27FC236}">
                <a16:creationId xmlns:a16="http://schemas.microsoft.com/office/drawing/2014/main" id="{59742310-21C1-98F4-CB9A-12EDC73A4BF5}"/>
              </a:ext>
            </a:extLst>
          </p:cNvPr>
          <p:cNvGrpSpPr/>
          <p:nvPr/>
        </p:nvGrpSpPr>
        <p:grpSpPr>
          <a:xfrm>
            <a:off x="72259" y="3739276"/>
            <a:ext cx="3754164" cy="2125496"/>
            <a:chOff x="77513" y="3739276"/>
            <a:chExt cx="4564117" cy="2220090"/>
          </a:xfrm>
        </p:grpSpPr>
        <p:sp>
          <p:nvSpPr>
            <p:cNvPr id="6" name="Rounded Rectangle 5">
              <a:extLst>
                <a:ext uri="{FF2B5EF4-FFF2-40B4-BE49-F238E27FC236}">
                  <a16:creationId xmlns:a16="http://schemas.microsoft.com/office/drawing/2014/main" id="{6C5D2B46-3E96-84B9-4D88-5C3E87D19282}"/>
                </a:ext>
              </a:extLst>
            </p:cNvPr>
            <p:cNvSpPr/>
            <p:nvPr/>
          </p:nvSpPr>
          <p:spPr>
            <a:xfrm>
              <a:off x="469681" y="3739276"/>
              <a:ext cx="3779783" cy="2220090"/>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0EE58AF8-58C9-E558-6223-E7D9EBB42A44}"/>
                </a:ext>
              </a:extLst>
            </p:cNvPr>
            <p:cNvSpPr txBox="1"/>
            <p:nvPr/>
          </p:nvSpPr>
          <p:spPr>
            <a:xfrm>
              <a:off x="77513" y="4156823"/>
              <a:ext cx="4564117" cy="1384995"/>
            </a:xfrm>
            <a:prstGeom prst="rect">
              <a:avLst/>
            </a:prstGeom>
            <a:noFill/>
          </p:spPr>
          <p:txBody>
            <a:bodyPr wrap="square" rtlCol="0">
              <a:spAutoFit/>
            </a:bodyPr>
            <a:lstStyle/>
            <a:p>
              <a:pPr algn="ctr"/>
              <a:r>
                <a:rPr lang="en-US" sz="2800" dirty="0"/>
                <a:t>6 distinct pairs of  Environments</a:t>
              </a:r>
            </a:p>
            <a:p>
              <a:pPr algn="ctr"/>
              <a:r>
                <a:rPr lang="en-US" sz="2800" dirty="0"/>
                <a:t>Simple vs Complex</a:t>
              </a:r>
            </a:p>
          </p:txBody>
        </p:sp>
      </p:grpSp>
    </p:spTree>
    <p:extLst>
      <p:ext uri="{BB962C8B-B14F-4D97-AF65-F5344CB8AC3E}">
        <p14:creationId xmlns:p14="http://schemas.microsoft.com/office/powerpoint/2010/main" val="12200865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51097</TotalTime>
  <Words>1679</Words>
  <Application>Microsoft Macintosh PowerPoint</Application>
  <PresentationFormat>Widescreen</PresentationFormat>
  <Paragraphs>313</Paragraphs>
  <Slides>29</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Calibri</vt:lpstr>
      <vt:lpstr>Calibri Light</vt:lpstr>
      <vt:lpstr>Times New Roman</vt:lpstr>
      <vt:lpstr>Office Theme</vt:lpstr>
      <vt:lpstr>PowerPoint Presentation</vt:lpstr>
      <vt:lpstr>AI Agents – An Organizing Principle</vt:lpstr>
      <vt:lpstr>AI Agent - PEAS – The beginning of wisdom, grasshopper</vt:lpstr>
      <vt:lpstr>PowerPoint Presentation</vt:lpstr>
      <vt:lpstr>PowerPoint Presentation</vt:lpstr>
      <vt:lpstr>PowerPoint Presentation</vt:lpstr>
      <vt:lpstr>PowerPoint Presentation</vt:lpstr>
      <vt:lpstr>PowerPoint Presentation</vt:lpstr>
      <vt:lpstr>Agent Environment</vt:lpstr>
      <vt:lpstr>Fully observable vs Partially observable</vt:lpstr>
      <vt:lpstr>Single Agent vs Multi Agent</vt:lpstr>
      <vt:lpstr>Deterministic vs Stochastic</vt:lpstr>
      <vt:lpstr>Episodic vs Sequential</vt:lpstr>
      <vt:lpstr>Discrete vs Continuous</vt:lpstr>
      <vt:lpstr>Known vs Unknown</vt:lpstr>
      <vt:lpstr>One thing to Keep in Mind</vt:lpstr>
      <vt:lpstr>Creating AI Agents</vt:lpstr>
      <vt:lpstr>PowerPoint Presentation</vt:lpstr>
      <vt:lpstr>PowerPoint Presentation</vt:lpstr>
      <vt:lpstr>PowerPoint Presentation</vt:lpstr>
      <vt:lpstr>PowerPoint Presentation</vt:lpstr>
      <vt:lpstr>PowerPoint Presentation</vt:lpstr>
      <vt:lpstr>Here’s the point - </vt:lpstr>
      <vt:lpstr>ICS625 AI Demo</vt:lpstr>
      <vt:lpstr>PowerPoint Presentation</vt:lpstr>
      <vt:lpstr>PowerPoint Presentation</vt:lpstr>
      <vt:lpstr>PowerPoint Presentation</vt:lpstr>
      <vt:lpstr>Steps to create and Apply  an AI Agent</vt:lpstr>
      <vt:lpstr>What have we Learned?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Agents</dc:title>
  <dc:creator>Ken McNamara</dc:creator>
  <cp:lastModifiedBy>McNamara, Kenneth Ronald</cp:lastModifiedBy>
  <cp:revision>70</cp:revision>
  <dcterms:created xsi:type="dcterms:W3CDTF">2023-03-19T17:36:27Z</dcterms:created>
  <dcterms:modified xsi:type="dcterms:W3CDTF">2023-05-17T10:14:15Z</dcterms:modified>
</cp:coreProperties>
</file>