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7" r:id="rId4"/>
    <p:sldId id="259" r:id="rId5"/>
    <p:sldId id="260" r:id="rId6"/>
    <p:sldId id="278" r:id="rId7"/>
    <p:sldId id="262" r:id="rId8"/>
    <p:sldId id="279" r:id="rId9"/>
    <p:sldId id="263" r:id="rId10"/>
    <p:sldId id="280" r:id="rId11"/>
    <p:sldId id="281" r:id="rId12"/>
    <p:sldId id="282" r:id="rId13"/>
    <p:sldId id="283" r:id="rId14"/>
    <p:sldId id="284" r:id="rId15"/>
    <p:sldId id="286" r:id="rId16"/>
    <p:sldId id="265" r:id="rId17"/>
    <p:sldId id="261" r:id="rId18"/>
    <p:sldId id="277" r:id="rId19"/>
    <p:sldId id="266" r:id="rId20"/>
    <p:sldId id="267" r:id="rId21"/>
    <p:sldId id="268" r:id="rId22"/>
    <p:sldId id="269" r:id="rId23"/>
    <p:sldId id="270" r:id="rId24"/>
    <p:sldId id="271" r:id="rId25"/>
    <p:sldId id="272"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5"/>
    <p:restoredTop sz="95918"/>
  </p:normalViewPr>
  <p:slideViewPr>
    <p:cSldViewPr snapToGrid="0">
      <p:cViewPr varScale="1">
        <p:scale>
          <a:sx n="114" d="100"/>
          <a:sy n="114" d="100"/>
        </p:scale>
        <p:origin x="1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4F19-4E71-3D60-8FE3-096C94F31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EB06B0-3A40-5F10-6EA9-CA6EABD7E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C00559-9B98-A575-B890-1A81C883FD73}"/>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5" name="Footer Placeholder 4">
            <a:extLst>
              <a:ext uri="{FF2B5EF4-FFF2-40B4-BE49-F238E27FC236}">
                <a16:creationId xmlns:a16="http://schemas.microsoft.com/office/drawing/2014/main" id="{D5217915-65EA-5D40-916C-178E48D6F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A51B0-128C-FE43-F7EF-61017BC04806}"/>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273441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A807-2F97-C9EF-3C9D-49E2A9235F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705F21-2DE7-B4FE-01E1-682BE0B10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688E1-9E88-88D9-1B8F-CAAA90B2FC18}"/>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5" name="Footer Placeholder 4">
            <a:extLst>
              <a:ext uri="{FF2B5EF4-FFF2-40B4-BE49-F238E27FC236}">
                <a16:creationId xmlns:a16="http://schemas.microsoft.com/office/drawing/2014/main" id="{18B728D2-876C-BD59-10E4-99FCB8DD0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610FB-E98E-0141-5DE7-6354390C3E88}"/>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164978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C144C-AEF2-41E9-39EC-0BAADBC358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145DEF-7932-782C-9543-7D7487F6B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3AF95-FA52-8CE4-1B6F-86C47CDA5EF3}"/>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5" name="Footer Placeholder 4">
            <a:extLst>
              <a:ext uri="{FF2B5EF4-FFF2-40B4-BE49-F238E27FC236}">
                <a16:creationId xmlns:a16="http://schemas.microsoft.com/office/drawing/2014/main" id="{0B17AB4C-4950-3DCC-7C21-057E96B53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0744B-D03C-A071-8EE2-1F0EE863D23B}"/>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337725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3B59-201C-50E8-AB05-E8F9BE76D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AF6E5F-8B85-3E39-6E44-55B8141E33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60A2C-8C9F-C5C8-A2E7-C28AA2495A69}"/>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5" name="Footer Placeholder 4">
            <a:extLst>
              <a:ext uri="{FF2B5EF4-FFF2-40B4-BE49-F238E27FC236}">
                <a16:creationId xmlns:a16="http://schemas.microsoft.com/office/drawing/2014/main" id="{04087614-DC67-6B0A-8ECF-691A8CAE4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29C8E-564C-6CD3-3B15-ADB8A5EE7A31}"/>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184872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7EA7-A061-4529-5D2A-401FC358D5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630C2-1CEB-1AFF-A388-6F6EC6544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A5817-47F6-E51E-BF8F-534264F2321C}"/>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5" name="Footer Placeholder 4">
            <a:extLst>
              <a:ext uri="{FF2B5EF4-FFF2-40B4-BE49-F238E27FC236}">
                <a16:creationId xmlns:a16="http://schemas.microsoft.com/office/drawing/2014/main" id="{552280F3-D997-9EAF-0DD6-B4BC797FC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0F864-1EC6-9156-42C5-2A2E8789E6BE}"/>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194510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6514-DB89-0C2F-710E-9E4AC3FDCF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97944-2D76-1556-0426-77F0F1E67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E37DF-D31F-0314-EC89-3DD2C1B248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75932-EAEF-0A9F-BEE7-98CE6BA7D481}"/>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6" name="Footer Placeholder 5">
            <a:extLst>
              <a:ext uri="{FF2B5EF4-FFF2-40B4-BE49-F238E27FC236}">
                <a16:creationId xmlns:a16="http://schemas.microsoft.com/office/drawing/2014/main" id="{62E2FF0E-8BC6-D798-7556-2C9D645DA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47C1C-DB8B-C3E6-777F-A7079192C9CA}"/>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160969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F04C-9131-7705-377C-636B6FCF5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2AFBBD-D110-FAB3-CA47-50F335766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C1E8A-C534-CAB2-2315-91957DC06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411195-BC18-8613-6241-0B740D89B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C4E739-7E4B-CED3-A775-4341D2EE0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121DA7-6D57-3832-E5AD-648DA531C183}"/>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8" name="Footer Placeholder 7">
            <a:extLst>
              <a:ext uri="{FF2B5EF4-FFF2-40B4-BE49-F238E27FC236}">
                <a16:creationId xmlns:a16="http://schemas.microsoft.com/office/drawing/2014/main" id="{8FFC3251-F042-5027-B5ED-F76F6F083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2D9966-302F-3141-8EA0-1470B03C5898}"/>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60679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C732-029F-329F-BD00-7BF684FAFB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4C843F-C76F-D8C1-6C37-693F0EAE7DC7}"/>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4" name="Footer Placeholder 3">
            <a:extLst>
              <a:ext uri="{FF2B5EF4-FFF2-40B4-BE49-F238E27FC236}">
                <a16:creationId xmlns:a16="http://schemas.microsoft.com/office/drawing/2014/main" id="{3B3ADAC8-D916-E246-6257-9660584B3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3A88B9-90FB-DDA6-D961-D9F3479E7621}"/>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72150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2F68C-A336-43B6-D171-8D981B8E1E71}"/>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3" name="Footer Placeholder 2">
            <a:extLst>
              <a:ext uri="{FF2B5EF4-FFF2-40B4-BE49-F238E27FC236}">
                <a16:creationId xmlns:a16="http://schemas.microsoft.com/office/drawing/2014/main" id="{C8734DEA-959F-62FE-35AF-8DAC61649A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07598-EE1F-41F1-2BC8-E6556818A63B}"/>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258369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DC5D-1ED4-F586-9DD8-FF7282947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5D73C1-0097-816D-D244-ABD896321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FD3FE1-355A-823B-C981-8B28CB5B4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6FFED-0D9D-CCF7-76E7-D589E5B29550}"/>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6" name="Footer Placeholder 5">
            <a:extLst>
              <a:ext uri="{FF2B5EF4-FFF2-40B4-BE49-F238E27FC236}">
                <a16:creationId xmlns:a16="http://schemas.microsoft.com/office/drawing/2014/main" id="{A58386F7-4144-C192-1557-5977E5532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3DCA5-C734-35D1-4F29-0A8AF1974CB9}"/>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393632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C478-6901-011A-E145-CEA5F3FA0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EF3C8-AF8C-10DC-96FB-BF81298EE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F1FE6-41F9-2454-38F5-ED3FA1F90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F40D6-C6C9-F9EC-17C1-662D70CC115D}"/>
              </a:ext>
            </a:extLst>
          </p:cNvPr>
          <p:cNvSpPr>
            <a:spLocks noGrp="1"/>
          </p:cNvSpPr>
          <p:nvPr>
            <p:ph type="dt" sz="half" idx="10"/>
          </p:nvPr>
        </p:nvSpPr>
        <p:spPr/>
        <p:txBody>
          <a:bodyPr/>
          <a:lstStyle/>
          <a:p>
            <a:fld id="{5B8EF35C-92D1-CF42-AC34-8C6BAF239BD0}" type="datetimeFigureOut">
              <a:rPr lang="en-US" smtClean="0"/>
              <a:t>5/6/23</a:t>
            </a:fld>
            <a:endParaRPr lang="en-US"/>
          </a:p>
        </p:txBody>
      </p:sp>
      <p:sp>
        <p:nvSpPr>
          <p:cNvPr id="6" name="Footer Placeholder 5">
            <a:extLst>
              <a:ext uri="{FF2B5EF4-FFF2-40B4-BE49-F238E27FC236}">
                <a16:creationId xmlns:a16="http://schemas.microsoft.com/office/drawing/2014/main" id="{F09E859E-D4D2-368E-0DDD-678E728E5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BE2E1-2585-9AC2-3691-AFA6CACE178E}"/>
              </a:ext>
            </a:extLst>
          </p:cNvPr>
          <p:cNvSpPr>
            <a:spLocks noGrp="1"/>
          </p:cNvSpPr>
          <p:nvPr>
            <p:ph type="sldNum" sz="quarter" idx="12"/>
          </p:nvPr>
        </p:nvSpPr>
        <p:spPr/>
        <p:txBody>
          <a:bodyPr/>
          <a:lstStyle/>
          <a:p>
            <a:fld id="{C11DE770-1274-564A-BD74-70F9292A2103}" type="slidenum">
              <a:rPr lang="en-US" smtClean="0"/>
              <a:t>‹#›</a:t>
            </a:fld>
            <a:endParaRPr lang="en-US"/>
          </a:p>
        </p:txBody>
      </p:sp>
    </p:spTree>
    <p:extLst>
      <p:ext uri="{BB962C8B-B14F-4D97-AF65-F5344CB8AC3E}">
        <p14:creationId xmlns:p14="http://schemas.microsoft.com/office/powerpoint/2010/main" val="193519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A89E2-25E8-123D-CFF3-9729B80C2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B13129-48E9-E75B-BB57-673B18FC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51FA4-BD8C-3BD8-FBCC-5923BAC4F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EF35C-92D1-CF42-AC34-8C6BAF239BD0}" type="datetimeFigureOut">
              <a:rPr lang="en-US" smtClean="0"/>
              <a:t>5/6/23</a:t>
            </a:fld>
            <a:endParaRPr lang="en-US"/>
          </a:p>
        </p:txBody>
      </p:sp>
      <p:sp>
        <p:nvSpPr>
          <p:cNvPr id="5" name="Footer Placeholder 4">
            <a:extLst>
              <a:ext uri="{FF2B5EF4-FFF2-40B4-BE49-F238E27FC236}">
                <a16:creationId xmlns:a16="http://schemas.microsoft.com/office/drawing/2014/main" id="{7F668A96-4F14-13EB-D7E4-366F4390E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A78BE4-1BB0-9CC9-6147-A369FDACDA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DE770-1274-564A-BD74-70F9292A2103}" type="slidenum">
              <a:rPr lang="en-US" smtClean="0"/>
              <a:t>‹#›</a:t>
            </a:fld>
            <a:endParaRPr lang="en-US"/>
          </a:p>
        </p:txBody>
      </p:sp>
    </p:spTree>
    <p:extLst>
      <p:ext uri="{BB962C8B-B14F-4D97-AF65-F5344CB8AC3E}">
        <p14:creationId xmlns:p14="http://schemas.microsoft.com/office/powerpoint/2010/main" val="1537611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4" Type="http://schemas.openxmlformats.org/officeDocument/2006/relationships/hyperlink" Target="https://harrypotter.fandom.com/wiki/Harry_Potter%27s_wan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2.docx"/><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harrypotter.fandom.com/wiki/Harry_Potter%27s_wan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plyingml.com/resources/ml-design-docs/" TargetMode="External"/><Relationship Id="rId2" Type="http://schemas.openxmlformats.org/officeDocument/2006/relationships/hyperlink" Target="https://applyingml.com/resources/first-rule-of-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eugeneyan/applied-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BB71-6704-89B4-F0B4-F6D13A73271D}"/>
              </a:ext>
            </a:extLst>
          </p:cNvPr>
          <p:cNvSpPr>
            <a:spLocks noGrp="1"/>
          </p:cNvSpPr>
          <p:nvPr>
            <p:ph type="ctrTitle"/>
          </p:nvPr>
        </p:nvSpPr>
        <p:spPr>
          <a:xfrm>
            <a:off x="1524000" y="444887"/>
            <a:ext cx="9757719" cy="978286"/>
          </a:xfrm>
        </p:spPr>
        <p:txBody>
          <a:bodyPr/>
          <a:lstStyle/>
          <a:p>
            <a:r>
              <a:rPr lang="en-US" dirty="0"/>
              <a:t>Introduction &amp; </a:t>
            </a:r>
            <a:r>
              <a:rPr lang="en-US" dirty="0" err="1"/>
              <a:t>ChatGPT</a:t>
            </a:r>
            <a:r>
              <a:rPr lang="en-US" dirty="0"/>
              <a:t> (LLM)</a:t>
            </a:r>
          </a:p>
        </p:txBody>
      </p:sp>
      <p:sp>
        <p:nvSpPr>
          <p:cNvPr id="3" name="Subtitle 2">
            <a:extLst>
              <a:ext uri="{FF2B5EF4-FFF2-40B4-BE49-F238E27FC236}">
                <a16:creationId xmlns:a16="http://schemas.microsoft.com/office/drawing/2014/main" id="{75466110-6CC7-7AEC-BCD3-D6176C3E85CD}"/>
              </a:ext>
            </a:extLst>
          </p:cNvPr>
          <p:cNvSpPr>
            <a:spLocks noGrp="1"/>
          </p:cNvSpPr>
          <p:nvPr>
            <p:ph type="subTitle" idx="1"/>
          </p:nvPr>
        </p:nvSpPr>
        <p:spPr>
          <a:xfrm>
            <a:off x="1430481" y="2490210"/>
            <a:ext cx="9251374" cy="2227262"/>
          </a:xfrm>
        </p:spPr>
        <p:txBody>
          <a:bodyPr>
            <a:noAutofit/>
          </a:bodyPr>
          <a:lstStyle/>
          <a:p>
            <a:r>
              <a:rPr lang="en-US" sz="4000" dirty="0"/>
              <a:t>ICS625 – Artificial Intelligence </a:t>
            </a:r>
          </a:p>
          <a:p>
            <a:r>
              <a:rPr lang="en-US" sz="4000"/>
              <a:t>and </a:t>
            </a:r>
            <a:r>
              <a:rPr lang="en-US" sz="4000" dirty="0"/>
              <a:t>Machine Learning</a:t>
            </a:r>
          </a:p>
          <a:p>
            <a:r>
              <a:rPr lang="en-US" sz="4000" dirty="0"/>
              <a:t>Summer 2023</a:t>
            </a:r>
          </a:p>
        </p:txBody>
      </p:sp>
    </p:spTree>
    <p:extLst>
      <p:ext uri="{BB962C8B-B14F-4D97-AF65-F5344CB8AC3E}">
        <p14:creationId xmlns:p14="http://schemas.microsoft.com/office/powerpoint/2010/main" val="256224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15F-D199-E3D3-544D-874144184EF5}"/>
              </a:ext>
            </a:extLst>
          </p:cNvPr>
          <p:cNvSpPr>
            <a:spLocks noGrp="1"/>
          </p:cNvSpPr>
          <p:nvPr>
            <p:ph type="title"/>
          </p:nvPr>
        </p:nvSpPr>
        <p:spPr/>
        <p:txBody>
          <a:bodyPr/>
          <a:lstStyle/>
          <a:p>
            <a:pPr algn="ctr"/>
            <a:r>
              <a:rPr lang="en-US" u="sng" dirty="0" err="1"/>
              <a:t>ChatGPT</a:t>
            </a:r>
            <a:r>
              <a:rPr lang="en-US" u="sng" dirty="0"/>
              <a:t> – A Tool</a:t>
            </a:r>
          </a:p>
        </p:txBody>
      </p:sp>
      <p:sp>
        <p:nvSpPr>
          <p:cNvPr id="3" name="Content Placeholder 2">
            <a:extLst>
              <a:ext uri="{FF2B5EF4-FFF2-40B4-BE49-F238E27FC236}">
                <a16:creationId xmlns:a16="http://schemas.microsoft.com/office/drawing/2014/main" id="{16ACDF38-29EA-F6F8-B515-BD7060C38110}"/>
              </a:ext>
            </a:extLst>
          </p:cNvPr>
          <p:cNvSpPr>
            <a:spLocks noGrp="1"/>
          </p:cNvSpPr>
          <p:nvPr>
            <p:ph idx="1"/>
          </p:nvPr>
        </p:nvSpPr>
        <p:spPr>
          <a:xfrm>
            <a:off x="4213513" y="3016251"/>
            <a:ext cx="3764973" cy="2424257"/>
          </a:xfrm>
          <a:ln w="76200">
            <a:solidFill>
              <a:schemeClr val="tx1"/>
            </a:solidFill>
          </a:ln>
        </p:spPr>
        <p:txBody>
          <a:bodyPr/>
          <a:lstStyle/>
          <a:p>
            <a:pPr marL="0" indent="0">
              <a:buNone/>
            </a:pPr>
            <a:endParaRPr lang="en-US" dirty="0"/>
          </a:p>
          <a:p>
            <a:pPr marL="0" indent="0">
              <a:buNone/>
            </a:pPr>
            <a:endParaRPr lang="en-US" dirty="0"/>
          </a:p>
          <a:p>
            <a:pPr marL="0" indent="0" algn="ctr">
              <a:buNone/>
            </a:pPr>
            <a:r>
              <a:rPr lang="en-US" sz="1400" i="1" u="sng" dirty="0"/>
              <a:t>GRAPHIC IMAGE REMOVED</a:t>
            </a:r>
          </a:p>
          <a:p>
            <a:pPr marL="0" indent="0">
              <a:buNone/>
            </a:pPr>
            <a:endParaRPr lang="en-US" dirty="0"/>
          </a:p>
        </p:txBody>
      </p:sp>
      <p:sp>
        <p:nvSpPr>
          <p:cNvPr id="4" name="TextBox 3">
            <a:extLst>
              <a:ext uri="{FF2B5EF4-FFF2-40B4-BE49-F238E27FC236}">
                <a16:creationId xmlns:a16="http://schemas.microsoft.com/office/drawing/2014/main" id="{DA26FFB7-5318-710E-33F0-349F8951B983}"/>
              </a:ext>
            </a:extLst>
          </p:cNvPr>
          <p:cNvSpPr txBox="1"/>
          <p:nvPr/>
        </p:nvSpPr>
        <p:spPr>
          <a:xfrm>
            <a:off x="2703366" y="1794597"/>
            <a:ext cx="6785265" cy="830997"/>
          </a:xfrm>
          <a:prstGeom prst="rect">
            <a:avLst/>
          </a:prstGeom>
          <a:noFill/>
        </p:spPr>
        <p:txBody>
          <a:bodyPr wrap="square" rtlCol="0">
            <a:spAutoFit/>
          </a:bodyPr>
          <a:lstStyle/>
          <a:p>
            <a:r>
              <a:rPr lang="en-US" sz="2400" dirty="0"/>
              <a:t>This is a powerful, dangerous tool – it is like a chainsaw – if you are careless it will cut off your legs</a:t>
            </a:r>
          </a:p>
        </p:txBody>
      </p:sp>
    </p:spTree>
    <p:extLst>
      <p:ext uri="{BB962C8B-B14F-4D97-AF65-F5344CB8AC3E}">
        <p14:creationId xmlns:p14="http://schemas.microsoft.com/office/powerpoint/2010/main" val="373318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1A7E-72D9-1160-C8D0-C54DF733239E}"/>
              </a:ext>
            </a:extLst>
          </p:cNvPr>
          <p:cNvSpPr>
            <a:spLocks noGrp="1"/>
          </p:cNvSpPr>
          <p:nvPr>
            <p:ph type="title"/>
          </p:nvPr>
        </p:nvSpPr>
        <p:spPr/>
        <p:txBody>
          <a:bodyPr/>
          <a:lstStyle/>
          <a:p>
            <a:r>
              <a:rPr lang="en-US" u="sng" dirty="0" err="1"/>
              <a:t>ChatGPT</a:t>
            </a:r>
            <a:r>
              <a:rPr lang="en-US" u="sng" dirty="0"/>
              <a:t> - Very Useful Tool</a:t>
            </a:r>
          </a:p>
        </p:txBody>
      </p:sp>
      <p:sp>
        <p:nvSpPr>
          <p:cNvPr id="3" name="Content Placeholder 2">
            <a:extLst>
              <a:ext uri="{FF2B5EF4-FFF2-40B4-BE49-F238E27FC236}">
                <a16:creationId xmlns:a16="http://schemas.microsoft.com/office/drawing/2014/main" id="{086FC7AF-67A6-A591-6D14-FC7697255F17}"/>
              </a:ext>
            </a:extLst>
          </p:cNvPr>
          <p:cNvSpPr>
            <a:spLocks noGrp="1"/>
          </p:cNvSpPr>
          <p:nvPr>
            <p:ph idx="1"/>
          </p:nvPr>
        </p:nvSpPr>
        <p:spPr>
          <a:xfrm>
            <a:off x="1898073" y="1960707"/>
            <a:ext cx="6695209" cy="3265920"/>
          </a:xfrm>
          <a:solidFill>
            <a:schemeClr val="accent1">
              <a:lumMod val="20000"/>
              <a:lumOff val="80000"/>
            </a:schemeClr>
          </a:solidFill>
          <a:ln w="38100">
            <a:solidFill>
              <a:schemeClr val="tx1"/>
            </a:solidFill>
          </a:ln>
        </p:spPr>
        <p:txBody>
          <a:bodyPr/>
          <a:lstStyle/>
          <a:p>
            <a:r>
              <a:rPr lang="en-US" dirty="0"/>
              <a:t>Stimulate Creativity</a:t>
            </a:r>
          </a:p>
          <a:p>
            <a:r>
              <a:rPr lang="en-US" dirty="0"/>
              <a:t>Dissolve Writer’s Block</a:t>
            </a:r>
          </a:p>
          <a:p>
            <a:r>
              <a:rPr lang="en-US" dirty="0"/>
              <a:t>Make plans</a:t>
            </a:r>
          </a:p>
          <a:p>
            <a:r>
              <a:rPr lang="en-US" dirty="0"/>
              <a:t>List alternatives</a:t>
            </a:r>
          </a:p>
          <a:p>
            <a:r>
              <a:rPr lang="en-US" dirty="0"/>
              <a:t>Gather Information </a:t>
            </a:r>
          </a:p>
          <a:p>
            <a:r>
              <a:rPr lang="en-US" dirty="0"/>
              <a:t>Act as a personal tutor</a:t>
            </a:r>
          </a:p>
        </p:txBody>
      </p:sp>
    </p:spTree>
    <p:extLst>
      <p:ext uri="{BB962C8B-B14F-4D97-AF65-F5344CB8AC3E}">
        <p14:creationId xmlns:p14="http://schemas.microsoft.com/office/powerpoint/2010/main" val="245241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4D048FF-BCD1-0018-C0EA-F01A9AAA7F12}"/>
              </a:ext>
            </a:extLst>
          </p:cNvPr>
          <p:cNvGraphicFramePr>
            <a:graphicFrameLocks noChangeAspect="1"/>
          </p:cNvGraphicFramePr>
          <p:nvPr>
            <p:extLst>
              <p:ext uri="{D42A27DB-BD31-4B8C-83A1-F6EECF244321}">
                <p14:modId xmlns:p14="http://schemas.microsoft.com/office/powerpoint/2010/main" val="1796677156"/>
              </p:ext>
            </p:extLst>
          </p:nvPr>
        </p:nvGraphicFramePr>
        <p:xfrm>
          <a:off x="5644718" y="254462"/>
          <a:ext cx="5733328" cy="6349075"/>
        </p:xfrm>
        <a:graphic>
          <a:graphicData uri="http://schemas.openxmlformats.org/presentationml/2006/ole">
            <mc:AlternateContent xmlns:mc="http://schemas.openxmlformats.org/markup-compatibility/2006">
              <mc:Choice xmlns:v="urn:schemas-microsoft-com:vml" Requires="v">
                <p:oleObj name="Document" r:id="rId2" imgW="6629400" imgH="7340600" progId="Word.Document.12">
                  <p:embed/>
                </p:oleObj>
              </mc:Choice>
              <mc:Fallback>
                <p:oleObj name="Document" r:id="rId2" imgW="6629400" imgH="7340600" progId="Word.Document.12">
                  <p:embed/>
                  <p:pic>
                    <p:nvPicPr>
                      <p:cNvPr id="0" name=""/>
                      <p:cNvPicPr/>
                      <p:nvPr/>
                    </p:nvPicPr>
                    <p:blipFill>
                      <a:blip r:embed="rId3"/>
                      <a:stretch>
                        <a:fillRect/>
                      </a:stretch>
                    </p:blipFill>
                    <p:spPr>
                      <a:xfrm>
                        <a:off x="5644718" y="254462"/>
                        <a:ext cx="5733328" cy="634907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E5BF7193-CBDC-D4D4-DFBD-C796CADFA1F4}"/>
              </a:ext>
            </a:extLst>
          </p:cNvPr>
          <p:cNvSpPr txBox="1"/>
          <p:nvPr/>
        </p:nvSpPr>
        <p:spPr>
          <a:xfrm>
            <a:off x="665018" y="426027"/>
            <a:ext cx="3823855" cy="52322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2800" dirty="0"/>
              <a:t>Harry Potter Wand – v.1</a:t>
            </a:r>
          </a:p>
        </p:txBody>
      </p:sp>
      <p:sp>
        <p:nvSpPr>
          <p:cNvPr id="6" name="TextBox 5">
            <a:extLst>
              <a:ext uri="{FF2B5EF4-FFF2-40B4-BE49-F238E27FC236}">
                <a16:creationId xmlns:a16="http://schemas.microsoft.com/office/drawing/2014/main" id="{1D41CCE6-BA4A-A602-3B61-DDEBC1F3A37F}"/>
              </a:ext>
            </a:extLst>
          </p:cNvPr>
          <p:cNvSpPr txBox="1"/>
          <p:nvPr/>
        </p:nvSpPr>
        <p:spPr>
          <a:xfrm>
            <a:off x="665018" y="1465118"/>
            <a:ext cx="4031673" cy="3416320"/>
          </a:xfrm>
          <a:prstGeom prst="rect">
            <a:avLst/>
          </a:prstGeom>
          <a:solidFill>
            <a:schemeClr val="accent1">
              <a:lumMod val="20000"/>
              <a:lumOff val="80000"/>
            </a:schemeClr>
          </a:solidFill>
          <a:ln>
            <a:solidFill>
              <a:schemeClr val="tx1"/>
            </a:solidFill>
            <a:prstDash val="dash"/>
          </a:ln>
        </p:spPr>
        <p:txBody>
          <a:bodyPr wrap="square" rtlCol="0">
            <a:spAutoFit/>
          </a:bodyPr>
          <a:lstStyle/>
          <a:p>
            <a:pPr marL="285750" indent="-285750">
              <a:buFont typeface="Arial" panose="020B0604020202020204" pitchFamily="34" charset="0"/>
              <a:buChar char="•"/>
            </a:pPr>
            <a:r>
              <a:rPr lang="en-US" dirty="0"/>
              <a:t>Note the Cite detail</a:t>
            </a:r>
          </a:p>
          <a:p>
            <a:pPr marL="742950" lvl="1" indent="-285750">
              <a:buFont typeface="Arial" panose="020B0604020202020204" pitchFamily="34" charset="0"/>
              <a:buChar char="•"/>
            </a:pPr>
            <a:r>
              <a:rPr lang="en-US" dirty="0"/>
              <a:t>Author</a:t>
            </a:r>
          </a:p>
          <a:p>
            <a:pPr marL="742950" lvl="1" indent="-285750">
              <a:buFont typeface="Arial" panose="020B0604020202020204" pitchFamily="34" charset="0"/>
              <a:buChar char="•"/>
            </a:pPr>
            <a:r>
              <a:rPr lang="en-US" dirty="0"/>
              <a:t>LLM Name</a:t>
            </a:r>
          </a:p>
          <a:p>
            <a:pPr marL="742950" lvl="1" indent="-285750">
              <a:buFont typeface="Arial" panose="020B0604020202020204" pitchFamily="34" charset="0"/>
              <a:buChar char="•"/>
            </a:pPr>
            <a:r>
              <a:rPr lang="en-US" dirty="0"/>
              <a:t>LLM version</a:t>
            </a:r>
          </a:p>
          <a:p>
            <a:pPr marL="742950" lvl="1" indent="-285750">
              <a:buFont typeface="Arial" panose="020B0604020202020204" pitchFamily="34" charset="0"/>
              <a:buChar char="•"/>
            </a:pPr>
            <a:r>
              <a:rPr lang="en-US" dirty="0"/>
              <a:t>Date Created</a:t>
            </a:r>
          </a:p>
          <a:p>
            <a:pPr marL="742950" lvl="1" indent="-285750">
              <a:buFont typeface="Arial" panose="020B0604020202020204" pitchFamily="34" charset="0"/>
              <a:buChar char="•"/>
            </a:pPr>
            <a:r>
              <a:rPr lang="en-US" dirty="0"/>
              <a:t>LLM Prompt as submitted</a:t>
            </a:r>
          </a:p>
          <a:p>
            <a:pPr lvl="1"/>
            <a:endParaRPr lang="en-US" dirty="0"/>
          </a:p>
          <a:p>
            <a:r>
              <a:rPr lang="en-US" dirty="0"/>
              <a:t>Note – LLM generated material cannot be cited with a URL link.  If you submit the same prompt a second time, the results will not be identical</a:t>
            </a:r>
          </a:p>
          <a:p>
            <a:endParaRPr lang="en-US" dirty="0"/>
          </a:p>
        </p:txBody>
      </p:sp>
      <p:sp>
        <p:nvSpPr>
          <p:cNvPr id="7" name="TextBox 6">
            <a:extLst>
              <a:ext uri="{FF2B5EF4-FFF2-40B4-BE49-F238E27FC236}">
                <a16:creationId xmlns:a16="http://schemas.microsoft.com/office/drawing/2014/main" id="{7EBC83DF-B9BC-EF3D-5E28-D22C06A2C89D}"/>
              </a:ext>
            </a:extLst>
          </p:cNvPr>
          <p:cNvSpPr txBox="1"/>
          <p:nvPr/>
        </p:nvSpPr>
        <p:spPr>
          <a:xfrm>
            <a:off x="519544" y="4904509"/>
            <a:ext cx="4322619" cy="646331"/>
          </a:xfrm>
          <a:prstGeom prst="rect">
            <a:avLst/>
          </a:prstGeom>
          <a:solidFill>
            <a:schemeClr val="accent4">
              <a:lumMod val="20000"/>
              <a:lumOff val="80000"/>
            </a:schemeClr>
          </a:solidFill>
          <a:ln w="38100">
            <a:solidFill>
              <a:schemeClr val="tx1"/>
            </a:solidFill>
          </a:ln>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rPr>
              <a:t>LLM Prompt: Write a one page paper on the wands that Harry Potter used.</a:t>
            </a:r>
            <a:r>
              <a:rPr lang="en-US" dirty="0">
                <a:effectLst/>
              </a:rPr>
              <a:t> </a:t>
            </a:r>
            <a:endParaRPr lang="en-US" dirty="0"/>
          </a:p>
        </p:txBody>
      </p:sp>
      <p:sp>
        <p:nvSpPr>
          <p:cNvPr id="8" name="TextBox 7">
            <a:extLst>
              <a:ext uri="{FF2B5EF4-FFF2-40B4-BE49-F238E27FC236}">
                <a16:creationId xmlns:a16="http://schemas.microsoft.com/office/drawing/2014/main" id="{BD2D82F2-5AD3-88DF-A6FD-BA4CDADCE8A9}"/>
              </a:ext>
            </a:extLst>
          </p:cNvPr>
          <p:cNvSpPr txBox="1"/>
          <p:nvPr/>
        </p:nvSpPr>
        <p:spPr>
          <a:xfrm>
            <a:off x="1182233" y="5872520"/>
            <a:ext cx="2707472" cy="369332"/>
          </a:xfrm>
          <a:prstGeom prst="rect">
            <a:avLst/>
          </a:prstGeom>
          <a:noFill/>
          <a:ln w="38100">
            <a:solidFill>
              <a:schemeClr val="tx1"/>
            </a:solidFill>
          </a:ln>
        </p:spPr>
        <p:txBody>
          <a:bodyPr wrap="none" rtlCol="0">
            <a:spAutoFit/>
          </a:bodyPr>
          <a:lstStyle/>
          <a:p>
            <a:r>
              <a:rPr lang="en-US" dirty="0">
                <a:hlinkClick r:id="rId4"/>
              </a:rPr>
              <a:t>Potential Validation Source</a:t>
            </a:r>
            <a:endParaRPr lang="en-US" dirty="0"/>
          </a:p>
        </p:txBody>
      </p:sp>
      <p:sp>
        <p:nvSpPr>
          <p:cNvPr id="9" name="Right Arrow 8">
            <a:extLst>
              <a:ext uri="{FF2B5EF4-FFF2-40B4-BE49-F238E27FC236}">
                <a16:creationId xmlns:a16="http://schemas.microsoft.com/office/drawing/2014/main" id="{D83062CB-9DE5-8788-601B-B13D54659D64}"/>
              </a:ext>
            </a:extLst>
          </p:cNvPr>
          <p:cNvSpPr/>
          <p:nvPr/>
        </p:nvSpPr>
        <p:spPr>
          <a:xfrm rot="20302577">
            <a:off x="3151046" y="1596700"/>
            <a:ext cx="2385944" cy="226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14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EFA55E7-07AA-B2CE-1EEE-F12BCF39CA32}"/>
              </a:ext>
            </a:extLst>
          </p:cNvPr>
          <p:cNvGraphicFramePr>
            <a:graphicFrameLocks noChangeAspect="1"/>
          </p:cNvGraphicFramePr>
          <p:nvPr>
            <p:extLst>
              <p:ext uri="{D42A27DB-BD31-4B8C-83A1-F6EECF244321}">
                <p14:modId xmlns:p14="http://schemas.microsoft.com/office/powerpoint/2010/main" val="3433241761"/>
              </p:ext>
            </p:extLst>
          </p:nvPr>
        </p:nvGraphicFramePr>
        <p:xfrm>
          <a:off x="6423025" y="217091"/>
          <a:ext cx="4643293" cy="6423817"/>
        </p:xfrm>
        <a:graphic>
          <a:graphicData uri="http://schemas.openxmlformats.org/presentationml/2006/ole">
            <mc:AlternateContent xmlns:mc="http://schemas.openxmlformats.org/markup-compatibility/2006">
              <mc:Choice xmlns:v="urn:schemas-microsoft-com:vml" Requires="v">
                <p:oleObj name="Document" r:id="rId2" imgW="5994400" imgH="8293100" progId="Word.Document.12">
                  <p:embed/>
                </p:oleObj>
              </mc:Choice>
              <mc:Fallback>
                <p:oleObj name="Document" r:id="rId2" imgW="5994400" imgH="8293100" progId="Word.Document.12">
                  <p:embed/>
                  <p:pic>
                    <p:nvPicPr>
                      <p:cNvPr id="0" name=""/>
                      <p:cNvPicPr/>
                      <p:nvPr/>
                    </p:nvPicPr>
                    <p:blipFill>
                      <a:blip r:embed="rId3"/>
                      <a:stretch>
                        <a:fillRect/>
                      </a:stretch>
                    </p:blipFill>
                    <p:spPr>
                      <a:xfrm>
                        <a:off x="6423025" y="217091"/>
                        <a:ext cx="4643293" cy="6423817"/>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EB17918E-71D5-1B93-8471-28D53C11996A}"/>
              </a:ext>
            </a:extLst>
          </p:cNvPr>
          <p:cNvSpPr txBox="1"/>
          <p:nvPr/>
        </p:nvSpPr>
        <p:spPr>
          <a:xfrm>
            <a:off x="665018" y="1330035"/>
            <a:ext cx="455121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LLM Prompt: </a:t>
            </a:r>
          </a:p>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Write a one page paper on the wands that Harry Potter used. Provide 3 cites that confirm the accuracy of the information.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AA06F0E-D89C-C07D-76D6-F8D24420444B}"/>
              </a:ext>
            </a:extLst>
          </p:cNvPr>
          <p:cNvSpPr txBox="1"/>
          <p:nvPr/>
        </p:nvSpPr>
        <p:spPr>
          <a:xfrm>
            <a:off x="665018" y="426027"/>
            <a:ext cx="3823855" cy="52322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2800" dirty="0"/>
              <a:t>Harry Potter Wand – v.2</a:t>
            </a:r>
          </a:p>
        </p:txBody>
      </p:sp>
      <p:sp>
        <p:nvSpPr>
          <p:cNvPr id="5" name="TextBox 4">
            <a:extLst>
              <a:ext uri="{FF2B5EF4-FFF2-40B4-BE49-F238E27FC236}">
                <a16:creationId xmlns:a16="http://schemas.microsoft.com/office/drawing/2014/main" id="{5DDFDC85-B073-632A-565A-C3B9C2408604}"/>
              </a:ext>
            </a:extLst>
          </p:cNvPr>
          <p:cNvSpPr txBox="1"/>
          <p:nvPr/>
        </p:nvSpPr>
        <p:spPr>
          <a:xfrm>
            <a:off x="883227" y="2992582"/>
            <a:ext cx="4114800" cy="2862322"/>
          </a:xfrm>
          <a:prstGeom prst="rect">
            <a:avLst/>
          </a:prstGeom>
          <a:noFill/>
        </p:spPr>
        <p:txBody>
          <a:bodyPr wrap="square" rtlCol="0">
            <a:spAutoFit/>
          </a:bodyPr>
          <a:lstStyle/>
          <a:p>
            <a:r>
              <a:rPr lang="en-US" dirty="0"/>
              <a:t>Information content appears to be improved.</a:t>
            </a:r>
          </a:p>
          <a:p>
            <a:endParaRPr lang="en-US" dirty="0"/>
          </a:p>
          <a:p>
            <a:r>
              <a:rPr lang="en-US" dirty="0"/>
              <a:t>Sources are referenced and they exist, </a:t>
            </a:r>
            <a:r>
              <a:rPr lang="en-US" dirty="0" err="1"/>
              <a:t>Pottermore</a:t>
            </a:r>
            <a:r>
              <a:rPr lang="en-US" dirty="0"/>
              <a:t>, Harry Potter Wiki, and The Guardian.  But would it be possible to find confirmation for the LLM material?</a:t>
            </a:r>
          </a:p>
          <a:p>
            <a:endParaRPr lang="en-US" dirty="0"/>
          </a:p>
          <a:p>
            <a:r>
              <a:rPr lang="en-US" dirty="0"/>
              <a:t>It is typical for </a:t>
            </a:r>
            <a:r>
              <a:rPr lang="en-US" dirty="0" err="1"/>
              <a:t>ChatGPT</a:t>
            </a:r>
            <a:r>
              <a:rPr lang="en-US" dirty="0"/>
              <a:t> to cite believable sources.</a:t>
            </a:r>
          </a:p>
        </p:txBody>
      </p:sp>
    </p:spTree>
    <p:extLst>
      <p:ext uri="{BB962C8B-B14F-4D97-AF65-F5344CB8AC3E}">
        <p14:creationId xmlns:p14="http://schemas.microsoft.com/office/powerpoint/2010/main" val="426635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6D6504C-9FC3-249E-38ED-8C8017A4B66F}"/>
              </a:ext>
            </a:extLst>
          </p:cNvPr>
          <p:cNvGraphicFramePr>
            <a:graphicFrameLocks noChangeAspect="1"/>
          </p:cNvGraphicFramePr>
          <p:nvPr>
            <p:extLst>
              <p:ext uri="{D42A27DB-BD31-4B8C-83A1-F6EECF244321}">
                <p14:modId xmlns:p14="http://schemas.microsoft.com/office/powerpoint/2010/main" val="4266905351"/>
              </p:ext>
            </p:extLst>
          </p:nvPr>
        </p:nvGraphicFramePr>
        <p:xfrm>
          <a:off x="6899997" y="83127"/>
          <a:ext cx="4685867" cy="6619210"/>
        </p:xfrm>
        <a:graphic>
          <a:graphicData uri="http://schemas.openxmlformats.org/presentationml/2006/ole">
            <mc:AlternateContent xmlns:mc="http://schemas.openxmlformats.org/markup-compatibility/2006">
              <mc:Choice xmlns:v="urn:schemas-microsoft-com:vml" Requires="v">
                <p:oleObj name="Document" r:id="rId2" imgW="5994400" imgH="7950200" progId="Word.Document.12">
                  <p:embed/>
                </p:oleObj>
              </mc:Choice>
              <mc:Fallback>
                <p:oleObj name="Document" r:id="rId2" imgW="5994400" imgH="7950200" progId="Word.Document.12">
                  <p:embed/>
                  <p:pic>
                    <p:nvPicPr>
                      <p:cNvPr id="0" name=""/>
                      <p:cNvPicPr/>
                      <p:nvPr/>
                    </p:nvPicPr>
                    <p:blipFill>
                      <a:blip r:embed="rId3"/>
                      <a:stretch>
                        <a:fillRect/>
                      </a:stretch>
                    </p:blipFill>
                    <p:spPr>
                      <a:xfrm>
                        <a:off x="6899997" y="83127"/>
                        <a:ext cx="4685867" cy="6619210"/>
                      </a:xfrm>
                      <a:prstGeom prst="rect">
                        <a:avLst/>
                      </a:prstGeom>
                      <a:ln w="38100">
                        <a:solidFill>
                          <a:schemeClr val="tx1"/>
                        </a:solidFill>
                      </a:ln>
                    </p:spPr>
                  </p:pic>
                </p:oleObj>
              </mc:Fallback>
            </mc:AlternateContent>
          </a:graphicData>
        </a:graphic>
      </p:graphicFrame>
      <p:sp>
        <p:nvSpPr>
          <p:cNvPr id="3" name="TextBox 2">
            <a:extLst>
              <a:ext uri="{FF2B5EF4-FFF2-40B4-BE49-F238E27FC236}">
                <a16:creationId xmlns:a16="http://schemas.microsoft.com/office/drawing/2014/main" id="{3D436D6C-2ACD-E4EB-0279-BEDB5CFEF138}"/>
              </a:ext>
            </a:extLst>
          </p:cNvPr>
          <p:cNvSpPr txBox="1"/>
          <p:nvPr/>
        </p:nvSpPr>
        <p:spPr>
          <a:xfrm>
            <a:off x="665018" y="1209691"/>
            <a:ext cx="455121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LLM Prompt: </a:t>
            </a:r>
          </a:p>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Write a one page paper on the wands that Harry Potter used. Cite 3 academic papers that confirm the facts in the paper.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96A4ECA-793E-559F-C0EE-627FD29F96DF}"/>
              </a:ext>
            </a:extLst>
          </p:cNvPr>
          <p:cNvSpPr txBox="1"/>
          <p:nvPr/>
        </p:nvSpPr>
        <p:spPr>
          <a:xfrm>
            <a:off x="665018" y="426027"/>
            <a:ext cx="3823855" cy="52322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2800" dirty="0"/>
              <a:t>Harry Potter Wand – v.3</a:t>
            </a:r>
          </a:p>
        </p:txBody>
      </p:sp>
      <p:sp>
        <p:nvSpPr>
          <p:cNvPr id="5" name="TextBox 4">
            <a:extLst>
              <a:ext uri="{FF2B5EF4-FFF2-40B4-BE49-F238E27FC236}">
                <a16:creationId xmlns:a16="http://schemas.microsoft.com/office/drawing/2014/main" id="{D96653B9-29FC-7363-36E7-D2D9B40D7375}"/>
              </a:ext>
            </a:extLst>
          </p:cNvPr>
          <p:cNvSpPr txBox="1"/>
          <p:nvPr/>
        </p:nvSpPr>
        <p:spPr>
          <a:xfrm>
            <a:off x="748145" y="2579906"/>
            <a:ext cx="4229100" cy="4278094"/>
          </a:xfrm>
          <a:prstGeom prst="rect">
            <a:avLst/>
          </a:prstGeom>
          <a:noFill/>
        </p:spPr>
        <p:txBody>
          <a:bodyPr wrap="square" rtlCol="0">
            <a:spAutoFit/>
          </a:bodyPr>
          <a:lstStyle/>
          <a:p>
            <a:r>
              <a:rPr lang="en-US" sz="1600" dirty="0"/>
              <a:t>Books are referenced:</a:t>
            </a:r>
          </a:p>
          <a:p>
            <a:endParaRPr lang="en-US" sz="1600" dirty="0"/>
          </a:p>
          <a:p>
            <a:r>
              <a:rPr lang="en-US" sz="1600" kern="0" dirty="0">
                <a:effectLst/>
                <a:latin typeface="Times New Roman" panose="02020603050405020304" pitchFamily="18" charset="0"/>
                <a:ea typeface="Times New Roman" panose="02020603050405020304" pitchFamily="18" charset="0"/>
              </a:rPr>
              <a:t>"The Wand Chooses the Wizard: Magic, Materiality, and the Harry Potter Universe," author Benjamin A. </a:t>
            </a:r>
            <a:r>
              <a:rPr lang="en-US" sz="1600" kern="0" dirty="0" err="1">
                <a:effectLst/>
                <a:latin typeface="Times New Roman" panose="02020603050405020304" pitchFamily="18" charset="0"/>
                <a:ea typeface="Times New Roman" panose="02020603050405020304" pitchFamily="18" charset="0"/>
              </a:rPr>
              <a:t>Brabon</a:t>
            </a:r>
            <a:r>
              <a:rPr lang="en-US" sz="1600" kern="0" dirty="0">
                <a:effectLst/>
                <a:latin typeface="Times New Roman" panose="02020603050405020304" pitchFamily="18" charset="0"/>
                <a:ea typeface="Times New Roman" panose="02020603050405020304" pitchFamily="18" charset="0"/>
              </a:rPr>
              <a:t> </a:t>
            </a:r>
          </a:p>
          <a:p>
            <a:endParaRPr lang="en-US" sz="1600" kern="0" dirty="0">
              <a:latin typeface="Times New Roman" panose="02020603050405020304" pitchFamily="18" charset="0"/>
            </a:endParaRPr>
          </a:p>
          <a:p>
            <a:r>
              <a:rPr lang="en-US" sz="1600" kern="0" dirty="0">
                <a:effectLst/>
                <a:latin typeface="Times New Roman" panose="02020603050405020304" pitchFamily="18" charset="0"/>
                <a:ea typeface="Times New Roman" panose="02020603050405020304" pitchFamily="18" charset="0"/>
              </a:rPr>
              <a:t>"Harry Potter and the Art of Memory: The Power of Storytelling and the Remembrance of Trauma," written by Lana A. Whited and M. Katherine Grimes</a:t>
            </a:r>
            <a:r>
              <a:rPr lang="en-US" sz="1600" dirty="0">
                <a:effectLst/>
              </a:rPr>
              <a:t> </a:t>
            </a:r>
            <a:endParaRPr lang="en-US" sz="1600" kern="0" dirty="0">
              <a:effectLst/>
              <a:latin typeface="Times New Roman" panose="02020603050405020304" pitchFamily="18" charset="0"/>
            </a:endParaRPr>
          </a:p>
          <a:p>
            <a:endParaRPr lang="en-US" sz="1600" kern="0" dirty="0">
              <a:latin typeface="Times New Roman" panose="02020603050405020304" pitchFamily="18" charset="0"/>
            </a:endParaRPr>
          </a:p>
          <a:p>
            <a:r>
              <a:rPr lang="en-US" sz="1600" kern="0" dirty="0">
                <a:effectLst/>
                <a:latin typeface="Times New Roman" panose="02020603050405020304" pitchFamily="18" charset="0"/>
                <a:ea typeface="Times New Roman" panose="02020603050405020304" pitchFamily="18" charset="0"/>
              </a:rPr>
              <a:t>"The Magic of Harry Potter: Symbols and Heroes of Fantasy," by Daniel T. Kline and Charles W. Mueller</a:t>
            </a:r>
            <a:r>
              <a:rPr lang="en-US" sz="1600" dirty="0">
                <a:effectLst/>
              </a:rPr>
              <a:t> </a:t>
            </a:r>
            <a:endParaRPr lang="en-US" sz="1600" dirty="0"/>
          </a:p>
          <a:p>
            <a:endParaRPr lang="en-US" sz="1600" dirty="0"/>
          </a:p>
          <a:p>
            <a:r>
              <a:rPr lang="en-US" sz="1600" dirty="0"/>
              <a:t>The authors exist, but not the books.  And there are no academic papers cited.</a:t>
            </a:r>
          </a:p>
        </p:txBody>
      </p:sp>
    </p:spTree>
    <p:extLst>
      <p:ext uri="{BB962C8B-B14F-4D97-AF65-F5344CB8AC3E}">
        <p14:creationId xmlns:p14="http://schemas.microsoft.com/office/powerpoint/2010/main" val="396822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7642-2F04-DC5B-D0E7-19478D8B80F9}"/>
              </a:ext>
            </a:extLst>
          </p:cNvPr>
          <p:cNvSpPr>
            <a:spLocks noGrp="1"/>
          </p:cNvSpPr>
          <p:nvPr>
            <p:ph type="title"/>
          </p:nvPr>
        </p:nvSpPr>
        <p:spPr/>
        <p:txBody>
          <a:bodyPr/>
          <a:lstStyle/>
          <a:p>
            <a:pPr algn="ctr"/>
            <a:r>
              <a:rPr lang="en-US" u="sng" dirty="0"/>
              <a:t>Harry Potter Wand – validation site</a:t>
            </a:r>
          </a:p>
        </p:txBody>
      </p:sp>
      <p:sp>
        <p:nvSpPr>
          <p:cNvPr id="3" name="Content Placeholder 2">
            <a:extLst>
              <a:ext uri="{FF2B5EF4-FFF2-40B4-BE49-F238E27FC236}">
                <a16:creationId xmlns:a16="http://schemas.microsoft.com/office/drawing/2014/main" id="{22EC3CB1-D4BD-3DA5-87CF-8B91D76CEE51}"/>
              </a:ext>
            </a:extLst>
          </p:cNvPr>
          <p:cNvSpPr>
            <a:spLocks noGrp="1"/>
          </p:cNvSpPr>
          <p:nvPr>
            <p:ph idx="1"/>
          </p:nvPr>
        </p:nvSpPr>
        <p:spPr/>
        <p:txBody>
          <a:bodyPr/>
          <a:lstStyle/>
          <a:p>
            <a:r>
              <a:rPr lang="en-US" dirty="0"/>
              <a:t>The Story of Harry Potter’s wands is more complicated that our LLM can relate</a:t>
            </a:r>
            <a:endPar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endParaRPr>
          </a:p>
          <a:p>
            <a:pPr marL="0" marR="0">
              <a:spcBef>
                <a:spcPts val="0"/>
              </a:spcBef>
              <a:spcAft>
                <a:spcPts val="0"/>
              </a:spcAft>
            </a:pPr>
            <a:endParaRPr lang="en-US" sz="18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endParaRPr>
          </a:p>
          <a:p>
            <a:pPr marL="0" marR="0">
              <a:spcBef>
                <a:spcPts val="0"/>
              </a:spcBef>
              <a:spcAft>
                <a:spcPts val="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https://harrypotter.fandom.com/wiki/Harry_Potter%27s_wand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That site has a long article about them if you are interested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a:p>
            <a:endParaRPr lang="en-US" dirty="0"/>
          </a:p>
        </p:txBody>
      </p:sp>
    </p:spTree>
    <p:extLst>
      <p:ext uri="{BB962C8B-B14F-4D97-AF65-F5344CB8AC3E}">
        <p14:creationId xmlns:p14="http://schemas.microsoft.com/office/powerpoint/2010/main" val="265437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0847-CB57-70EE-F695-4A5B65ACFE05}"/>
              </a:ext>
            </a:extLst>
          </p:cNvPr>
          <p:cNvSpPr>
            <a:spLocks noGrp="1"/>
          </p:cNvSpPr>
          <p:nvPr>
            <p:ph type="title"/>
          </p:nvPr>
        </p:nvSpPr>
        <p:spPr/>
        <p:txBody>
          <a:bodyPr/>
          <a:lstStyle/>
          <a:p>
            <a:r>
              <a:rPr lang="en-US" dirty="0"/>
              <a:t>Week 1 – May 15 – Introduction and </a:t>
            </a:r>
            <a:r>
              <a:rPr lang="en-US" dirty="0" err="1"/>
              <a:t>ChatGPT</a:t>
            </a:r>
            <a:endParaRPr lang="en-US" dirty="0"/>
          </a:p>
        </p:txBody>
      </p:sp>
      <p:sp>
        <p:nvSpPr>
          <p:cNvPr id="3" name="Content Placeholder 2">
            <a:extLst>
              <a:ext uri="{FF2B5EF4-FFF2-40B4-BE49-F238E27FC236}">
                <a16:creationId xmlns:a16="http://schemas.microsoft.com/office/drawing/2014/main" id="{EDC5093A-2926-5BDE-A7B6-4AE2A68FC6D2}"/>
              </a:ext>
            </a:extLst>
          </p:cNvPr>
          <p:cNvSpPr>
            <a:spLocks noGrp="1"/>
          </p:cNvSpPr>
          <p:nvPr>
            <p:ph idx="1"/>
          </p:nvPr>
        </p:nvSpPr>
        <p:spPr/>
        <p:txBody>
          <a:bodyPr/>
          <a:lstStyle/>
          <a:p>
            <a:r>
              <a:rPr lang="en-US" dirty="0"/>
              <a:t>Housekeeping</a:t>
            </a:r>
          </a:p>
          <a:p>
            <a:r>
              <a:rPr lang="en-US" dirty="0"/>
              <a:t>Course Rationale</a:t>
            </a:r>
          </a:p>
          <a:p>
            <a:r>
              <a:rPr lang="en-US" dirty="0" err="1"/>
              <a:t>ChatGPT</a:t>
            </a:r>
            <a:r>
              <a:rPr lang="en-US" dirty="0"/>
              <a:t> requirement</a:t>
            </a:r>
          </a:p>
          <a:p>
            <a:r>
              <a:rPr lang="en-US" dirty="0"/>
              <a:t>Writing assignment</a:t>
            </a:r>
          </a:p>
          <a:p>
            <a:pPr marL="0" indent="0">
              <a:buNone/>
            </a:pPr>
            <a:endParaRPr lang="en-US" dirty="0"/>
          </a:p>
        </p:txBody>
      </p:sp>
    </p:spTree>
    <p:extLst>
      <p:ext uri="{BB962C8B-B14F-4D97-AF65-F5344CB8AC3E}">
        <p14:creationId xmlns:p14="http://schemas.microsoft.com/office/powerpoint/2010/main" val="103619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with medium confidence">
            <a:extLst>
              <a:ext uri="{FF2B5EF4-FFF2-40B4-BE49-F238E27FC236}">
                <a16:creationId xmlns:a16="http://schemas.microsoft.com/office/drawing/2014/main" id="{7F346E41-ED90-77F4-F2C4-AB7E2F1711B8}"/>
              </a:ext>
            </a:extLst>
          </p:cNvPr>
          <p:cNvPicPr>
            <a:picLocks noChangeAspect="1"/>
          </p:cNvPicPr>
          <p:nvPr/>
        </p:nvPicPr>
        <p:blipFill>
          <a:blip r:embed="rId2"/>
          <a:stretch>
            <a:fillRect/>
          </a:stretch>
        </p:blipFill>
        <p:spPr>
          <a:xfrm>
            <a:off x="4455068" y="230777"/>
            <a:ext cx="7107636" cy="6400800"/>
          </a:xfrm>
          <a:prstGeom prst="rect">
            <a:avLst/>
          </a:prstGeom>
          <a:ln w="38100">
            <a:solidFill>
              <a:schemeClr val="tx1"/>
            </a:solidFill>
          </a:ln>
        </p:spPr>
      </p:pic>
      <p:sp>
        <p:nvSpPr>
          <p:cNvPr id="6" name="TextBox 5">
            <a:extLst>
              <a:ext uri="{FF2B5EF4-FFF2-40B4-BE49-F238E27FC236}">
                <a16:creationId xmlns:a16="http://schemas.microsoft.com/office/drawing/2014/main" id="{C016510C-9BBE-B5EE-E54A-AEB54F588D77}"/>
              </a:ext>
            </a:extLst>
          </p:cNvPr>
          <p:cNvSpPr txBox="1"/>
          <p:nvPr/>
        </p:nvSpPr>
        <p:spPr>
          <a:xfrm>
            <a:off x="467138" y="1813890"/>
            <a:ext cx="3110948" cy="923330"/>
          </a:xfrm>
          <a:prstGeom prst="rect">
            <a:avLst/>
          </a:prstGeom>
          <a:noFill/>
        </p:spPr>
        <p:txBody>
          <a:bodyPr wrap="square" rtlCol="0">
            <a:spAutoFit/>
          </a:bodyPr>
          <a:lstStyle/>
          <a:p>
            <a:r>
              <a:rPr lang="en-US" dirty="0"/>
              <a:t>GITHUB Applied ML – docx</a:t>
            </a:r>
          </a:p>
          <a:p>
            <a:endParaRPr lang="en-US" dirty="0"/>
          </a:p>
          <a:p>
            <a:r>
              <a:rPr lang="en-US" dirty="0"/>
              <a:t>Categories: </a:t>
            </a:r>
          </a:p>
        </p:txBody>
      </p:sp>
      <p:sp>
        <p:nvSpPr>
          <p:cNvPr id="12" name="Rounded Rectangle 11">
            <a:extLst>
              <a:ext uri="{FF2B5EF4-FFF2-40B4-BE49-F238E27FC236}">
                <a16:creationId xmlns:a16="http://schemas.microsoft.com/office/drawing/2014/main" id="{CFB935AF-E477-1F68-C143-D961EFE65AD3}"/>
              </a:ext>
            </a:extLst>
          </p:cNvPr>
          <p:cNvSpPr/>
          <p:nvPr/>
        </p:nvSpPr>
        <p:spPr>
          <a:xfrm>
            <a:off x="4740965" y="2623930"/>
            <a:ext cx="4114800" cy="387627"/>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77CBAFB2-151E-BA6F-6567-E3F545D8E27F}"/>
              </a:ext>
            </a:extLst>
          </p:cNvPr>
          <p:cNvSpPr/>
          <p:nvPr/>
        </p:nvSpPr>
        <p:spPr>
          <a:xfrm>
            <a:off x="4740965" y="3581400"/>
            <a:ext cx="4114800" cy="387627"/>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A8F3BC8-A79B-EB9E-A535-5603CE4A553D}"/>
              </a:ext>
            </a:extLst>
          </p:cNvPr>
          <p:cNvSpPr/>
          <p:nvPr/>
        </p:nvSpPr>
        <p:spPr>
          <a:xfrm>
            <a:off x="4740964" y="4573656"/>
            <a:ext cx="4492487" cy="387627"/>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D06AC6A3-A811-F4FF-DD42-A4BE6C29092A}"/>
              </a:ext>
            </a:extLst>
          </p:cNvPr>
          <p:cNvSpPr/>
          <p:nvPr/>
        </p:nvSpPr>
        <p:spPr>
          <a:xfrm>
            <a:off x="4740965" y="5758070"/>
            <a:ext cx="4601818" cy="387627"/>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FE38E8D-4E6A-6346-3812-D25AC2A0374E}"/>
              </a:ext>
            </a:extLst>
          </p:cNvPr>
          <p:cNvCxnSpPr/>
          <p:nvPr/>
        </p:nvCxnSpPr>
        <p:spPr>
          <a:xfrm>
            <a:off x="1739348" y="2544417"/>
            <a:ext cx="2882348" cy="308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10E915-D00C-8F19-C254-79E1267936D3}"/>
              </a:ext>
            </a:extLst>
          </p:cNvPr>
          <p:cNvCxnSpPr>
            <a:cxnSpLocks/>
          </p:cNvCxnSpPr>
          <p:nvPr/>
        </p:nvCxnSpPr>
        <p:spPr>
          <a:xfrm>
            <a:off x="1667874" y="2623930"/>
            <a:ext cx="2930143" cy="1113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053C6EF-A7EA-0CA6-94A0-0E36B43E48FE}"/>
              </a:ext>
            </a:extLst>
          </p:cNvPr>
          <p:cNvCxnSpPr>
            <a:cxnSpLocks/>
          </p:cNvCxnSpPr>
          <p:nvPr/>
        </p:nvCxnSpPr>
        <p:spPr>
          <a:xfrm>
            <a:off x="1656034" y="2698473"/>
            <a:ext cx="2965662" cy="20435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BFADD8-DAD9-8364-A59E-C6104F806D3D}"/>
              </a:ext>
            </a:extLst>
          </p:cNvPr>
          <p:cNvCxnSpPr>
            <a:cxnSpLocks/>
          </p:cNvCxnSpPr>
          <p:nvPr/>
        </p:nvCxnSpPr>
        <p:spPr>
          <a:xfrm>
            <a:off x="1614377" y="2737220"/>
            <a:ext cx="3007319" cy="3197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6F8DE99-3B35-F536-4B57-29A0BF286BC2}"/>
              </a:ext>
            </a:extLst>
          </p:cNvPr>
          <p:cNvSpPr txBox="1"/>
          <p:nvPr/>
        </p:nvSpPr>
        <p:spPr>
          <a:xfrm>
            <a:off x="322377" y="4668369"/>
            <a:ext cx="2930142" cy="1477328"/>
          </a:xfrm>
          <a:prstGeom prst="rect">
            <a:avLst/>
          </a:prstGeom>
          <a:noFill/>
          <a:ln w="38100">
            <a:solidFill>
              <a:schemeClr val="tx1"/>
            </a:solidFill>
          </a:ln>
        </p:spPr>
        <p:txBody>
          <a:bodyPr wrap="square" rtlCol="0">
            <a:spAutoFit/>
          </a:bodyPr>
          <a:lstStyle/>
          <a:p>
            <a:r>
              <a:rPr lang="en-US" dirty="0"/>
              <a:t>Categories are ranked by the number of papers they refer to.  Of the 30 categories, Recommendation (Systems) are the most popular.</a:t>
            </a:r>
          </a:p>
        </p:txBody>
      </p:sp>
    </p:spTree>
    <p:extLst>
      <p:ext uri="{BB962C8B-B14F-4D97-AF65-F5344CB8AC3E}">
        <p14:creationId xmlns:p14="http://schemas.microsoft.com/office/powerpoint/2010/main" val="168821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44CF-B1DF-ED5E-C794-53DDA6DEADE5}"/>
              </a:ext>
            </a:extLst>
          </p:cNvPr>
          <p:cNvSpPr>
            <a:spLocks noGrp="1"/>
          </p:cNvSpPr>
          <p:nvPr>
            <p:ph type="title"/>
          </p:nvPr>
        </p:nvSpPr>
        <p:spPr>
          <a:xfrm>
            <a:off x="838200" y="452209"/>
            <a:ext cx="10831286" cy="701675"/>
          </a:xfrm>
        </p:spPr>
        <p:txBody>
          <a:bodyPr>
            <a:normAutofit fontScale="90000"/>
          </a:bodyPr>
          <a:lstStyle/>
          <a:p>
            <a:r>
              <a:rPr lang="en-US" dirty="0"/>
              <a:t>Accessing </a:t>
            </a:r>
            <a:r>
              <a:rPr lang="en-US" dirty="0" err="1"/>
              <a:t>ChatGPT</a:t>
            </a:r>
            <a:r>
              <a:rPr lang="en-US" dirty="0"/>
              <a:t> or Large Language Models	</a:t>
            </a:r>
          </a:p>
        </p:txBody>
      </p:sp>
      <p:sp>
        <p:nvSpPr>
          <p:cNvPr id="3" name="Content Placeholder 2">
            <a:extLst>
              <a:ext uri="{FF2B5EF4-FFF2-40B4-BE49-F238E27FC236}">
                <a16:creationId xmlns:a16="http://schemas.microsoft.com/office/drawing/2014/main" id="{C3819537-B6C0-C0B4-343C-DC426AAC626F}"/>
              </a:ext>
            </a:extLst>
          </p:cNvPr>
          <p:cNvSpPr>
            <a:spLocks noGrp="1"/>
          </p:cNvSpPr>
          <p:nvPr>
            <p:ph idx="1"/>
          </p:nvPr>
        </p:nvSpPr>
        <p:spPr>
          <a:xfrm>
            <a:off x="838200" y="4550229"/>
            <a:ext cx="10515600" cy="1626734"/>
          </a:xfrm>
        </p:spPr>
        <p:txBody>
          <a:bodyPr>
            <a:normAutofit/>
          </a:bodyPr>
          <a:lstStyle/>
          <a:p>
            <a:r>
              <a:rPr lang="en-US" dirty="0">
                <a:effectLst/>
                <a:latin typeface="Times New Roman" panose="02020603050405020304" pitchFamily="18" charset="0"/>
                <a:ea typeface="Calibri" panose="020F0502020204030204" pitchFamily="34" charset="0"/>
              </a:rPr>
              <a:t>Go to </a:t>
            </a:r>
            <a:r>
              <a:rPr lang="en-US" dirty="0" err="1">
                <a:effectLst/>
                <a:latin typeface="Times New Roman" panose="02020603050405020304" pitchFamily="18" charset="0"/>
                <a:ea typeface="Calibri" panose="020F0502020204030204" pitchFamily="34" charset="0"/>
              </a:rPr>
              <a:t>openai.com</a:t>
            </a:r>
            <a:r>
              <a:rPr lang="en-US" dirty="0">
                <a:effectLst/>
                <a:latin typeface="Times New Roman" panose="02020603050405020304" pitchFamily="18" charset="0"/>
                <a:ea typeface="Calibri" panose="020F0502020204030204" pitchFamily="34" charset="0"/>
              </a:rPr>
              <a:t>, look for “Try </a:t>
            </a:r>
            <a:r>
              <a:rPr lang="en-US" dirty="0" err="1">
                <a:effectLst/>
                <a:latin typeface="Times New Roman" panose="02020603050405020304" pitchFamily="18" charset="0"/>
                <a:ea typeface="Calibri" panose="020F0502020204030204" pitchFamily="34" charset="0"/>
              </a:rPr>
              <a:t>ChatGPT</a:t>
            </a:r>
            <a:r>
              <a:rPr lang="en-US" dirty="0">
                <a:effectLst/>
                <a:latin typeface="Times New Roman" panose="02020603050405020304" pitchFamily="18" charset="0"/>
                <a:ea typeface="Calibri" panose="020F0502020204030204" pitchFamily="34" charset="0"/>
              </a:rPr>
              <a:t>”.  It will ask you to create an account or login with Googl</a:t>
            </a:r>
            <a:r>
              <a:rPr lang="en-US" dirty="0">
                <a:latin typeface="Times New Roman" panose="02020603050405020304" pitchFamily="18" charset="0"/>
                <a:ea typeface="Calibri" panose="020F0502020204030204" pitchFamily="34" charset="0"/>
              </a:rPr>
              <a:t>e</a:t>
            </a:r>
            <a:endParaRPr lang="en-US" dirty="0"/>
          </a:p>
        </p:txBody>
      </p:sp>
      <p:sp>
        <p:nvSpPr>
          <p:cNvPr id="4" name="TextBox 3">
            <a:extLst>
              <a:ext uri="{FF2B5EF4-FFF2-40B4-BE49-F238E27FC236}">
                <a16:creationId xmlns:a16="http://schemas.microsoft.com/office/drawing/2014/main" id="{08B1290C-7E53-A74F-D12D-99703D5AEB67}"/>
              </a:ext>
            </a:extLst>
          </p:cNvPr>
          <p:cNvSpPr txBox="1"/>
          <p:nvPr/>
        </p:nvSpPr>
        <p:spPr>
          <a:xfrm>
            <a:off x="1659576" y="1738778"/>
            <a:ext cx="7146472" cy="1846659"/>
          </a:xfrm>
          <a:prstGeom prst="rect">
            <a:avLst/>
          </a:prstGeom>
          <a:noFill/>
          <a:ln w="38100">
            <a:solidFill>
              <a:schemeClr val="tx1"/>
            </a:solidFill>
          </a:ln>
        </p:spPr>
        <p:txBody>
          <a:bodyPr wrap="square" rtlCol="0">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Get access to a Large Language Model.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is recommended, but the choice is up to the student.  There is a file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alternative_LLMs.pdf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with other LLMs listed – it may be dated, things move fast in this industry.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4727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522A-AC12-6D3E-443F-BFFA83812C4F}"/>
              </a:ext>
            </a:extLst>
          </p:cNvPr>
          <p:cNvSpPr>
            <a:spLocks noGrp="1"/>
          </p:cNvSpPr>
          <p:nvPr>
            <p:ph type="title"/>
          </p:nvPr>
        </p:nvSpPr>
        <p:spPr>
          <a:xfrm>
            <a:off x="838200" y="299812"/>
            <a:ext cx="10515600" cy="766989"/>
          </a:xfrm>
        </p:spPr>
        <p:txBody>
          <a:bodyPr/>
          <a:lstStyle/>
          <a:p>
            <a:r>
              <a:rPr lang="en-US" dirty="0"/>
              <a:t>Week 2 - Ai Agents and AI Demonstration</a:t>
            </a:r>
          </a:p>
        </p:txBody>
      </p:sp>
      <p:sp>
        <p:nvSpPr>
          <p:cNvPr id="3" name="Content Placeholder 2">
            <a:extLst>
              <a:ext uri="{FF2B5EF4-FFF2-40B4-BE49-F238E27FC236}">
                <a16:creationId xmlns:a16="http://schemas.microsoft.com/office/drawing/2014/main" id="{E2DBCB8B-A023-EE86-2555-35DECF73A4F4}"/>
              </a:ext>
            </a:extLst>
          </p:cNvPr>
          <p:cNvSpPr>
            <a:spLocks noGrp="1"/>
          </p:cNvSpPr>
          <p:nvPr>
            <p:ph idx="1"/>
          </p:nvPr>
        </p:nvSpPr>
        <p:spPr>
          <a:xfrm>
            <a:off x="838200" y="1259571"/>
            <a:ext cx="10515600" cy="3682546"/>
          </a:xfrm>
        </p:spPr>
        <p:txBody>
          <a:bodyPr/>
          <a:lstStyle/>
          <a:p>
            <a:r>
              <a:rPr lang="en-US" dirty="0"/>
              <a:t>AI Agents and their Environments</a:t>
            </a:r>
          </a:p>
          <a:p>
            <a:pPr lvl="1"/>
            <a:r>
              <a:rPr lang="en-US" dirty="0"/>
              <a:t> Useful for organizing and thinking about AI implementations</a:t>
            </a:r>
          </a:p>
          <a:p>
            <a:r>
              <a:rPr lang="en-US" dirty="0"/>
              <a:t>Demo of AI on Google </a:t>
            </a:r>
            <a:r>
              <a:rPr lang="en-US" dirty="0" err="1"/>
              <a:t>Colab</a:t>
            </a:r>
            <a:endParaRPr lang="en-US" dirty="0"/>
          </a:p>
          <a:p>
            <a:pPr lvl="1"/>
            <a:r>
              <a:rPr lang="en-US" dirty="0"/>
              <a:t>How it works and importance of Data</a:t>
            </a:r>
          </a:p>
          <a:p>
            <a:pPr lvl="1"/>
            <a:endParaRPr lang="en-US" dirty="0"/>
          </a:p>
          <a:p>
            <a:r>
              <a:rPr lang="en-US" dirty="0"/>
              <a:t>Writing assignment</a:t>
            </a:r>
          </a:p>
          <a:p>
            <a:pPr lvl="1"/>
            <a:r>
              <a:rPr lang="en-US" dirty="0"/>
              <a:t>AI Transfer Learning</a:t>
            </a:r>
          </a:p>
        </p:txBody>
      </p:sp>
      <p:sp>
        <p:nvSpPr>
          <p:cNvPr id="5" name="TextBox 4">
            <a:extLst>
              <a:ext uri="{FF2B5EF4-FFF2-40B4-BE49-F238E27FC236}">
                <a16:creationId xmlns:a16="http://schemas.microsoft.com/office/drawing/2014/main" id="{074E8715-C8F1-97A0-5348-2DA900F3FE23}"/>
              </a:ext>
            </a:extLst>
          </p:cNvPr>
          <p:cNvSpPr txBox="1"/>
          <p:nvPr/>
        </p:nvSpPr>
        <p:spPr>
          <a:xfrm>
            <a:off x="744583" y="4942117"/>
            <a:ext cx="7302137" cy="1200329"/>
          </a:xfrm>
          <a:prstGeom prst="rect">
            <a:avLst/>
          </a:prstGeom>
          <a:noFill/>
        </p:spPr>
        <p:txBody>
          <a:bodyPr wrap="square" rtlCol="0">
            <a:spAutoFit/>
          </a:bodyPr>
          <a:lstStyle/>
          <a:p>
            <a:r>
              <a:rPr lang="en-US" dirty="0"/>
              <a:t>Required Reading</a:t>
            </a:r>
          </a:p>
          <a:p>
            <a:r>
              <a:rPr lang="en-US" dirty="0">
                <a:hlinkClick r:id="rId2"/>
              </a:rPr>
              <a:t>https://applyingml.com/resources/first-rule-of-ml/</a:t>
            </a:r>
            <a:endParaRPr lang="en-US" dirty="0"/>
          </a:p>
          <a:p>
            <a:r>
              <a:rPr lang="en-US" dirty="0">
                <a:hlinkClick r:id="rId3"/>
              </a:rPr>
              <a:t>https://applyingml.com/resources/ml-design-docs/</a:t>
            </a:r>
            <a:endParaRPr lang="en-US" dirty="0"/>
          </a:p>
          <a:p>
            <a:endParaRPr lang="en-US" dirty="0"/>
          </a:p>
        </p:txBody>
      </p:sp>
    </p:spTree>
    <p:extLst>
      <p:ext uri="{BB962C8B-B14F-4D97-AF65-F5344CB8AC3E}">
        <p14:creationId xmlns:p14="http://schemas.microsoft.com/office/powerpoint/2010/main" val="342832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8B22-1DD2-9EC3-0029-56B6AD01F195}"/>
              </a:ext>
            </a:extLst>
          </p:cNvPr>
          <p:cNvSpPr>
            <a:spLocks noGrp="1"/>
          </p:cNvSpPr>
          <p:nvPr>
            <p:ph type="title"/>
          </p:nvPr>
        </p:nvSpPr>
        <p:spPr>
          <a:xfrm>
            <a:off x="838200" y="204487"/>
            <a:ext cx="10515600" cy="944691"/>
          </a:xfrm>
        </p:spPr>
        <p:txBody>
          <a:bodyPr/>
          <a:lstStyle/>
          <a:p>
            <a:pPr algn="ctr"/>
            <a:r>
              <a:rPr lang="en-US" u="sng" dirty="0"/>
              <a:t>Truth – The one thing AI does not do</a:t>
            </a:r>
          </a:p>
        </p:txBody>
      </p:sp>
      <p:pic>
        <p:nvPicPr>
          <p:cNvPr id="5" name="Content Placeholder 4" descr="A picture containing person, tree, bench, grass&#10;&#10;Description automatically generated">
            <a:extLst>
              <a:ext uri="{FF2B5EF4-FFF2-40B4-BE49-F238E27FC236}">
                <a16:creationId xmlns:a16="http://schemas.microsoft.com/office/drawing/2014/main" id="{877111AF-18A8-EC95-57BC-A315BF3B2F49}"/>
              </a:ext>
            </a:extLst>
          </p:cNvPr>
          <p:cNvPicPr>
            <a:picLocks noGrp="1" noChangeAspect="1"/>
          </p:cNvPicPr>
          <p:nvPr>
            <p:ph idx="1"/>
          </p:nvPr>
        </p:nvPicPr>
        <p:blipFill>
          <a:blip r:embed="rId2"/>
          <a:stretch>
            <a:fillRect/>
          </a:stretch>
        </p:blipFill>
        <p:spPr>
          <a:xfrm>
            <a:off x="593482" y="1149178"/>
            <a:ext cx="3634946" cy="4913054"/>
          </a:xfrm>
          <a:ln w="38100">
            <a:solidFill>
              <a:schemeClr val="accent1">
                <a:lumMod val="60000"/>
                <a:lumOff val="40000"/>
              </a:schemeClr>
            </a:solidFill>
          </a:ln>
        </p:spPr>
      </p:pic>
      <p:sp>
        <p:nvSpPr>
          <p:cNvPr id="6" name="TextBox 5">
            <a:extLst>
              <a:ext uri="{FF2B5EF4-FFF2-40B4-BE49-F238E27FC236}">
                <a16:creationId xmlns:a16="http://schemas.microsoft.com/office/drawing/2014/main" id="{1511CB52-B691-5D8C-C23E-A7D73040F07E}"/>
              </a:ext>
            </a:extLst>
          </p:cNvPr>
          <p:cNvSpPr txBox="1"/>
          <p:nvPr/>
        </p:nvSpPr>
        <p:spPr>
          <a:xfrm>
            <a:off x="4790661" y="1669774"/>
            <a:ext cx="6563139" cy="2339102"/>
          </a:xfrm>
          <a:prstGeom prst="rect">
            <a:avLst/>
          </a:prstGeom>
          <a:noFill/>
          <a:ln w="38100">
            <a:solidFill>
              <a:schemeClr val="accent1">
                <a:lumMod val="60000"/>
                <a:lumOff val="40000"/>
              </a:schemeClr>
            </a:solidFill>
          </a:ln>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I could only give three words of advice, they would be,</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u="sng" dirty="0">
                <a:effectLst/>
                <a:latin typeface="Times New Roman" panose="02020603050405020304" pitchFamily="18" charset="0"/>
                <a:ea typeface="Calibri" panose="020F0502020204030204" pitchFamily="34" charset="0"/>
                <a:cs typeface="Times New Roman" panose="02020603050405020304" pitchFamily="18" charset="0"/>
              </a:rPr>
              <a:t>Tell the truth.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I got three more words, I'd add,</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800" u="sng" dirty="0">
                <a:effectLst/>
                <a:latin typeface="Times New Roman" panose="02020603050405020304" pitchFamily="18" charset="0"/>
                <a:ea typeface="Calibri" panose="020F0502020204030204" pitchFamily="34" charset="0"/>
                <a:cs typeface="Times New Roman" panose="02020603050405020304" pitchFamily="18" charset="0"/>
              </a:rPr>
              <a:t>'All the time.'</a:t>
            </a:r>
            <a:endParaRPr lang="en-US" sz="28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08AC308-44D3-0B35-A74D-E8812F874E4A}"/>
              </a:ext>
            </a:extLst>
          </p:cNvPr>
          <p:cNvSpPr txBox="1"/>
          <p:nvPr/>
        </p:nvSpPr>
        <p:spPr>
          <a:xfrm>
            <a:off x="914400" y="6161973"/>
            <a:ext cx="2842592" cy="369332"/>
          </a:xfrm>
          <a:prstGeom prst="rect">
            <a:avLst/>
          </a:prstGeom>
          <a:noFill/>
        </p:spPr>
        <p:txBody>
          <a:bodyPr wrap="square" rtlCol="0">
            <a:spAutoFit/>
          </a:bodyPr>
          <a:lstStyle/>
          <a:p>
            <a:r>
              <a:rPr lang="en-US" dirty="0"/>
              <a:t>Randy Pausch – 1960-2008</a:t>
            </a:r>
          </a:p>
        </p:txBody>
      </p:sp>
      <p:sp>
        <p:nvSpPr>
          <p:cNvPr id="8" name="TextBox 7">
            <a:extLst>
              <a:ext uri="{FF2B5EF4-FFF2-40B4-BE49-F238E27FC236}">
                <a16:creationId xmlns:a16="http://schemas.microsoft.com/office/drawing/2014/main" id="{0B09AC3F-0AF0-45C1-2549-0E2C3114725A}"/>
              </a:ext>
            </a:extLst>
          </p:cNvPr>
          <p:cNvSpPr txBox="1"/>
          <p:nvPr/>
        </p:nvSpPr>
        <p:spPr>
          <a:xfrm>
            <a:off x="4631634" y="4407647"/>
            <a:ext cx="6722166" cy="1938992"/>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rPr>
              <a:t>Never trust AI.  It will lie to you without reservation.  </a:t>
            </a:r>
            <a:r>
              <a:rPr lang="en-US" sz="2400" u="sng" dirty="0">
                <a:effectLst/>
                <a:latin typeface="Times New Roman" panose="02020603050405020304" pitchFamily="18" charset="0"/>
                <a:ea typeface="Calibri" panose="020F0502020204030204" pitchFamily="34" charset="0"/>
              </a:rPr>
              <a:t>It does not even know when it is lying.</a:t>
            </a:r>
            <a:r>
              <a:rPr lang="en-US" sz="2400" dirty="0">
                <a:effectLst/>
                <a:latin typeface="Times New Roman" panose="02020603050405020304" pitchFamily="18" charset="0"/>
                <a:ea typeface="Calibri" panose="020F0502020204030204" pitchFamily="34" charset="0"/>
              </a:rPr>
              <a:t>  </a:t>
            </a:r>
          </a:p>
          <a:p>
            <a:endParaRPr lang="en-US" sz="2400" dirty="0">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AI is like an obsequious servant that tells you what you want to hear.</a:t>
            </a:r>
            <a:r>
              <a:rPr lang="en-US" dirty="0">
                <a:effectLst/>
              </a:rPr>
              <a:t> </a:t>
            </a:r>
            <a:endParaRPr lang="en-US" dirty="0"/>
          </a:p>
        </p:txBody>
      </p:sp>
    </p:spTree>
    <p:extLst>
      <p:ext uri="{BB962C8B-B14F-4D97-AF65-F5344CB8AC3E}">
        <p14:creationId xmlns:p14="http://schemas.microsoft.com/office/powerpoint/2010/main" val="271312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DD72-7DB3-8FAF-C8DE-F4F93D4DC1BC}"/>
              </a:ext>
            </a:extLst>
          </p:cNvPr>
          <p:cNvSpPr>
            <a:spLocks noGrp="1"/>
          </p:cNvSpPr>
          <p:nvPr>
            <p:ph type="title"/>
          </p:nvPr>
        </p:nvSpPr>
        <p:spPr>
          <a:xfrm>
            <a:off x="342900" y="0"/>
            <a:ext cx="11260282" cy="1325563"/>
          </a:xfrm>
        </p:spPr>
        <p:txBody>
          <a:bodyPr/>
          <a:lstStyle/>
          <a:p>
            <a:r>
              <a:rPr lang="en-US" dirty="0"/>
              <a:t>Week 3 - Working with AI and GITHUB repository</a:t>
            </a:r>
          </a:p>
        </p:txBody>
      </p:sp>
      <p:sp>
        <p:nvSpPr>
          <p:cNvPr id="3" name="Content Placeholder 2">
            <a:extLst>
              <a:ext uri="{FF2B5EF4-FFF2-40B4-BE49-F238E27FC236}">
                <a16:creationId xmlns:a16="http://schemas.microsoft.com/office/drawing/2014/main" id="{4E595E0A-6DA8-A455-B015-FD3EF4A1BF01}"/>
              </a:ext>
            </a:extLst>
          </p:cNvPr>
          <p:cNvSpPr>
            <a:spLocks noGrp="1"/>
          </p:cNvSpPr>
          <p:nvPr>
            <p:ph idx="1"/>
          </p:nvPr>
        </p:nvSpPr>
        <p:spPr/>
        <p:txBody>
          <a:bodyPr/>
          <a:lstStyle/>
          <a:p>
            <a:r>
              <a:rPr lang="en-US" dirty="0"/>
              <a:t>Review of several WWAI cases</a:t>
            </a:r>
          </a:p>
          <a:p>
            <a:pPr lvl="1"/>
            <a:r>
              <a:rPr lang="en-US" dirty="0"/>
              <a:t>Discuss how to evaluate them</a:t>
            </a:r>
          </a:p>
          <a:p>
            <a:r>
              <a:rPr lang="en-US" dirty="0"/>
              <a:t>Explore the GITHUB repository</a:t>
            </a:r>
          </a:p>
          <a:p>
            <a:pPr lvl="1"/>
            <a:r>
              <a:rPr lang="en-US" dirty="0"/>
              <a:t>Connect cases discussed above</a:t>
            </a:r>
          </a:p>
          <a:p>
            <a:pPr lvl="1"/>
            <a:endParaRPr lang="en-US" dirty="0"/>
          </a:p>
          <a:p>
            <a:r>
              <a:rPr lang="en-US" dirty="0"/>
              <a:t>Writing </a:t>
            </a:r>
            <a:r>
              <a:rPr lang="en-US" dirty="0" err="1"/>
              <a:t>Assignement</a:t>
            </a:r>
            <a:endParaRPr lang="en-US" dirty="0"/>
          </a:p>
          <a:p>
            <a:pPr lvl="1"/>
            <a:r>
              <a:rPr lang="en-US" dirty="0"/>
              <a:t>First “Framework” paper</a:t>
            </a:r>
          </a:p>
          <a:p>
            <a:pPr lvl="1"/>
            <a:r>
              <a:rPr lang="en-US" dirty="0"/>
              <a:t>Select a WWAI case and connect it to GITHUB categories</a:t>
            </a:r>
          </a:p>
        </p:txBody>
      </p:sp>
    </p:spTree>
    <p:extLst>
      <p:ext uri="{BB962C8B-B14F-4D97-AF65-F5344CB8AC3E}">
        <p14:creationId xmlns:p14="http://schemas.microsoft.com/office/powerpoint/2010/main" val="21513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602D-10A1-1454-E1F3-7AF6EF43FFB6}"/>
              </a:ext>
            </a:extLst>
          </p:cNvPr>
          <p:cNvSpPr>
            <a:spLocks noGrp="1"/>
          </p:cNvSpPr>
          <p:nvPr>
            <p:ph type="title"/>
          </p:nvPr>
        </p:nvSpPr>
        <p:spPr>
          <a:xfrm>
            <a:off x="838199" y="323561"/>
            <a:ext cx="10830791" cy="912957"/>
          </a:xfrm>
        </p:spPr>
        <p:txBody>
          <a:bodyPr/>
          <a:lstStyle/>
          <a:p>
            <a:r>
              <a:rPr lang="en-US" dirty="0"/>
              <a:t>Week 4 - Working with AI and GITHUB Analysis</a:t>
            </a:r>
          </a:p>
        </p:txBody>
      </p:sp>
      <p:sp>
        <p:nvSpPr>
          <p:cNvPr id="3" name="Content Placeholder 2">
            <a:extLst>
              <a:ext uri="{FF2B5EF4-FFF2-40B4-BE49-F238E27FC236}">
                <a16:creationId xmlns:a16="http://schemas.microsoft.com/office/drawing/2014/main" id="{DF1546D0-A565-DF12-9857-886735020713}"/>
              </a:ext>
            </a:extLst>
          </p:cNvPr>
          <p:cNvSpPr>
            <a:spLocks noGrp="1"/>
          </p:cNvSpPr>
          <p:nvPr>
            <p:ph idx="1"/>
          </p:nvPr>
        </p:nvSpPr>
        <p:spPr/>
        <p:txBody>
          <a:bodyPr/>
          <a:lstStyle/>
          <a:p>
            <a:r>
              <a:rPr lang="en-US" dirty="0"/>
              <a:t>Review instructors Framework paper</a:t>
            </a:r>
          </a:p>
          <a:p>
            <a:pPr lvl="1"/>
            <a:r>
              <a:rPr lang="en-US" dirty="0"/>
              <a:t>And some early papers from last week’s assignment</a:t>
            </a:r>
          </a:p>
          <a:p>
            <a:pPr lvl="1"/>
            <a:endParaRPr lang="en-US" dirty="0"/>
          </a:p>
          <a:p>
            <a:r>
              <a:rPr lang="en-US" dirty="0"/>
              <a:t>Writing assignment – repeat of last week</a:t>
            </a:r>
          </a:p>
          <a:p>
            <a:pPr lvl="1"/>
            <a:r>
              <a:rPr lang="en-US" dirty="0"/>
              <a:t>Student may select a new case or improve last week’s submission</a:t>
            </a:r>
          </a:p>
        </p:txBody>
      </p:sp>
    </p:spTree>
    <p:extLst>
      <p:ext uri="{BB962C8B-B14F-4D97-AF65-F5344CB8AC3E}">
        <p14:creationId xmlns:p14="http://schemas.microsoft.com/office/powerpoint/2010/main" val="2096797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C6BA-5721-78DA-1A28-A8CA690DF204}"/>
              </a:ext>
            </a:extLst>
          </p:cNvPr>
          <p:cNvSpPr>
            <a:spLocks noGrp="1"/>
          </p:cNvSpPr>
          <p:nvPr>
            <p:ph type="title"/>
          </p:nvPr>
        </p:nvSpPr>
        <p:spPr/>
        <p:txBody>
          <a:bodyPr/>
          <a:lstStyle/>
          <a:p>
            <a:r>
              <a:rPr lang="en-US" dirty="0"/>
              <a:t>Week 5 - Working with AI Insight</a:t>
            </a:r>
          </a:p>
        </p:txBody>
      </p:sp>
      <p:sp>
        <p:nvSpPr>
          <p:cNvPr id="3" name="Content Placeholder 2">
            <a:extLst>
              <a:ext uri="{FF2B5EF4-FFF2-40B4-BE49-F238E27FC236}">
                <a16:creationId xmlns:a16="http://schemas.microsoft.com/office/drawing/2014/main" id="{303340C6-5853-C2BB-3BA9-E829E794B725}"/>
              </a:ext>
            </a:extLst>
          </p:cNvPr>
          <p:cNvSpPr>
            <a:spLocks noGrp="1"/>
          </p:cNvSpPr>
          <p:nvPr>
            <p:ph idx="1"/>
          </p:nvPr>
        </p:nvSpPr>
        <p:spPr/>
        <p:txBody>
          <a:bodyPr/>
          <a:lstStyle/>
          <a:p>
            <a:r>
              <a:rPr lang="en-US" dirty="0"/>
              <a:t>Review the completed Framework papers that stand out</a:t>
            </a:r>
          </a:p>
          <a:p>
            <a:endParaRPr lang="en-US" dirty="0"/>
          </a:p>
          <a:p>
            <a:r>
              <a:rPr lang="en-US" dirty="0"/>
              <a:t>Discuss the WWAI Insights section	</a:t>
            </a:r>
          </a:p>
          <a:p>
            <a:pPr lvl="1"/>
            <a:r>
              <a:rPr lang="en-US" dirty="0"/>
              <a:t>Critical to final Framework</a:t>
            </a:r>
          </a:p>
          <a:p>
            <a:pPr lvl="1"/>
            <a:r>
              <a:rPr lang="en-US" dirty="0"/>
              <a:t>The players may change but the relationships don’t</a:t>
            </a:r>
          </a:p>
        </p:txBody>
      </p:sp>
    </p:spTree>
    <p:extLst>
      <p:ext uri="{BB962C8B-B14F-4D97-AF65-F5344CB8AC3E}">
        <p14:creationId xmlns:p14="http://schemas.microsoft.com/office/powerpoint/2010/main" val="2142496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7064-5A90-FC5D-AF5B-3895155E4BCA}"/>
              </a:ext>
            </a:extLst>
          </p:cNvPr>
          <p:cNvSpPr>
            <a:spLocks noGrp="1"/>
          </p:cNvSpPr>
          <p:nvPr>
            <p:ph type="title"/>
          </p:nvPr>
        </p:nvSpPr>
        <p:spPr>
          <a:xfrm>
            <a:off x="374073" y="365126"/>
            <a:ext cx="10979727" cy="923348"/>
          </a:xfrm>
        </p:spPr>
        <p:txBody>
          <a:bodyPr>
            <a:normAutofit/>
          </a:bodyPr>
          <a:lstStyle/>
          <a:p>
            <a:r>
              <a:rPr lang="en-US" sz="3600" dirty="0"/>
              <a:t>Week 6 - AI Practices and </a:t>
            </a:r>
            <a:r>
              <a:rPr lang="en-US" sz="3600" dirty="0" err="1"/>
              <a:t>MLOps</a:t>
            </a:r>
            <a:r>
              <a:rPr lang="en-US" sz="3600" dirty="0"/>
              <a:t> (Machine Learning OPS)</a:t>
            </a:r>
          </a:p>
        </p:txBody>
      </p:sp>
      <p:sp>
        <p:nvSpPr>
          <p:cNvPr id="3" name="Content Placeholder 2">
            <a:extLst>
              <a:ext uri="{FF2B5EF4-FFF2-40B4-BE49-F238E27FC236}">
                <a16:creationId xmlns:a16="http://schemas.microsoft.com/office/drawing/2014/main" id="{F0F34190-41F7-C8A3-424A-3A13A86F511A}"/>
              </a:ext>
            </a:extLst>
          </p:cNvPr>
          <p:cNvSpPr>
            <a:spLocks noGrp="1"/>
          </p:cNvSpPr>
          <p:nvPr>
            <p:ph idx="1"/>
          </p:nvPr>
        </p:nvSpPr>
        <p:spPr>
          <a:xfrm>
            <a:off x="674910" y="1825625"/>
            <a:ext cx="10874829" cy="4351338"/>
          </a:xfrm>
        </p:spPr>
        <p:txBody>
          <a:bodyPr/>
          <a:lstStyle/>
          <a:p>
            <a:r>
              <a:rPr lang="en-US" dirty="0"/>
              <a:t>Student should have read </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MLOps</a:t>
            </a:r>
            <a:r>
              <a:rPr lang="en-US" sz="1800" dirty="0">
                <a:effectLst/>
                <a:latin typeface="Times New Roman" panose="02020603050405020304" pitchFamily="18" charset="0"/>
                <a:ea typeface="Calibri" panose="020F0502020204030204" pitchFamily="34" charset="0"/>
              </a:rPr>
              <a:t>-A Holistic Approach White Paper </a:t>
            </a:r>
            <a:r>
              <a:rPr lang="en-US" sz="1800" dirty="0" err="1">
                <a:effectLst/>
                <a:latin typeface="Times New Roman" panose="02020603050405020304" pitchFamily="18" charset="0"/>
                <a:ea typeface="Calibri" panose="020F0502020204030204" pitchFamily="34" charset="0"/>
              </a:rPr>
              <a:t>WANDB.pdf</a:t>
            </a:r>
            <a:r>
              <a:rPr lang="en-US" dirty="0">
                <a:effectLst/>
              </a:rPr>
              <a:t> “</a:t>
            </a:r>
            <a:endParaRPr lang="en-US" dirty="0"/>
          </a:p>
          <a:p>
            <a:endParaRPr lang="en-US" dirty="0"/>
          </a:p>
          <a:p>
            <a:r>
              <a:rPr lang="en-US" dirty="0" err="1"/>
              <a:t>MLOps</a:t>
            </a:r>
            <a:r>
              <a:rPr lang="en-US" dirty="0"/>
              <a:t> – Machine Learning Operations</a:t>
            </a:r>
          </a:p>
          <a:p>
            <a:r>
              <a:rPr lang="en-US" dirty="0"/>
              <a:t>AI Practices</a:t>
            </a:r>
          </a:p>
          <a:p>
            <a:r>
              <a:rPr lang="en-US" dirty="0"/>
              <a:t>Relates to practical implementation issues and ongoing AI management</a:t>
            </a:r>
          </a:p>
          <a:p>
            <a:endParaRPr lang="en-US" dirty="0"/>
          </a:p>
          <a:p>
            <a:r>
              <a:rPr lang="en-US" dirty="0"/>
              <a:t>Writing assignment: Summarize the seven main sources of bias in AI </a:t>
            </a:r>
            <a:r>
              <a:rPr lang="en-US" dirty="0" err="1"/>
              <a:t>implementions</a:t>
            </a:r>
            <a:endParaRPr lang="en-US" dirty="0"/>
          </a:p>
        </p:txBody>
      </p:sp>
    </p:spTree>
    <p:extLst>
      <p:ext uri="{BB962C8B-B14F-4D97-AF65-F5344CB8AC3E}">
        <p14:creationId xmlns:p14="http://schemas.microsoft.com/office/powerpoint/2010/main" val="170059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086C-236A-677D-16CA-29C6A897AF90}"/>
              </a:ext>
            </a:extLst>
          </p:cNvPr>
          <p:cNvSpPr>
            <a:spLocks noGrp="1"/>
          </p:cNvSpPr>
          <p:nvPr>
            <p:ph type="title"/>
          </p:nvPr>
        </p:nvSpPr>
        <p:spPr/>
        <p:txBody>
          <a:bodyPr/>
          <a:lstStyle/>
          <a:p>
            <a:r>
              <a:rPr lang="en-US" dirty="0"/>
              <a:t>Week 7 - Framework Design</a:t>
            </a:r>
          </a:p>
        </p:txBody>
      </p:sp>
      <p:sp>
        <p:nvSpPr>
          <p:cNvPr id="3" name="Content Placeholder 2">
            <a:extLst>
              <a:ext uri="{FF2B5EF4-FFF2-40B4-BE49-F238E27FC236}">
                <a16:creationId xmlns:a16="http://schemas.microsoft.com/office/drawing/2014/main" id="{15103783-DD14-914E-813C-BF69CBC43A07}"/>
              </a:ext>
            </a:extLst>
          </p:cNvPr>
          <p:cNvSpPr>
            <a:spLocks noGrp="1"/>
          </p:cNvSpPr>
          <p:nvPr>
            <p:ph idx="1"/>
          </p:nvPr>
        </p:nvSpPr>
        <p:spPr/>
        <p:txBody>
          <a:bodyPr/>
          <a:lstStyle/>
          <a:p>
            <a:r>
              <a:rPr lang="en-US" dirty="0"/>
              <a:t>Review of possible designs for the Framework</a:t>
            </a:r>
          </a:p>
          <a:p>
            <a:pPr lvl="1"/>
            <a:r>
              <a:rPr lang="en-US" dirty="0"/>
              <a:t>Media choice – What works best?</a:t>
            </a:r>
          </a:p>
          <a:p>
            <a:pPr lvl="2"/>
            <a:r>
              <a:rPr lang="en-US" dirty="0"/>
              <a:t>Written</a:t>
            </a:r>
          </a:p>
          <a:p>
            <a:pPr lvl="2"/>
            <a:r>
              <a:rPr lang="en-US" dirty="0"/>
              <a:t>PowerPoint</a:t>
            </a:r>
          </a:p>
          <a:p>
            <a:pPr lvl="2"/>
            <a:r>
              <a:rPr lang="en-US" dirty="0"/>
              <a:t>Video</a:t>
            </a:r>
          </a:p>
          <a:p>
            <a:pPr lvl="1"/>
            <a:r>
              <a:rPr lang="en-US" dirty="0"/>
              <a:t>Main elements</a:t>
            </a:r>
          </a:p>
          <a:p>
            <a:pPr lvl="2"/>
            <a:r>
              <a:rPr lang="en-US" dirty="0"/>
              <a:t>Outline</a:t>
            </a:r>
          </a:p>
          <a:p>
            <a:pPr lvl="2"/>
            <a:endParaRPr lang="en-US" dirty="0"/>
          </a:p>
          <a:p>
            <a:r>
              <a:rPr lang="en-US" dirty="0"/>
              <a:t>Writing assignment: Each student to outline their version</a:t>
            </a:r>
          </a:p>
          <a:p>
            <a:pPr lvl="1"/>
            <a:r>
              <a:rPr lang="en-US" dirty="0" err="1"/>
              <a:t>ChatGPT</a:t>
            </a:r>
            <a:r>
              <a:rPr lang="en-US" dirty="0"/>
              <a:t> may be used, LLM rules apply</a:t>
            </a:r>
          </a:p>
        </p:txBody>
      </p:sp>
    </p:spTree>
    <p:extLst>
      <p:ext uri="{BB962C8B-B14F-4D97-AF65-F5344CB8AC3E}">
        <p14:creationId xmlns:p14="http://schemas.microsoft.com/office/powerpoint/2010/main" val="1587600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22DF-4103-2A16-6D55-B340501DA563}"/>
              </a:ext>
            </a:extLst>
          </p:cNvPr>
          <p:cNvSpPr>
            <a:spLocks noGrp="1"/>
          </p:cNvSpPr>
          <p:nvPr>
            <p:ph type="title"/>
          </p:nvPr>
        </p:nvSpPr>
        <p:spPr/>
        <p:txBody>
          <a:bodyPr/>
          <a:lstStyle/>
          <a:p>
            <a:r>
              <a:rPr lang="en-US" dirty="0"/>
              <a:t>Week 8 - Rough Framework</a:t>
            </a:r>
          </a:p>
        </p:txBody>
      </p:sp>
      <p:sp>
        <p:nvSpPr>
          <p:cNvPr id="3" name="Content Placeholder 2">
            <a:extLst>
              <a:ext uri="{FF2B5EF4-FFF2-40B4-BE49-F238E27FC236}">
                <a16:creationId xmlns:a16="http://schemas.microsoft.com/office/drawing/2014/main" id="{3374A692-E1D4-7C27-ECB4-9832B84EC757}"/>
              </a:ext>
            </a:extLst>
          </p:cNvPr>
          <p:cNvSpPr>
            <a:spLocks noGrp="1"/>
          </p:cNvSpPr>
          <p:nvPr>
            <p:ph idx="1"/>
          </p:nvPr>
        </p:nvSpPr>
        <p:spPr/>
        <p:txBody>
          <a:bodyPr/>
          <a:lstStyle/>
          <a:p>
            <a:r>
              <a:rPr lang="en-US" dirty="0"/>
              <a:t>Being Collaborative effort to select an media and outline.</a:t>
            </a:r>
          </a:p>
          <a:p>
            <a:pPr lvl="1"/>
            <a:r>
              <a:rPr lang="en-US" dirty="0"/>
              <a:t>Fill in the outline</a:t>
            </a:r>
          </a:p>
          <a:p>
            <a:pPr lvl="1"/>
            <a:endParaRPr lang="en-US" dirty="0"/>
          </a:p>
          <a:p>
            <a:r>
              <a:rPr lang="en-US" dirty="0"/>
              <a:t>Work in progress</a:t>
            </a:r>
          </a:p>
        </p:txBody>
      </p:sp>
    </p:spTree>
    <p:extLst>
      <p:ext uri="{BB962C8B-B14F-4D97-AF65-F5344CB8AC3E}">
        <p14:creationId xmlns:p14="http://schemas.microsoft.com/office/powerpoint/2010/main" val="1755936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88E0-DBCD-8455-62FC-6B302D0EAF09}"/>
              </a:ext>
            </a:extLst>
          </p:cNvPr>
          <p:cNvSpPr>
            <a:spLocks noGrp="1"/>
          </p:cNvSpPr>
          <p:nvPr>
            <p:ph type="title"/>
          </p:nvPr>
        </p:nvSpPr>
        <p:spPr/>
        <p:txBody>
          <a:bodyPr/>
          <a:lstStyle/>
          <a:p>
            <a:r>
              <a:rPr lang="en-US" dirty="0"/>
              <a:t>Week 9 - Finished Framework</a:t>
            </a:r>
          </a:p>
        </p:txBody>
      </p:sp>
      <p:sp>
        <p:nvSpPr>
          <p:cNvPr id="3" name="Content Placeholder 2">
            <a:extLst>
              <a:ext uri="{FF2B5EF4-FFF2-40B4-BE49-F238E27FC236}">
                <a16:creationId xmlns:a16="http://schemas.microsoft.com/office/drawing/2014/main" id="{1A6F9902-FF2C-113F-9170-54240E8C867C}"/>
              </a:ext>
            </a:extLst>
          </p:cNvPr>
          <p:cNvSpPr>
            <a:spLocks noGrp="1"/>
          </p:cNvSpPr>
          <p:nvPr>
            <p:ph idx="1"/>
          </p:nvPr>
        </p:nvSpPr>
        <p:spPr/>
        <p:txBody>
          <a:bodyPr/>
          <a:lstStyle/>
          <a:p>
            <a:r>
              <a:rPr lang="en-US" dirty="0"/>
              <a:t>TBD</a:t>
            </a:r>
          </a:p>
        </p:txBody>
      </p:sp>
    </p:spTree>
    <p:extLst>
      <p:ext uri="{BB962C8B-B14F-4D97-AF65-F5344CB8AC3E}">
        <p14:creationId xmlns:p14="http://schemas.microsoft.com/office/powerpoint/2010/main" val="177679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E14-B26D-4E17-24D0-164CDD69C893}"/>
              </a:ext>
            </a:extLst>
          </p:cNvPr>
          <p:cNvSpPr>
            <a:spLocks noGrp="1"/>
          </p:cNvSpPr>
          <p:nvPr>
            <p:ph type="title"/>
          </p:nvPr>
        </p:nvSpPr>
        <p:spPr/>
        <p:txBody>
          <a:bodyPr/>
          <a:lstStyle/>
          <a:p>
            <a:r>
              <a:rPr lang="en-US" dirty="0"/>
              <a:t>Week 10 - ICS625 Class Critique</a:t>
            </a:r>
          </a:p>
        </p:txBody>
      </p:sp>
      <p:sp>
        <p:nvSpPr>
          <p:cNvPr id="3" name="Content Placeholder 2">
            <a:extLst>
              <a:ext uri="{FF2B5EF4-FFF2-40B4-BE49-F238E27FC236}">
                <a16:creationId xmlns:a16="http://schemas.microsoft.com/office/drawing/2014/main" id="{B684F0EF-442E-91E4-4C63-87C5065E886C}"/>
              </a:ext>
            </a:extLst>
          </p:cNvPr>
          <p:cNvSpPr>
            <a:spLocks noGrp="1"/>
          </p:cNvSpPr>
          <p:nvPr>
            <p:ph idx="1"/>
          </p:nvPr>
        </p:nvSpPr>
        <p:spPr/>
        <p:txBody>
          <a:bodyPr/>
          <a:lstStyle/>
          <a:p>
            <a:r>
              <a:rPr lang="en-US" dirty="0"/>
              <a:t>Did this course come up to your expectations?</a:t>
            </a:r>
          </a:p>
          <a:p>
            <a:r>
              <a:rPr lang="en-US" dirty="0"/>
              <a:t>Will you be able to use what you learned?</a:t>
            </a:r>
          </a:p>
        </p:txBody>
      </p:sp>
    </p:spTree>
    <p:extLst>
      <p:ext uri="{BB962C8B-B14F-4D97-AF65-F5344CB8AC3E}">
        <p14:creationId xmlns:p14="http://schemas.microsoft.com/office/powerpoint/2010/main" val="204210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4174-8CEB-311E-15AA-C1C14C1874E5}"/>
              </a:ext>
            </a:extLst>
          </p:cNvPr>
          <p:cNvSpPr txBox="1">
            <a:spLocks/>
          </p:cNvSpPr>
          <p:nvPr/>
        </p:nvSpPr>
        <p:spPr>
          <a:xfrm>
            <a:off x="838199" y="178337"/>
            <a:ext cx="10515600" cy="9447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Ethical Artificial Intelligence</a:t>
            </a:r>
            <a:r>
              <a:rPr lang="en-US" dirty="0"/>
              <a:t> </a:t>
            </a:r>
            <a:r>
              <a:rPr lang="en-US"/>
              <a:t>– is an </a:t>
            </a:r>
            <a:r>
              <a:rPr lang="en-US" i="1" dirty="0" err="1">
                <a:solidFill>
                  <a:srgbClr val="FF0000"/>
                </a:solidFill>
              </a:rPr>
              <a:t>OxyMoron</a:t>
            </a:r>
            <a:endParaRPr lang="en-US" i="1" dirty="0">
              <a:solidFill>
                <a:srgbClr val="FF0000"/>
              </a:solidFill>
            </a:endParaRPr>
          </a:p>
        </p:txBody>
      </p:sp>
      <p:sp>
        <p:nvSpPr>
          <p:cNvPr id="3" name="TextBox 2">
            <a:extLst>
              <a:ext uri="{FF2B5EF4-FFF2-40B4-BE49-F238E27FC236}">
                <a16:creationId xmlns:a16="http://schemas.microsoft.com/office/drawing/2014/main" id="{77E3F662-E81C-4F18-B786-2E9D189D2403}"/>
              </a:ext>
            </a:extLst>
          </p:cNvPr>
          <p:cNvSpPr txBox="1"/>
          <p:nvPr/>
        </p:nvSpPr>
        <p:spPr>
          <a:xfrm>
            <a:off x="245043" y="1334559"/>
            <a:ext cx="3490616" cy="5262979"/>
          </a:xfrm>
          <a:prstGeom prst="rect">
            <a:avLst/>
          </a:prstGeom>
          <a:noFill/>
          <a:ln w="38100">
            <a:solidFill>
              <a:schemeClr val="accent1">
                <a:lumMod val="60000"/>
                <a:lumOff val="40000"/>
              </a:schemeClr>
            </a:solidFill>
          </a:ln>
        </p:spPr>
        <p:txBody>
          <a:bodyPr wrap="square" rtlCol="0">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date, every attempt at ethical AI has been the regurgitated politics of the developer.  The idea that you can code “ethics” is absurd.</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You might just as well try to create an ethical chainsaw.</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AI doesn’t disturb you, you’r</a:t>
            </a:r>
            <a:r>
              <a:rPr lang="en-US" sz="2400" dirty="0">
                <a:latin typeface="Times New Roman" panose="02020603050405020304" pitchFamily="18" charset="0"/>
                <a:ea typeface="Calibri" panose="020F0502020204030204" pitchFamily="34" charset="0"/>
                <a:cs typeface="Times New Roman" panose="02020603050405020304" pitchFamily="18" charset="0"/>
              </a:rPr>
              <a:t>e not paying attention.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grass, tree, outdoor&#10;&#10;Description automatically generated">
            <a:extLst>
              <a:ext uri="{FF2B5EF4-FFF2-40B4-BE49-F238E27FC236}">
                <a16:creationId xmlns:a16="http://schemas.microsoft.com/office/drawing/2014/main" id="{B2723350-1EB6-C97E-F012-1874B37FE88C}"/>
              </a:ext>
            </a:extLst>
          </p:cNvPr>
          <p:cNvPicPr>
            <a:picLocks noChangeAspect="1"/>
          </p:cNvPicPr>
          <p:nvPr/>
        </p:nvPicPr>
        <p:blipFill>
          <a:blip r:embed="rId2"/>
          <a:stretch>
            <a:fillRect/>
          </a:stretch>
        </p:blipFill>
        <p:spPr>
          <a:xfrm>
            <a:off x="4034881" y="1647229"/>
            <a:ext cx="7620000" cy="4000500"/>
          </a:xfrm>
          <a:prstGeom prst="rect">
            <a:avLst/>
          </a:prstGeom>
          <a:ln w="38100">
            <a:solidFill>
              <a:schemeClr val="tx1"/>
            </a:solidFill>
          </a:ln>
        </p:spPr>
      </p:pic>
    </p:spTree>
    <p:extLst>
      <p:ext uri="{BB962C8B-B14F-4D97-AF65-F5344CB8AC3E}">
        <p14:creationId xmlns:p14="http://schemas.microsoft.com/office/powerpoint/2010/main" val="335707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4E99-F96F-2CB1-E969-B39640AE1C8A}"/>
              </a:ext>
            </a:extLst>
          </p:cNvPr>
          <p:cNvSpPr>
            <a:spLocks noGrp="1"/>
          </p:cNvSpPr>
          <p:nvPr>
            <p:ph type="title"/>
          </p:nvPr>
        </p:nvSpPr>
        <p:spPr/>
        <p:txBody>
          <a:bodyPr/>
          <a:lstStyle/>
          <a:p>
            <a:r>
              <a:rPr lang="en-US" dirty="0"/>
              <a:t>What about Artificial Intelligence?</a:t>
            </a:r>
          </a:p>
        </p:txBody>
      </p:sp>
      <p:sp>
        <p:nvSpPr>
          <p:cNvPr id="3" name="Content Placeholder 2">
            <a:extLst>
              <a:ext uri="{FF2B5EF4-FFF2-40B4-BE49-F238E27FC236}">
                <a16:creationId xmlns:a16="http://schemas.microsoft.com/office/drawing/2014/main" id="{0086BBBC-B4B1-F1AC-037B-1B674DCE4FCF}"/>
              </a:ext>
            </a:extLst>
          </p:cNvPr>
          <p:cNvSpPr>
            <a:spLocks noGrp="1"/>
          </p:cNvSpPr>
          <p:nvPr>
            <p:ph idx="1"/>
          </p:nvPr>
        </p:nvSpPr>
        <p:spPr/>
        <p:txBody>
          <a:bodyPr/>
          <a:lstStyle/>
          <a:p>
            <a:r>
              <a:rPr lang="en-US" dirty="0"/>
              <a:t>Where’s the Data?</a:t>
            </a:r>
          </a:p>
          <a:p>
            <a:pPr lvl="1"/>
            <a:r>
              <a:rPr lang="en-US" dirty="0"/>
              <a:t>Computers are still subject to GIGO</a:t>
            </a:r>
          </a:p>
          <a:p>
            <a:pPr lvl="2"/>
            <a:r>
              <a:rPr lang="en-US" dirty="0"/>
              <a:t>Garbage IN, Garbage OUT.</a:t>
            </a:r>
          </a:p>
          <a:p>
            <a:pPr lvl="1"/>
            <a:r>
              <a:rPr lang="en-US" dirty="0"/>
              <a:t>How much Data is there?</a:t>
            </a:r>
          </a:p>
          <a:p>
            <a:pPr lvl="1"/>
            <a:r>
              <a:rPr lang="en-US" dirty="0"/>
              <a:t>Who owns the Data?</a:t>
            </a:r>
          </a:p>
          <a:p>
            <a:pPr lvl="1"/>
            <a:r>
              <a:rPr lang="en-US" dirty="0"/>
              <a:t>How clean is the Data?</a:t>
            </a:r>
          </a:p>
          <a:p>
            <a:pPr lvl="1"/>
            <a:r>
              <a:rPr lang="en-US" dirty="0"/>
              <a:t>Can the Data be converted to numbers?</a:t>
            </a:r>
          </a:p>
          <a:p>
            <a:pPr lvl="1"/>
            <a:endParaRPr lang="en-US" dirty="0"/>
          </a:p>
          <a:p>
            <a:r>
              <a:rPr lang="en-US" dirty="0"/>
              <a:t>What are the 3 most important parts of AI?</a:t>
            </a:r>
          </a:p>
          <a:p>
            <a:pPr lvl="1"/>
            <a:r>
              <a:rPr lang="en-US" dirty="0"/>
              <a:t>The Data, The Data, The Data</a:t>
            </a:r>
          </a:p>
        </p:txBody>
      </p:sp>
    </p:spTree>
    <p:extLst>
      <p:ext uri="{BB962C8B-B14F-4D97-AF65-F5344CB8AC3E}">
        <p14:creationId xmlns:p14="http://schemas.microsoft.com/office/powerpoint/2010/main" val="79699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3AAE4C-FF3A-F36C-2FD0-7A7718A78C57}"/>
              </a:ext>
            </a:extLst>
          </p:cNvPr>
          <p:cNvSpPr txBox="1">
            <a:spLocks/>
          </p:cNvSpPr>
          <p:nvPr/>
        </p:nvSpPr>
        <p:spPr>
          <a:xfrm>
            <a:off x="838200" y="23456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u="sng"/>
              <a:t>ICS625 - The Objective</a:t>
            </a:r>
            <a:endParaRPr lang="en-US" u="sng" dirty="0"/>
          </a:p>
        </p:txBody>
      </p:sp>
      <p:sp>
        <p:nvSpPr>
          <p:cNvPr id="5" name="TextBox 4">
            <a:extLst>
              <a:ext uri="{FF2B5EF4-FFF2-40B4-BE49-F238E27FC236}">
                <a16:creationId xmlns:a16="http://schemas.microsoft.com/office/drawing/2014/main" id="{23BE985C-0EFA-63F9-49CC-8CBB06834EF6}"/>
              </a:ext>
            </a:extLst>
          </p:cNvPr>
          <p:cNvSpPr txBox="1"/>
          <p:nvPr/>
        </p:nvSpPr>
        <p:spPr>
          <a:xfrm>
            <a:off x="838200" y="1555531"/>
            <a:ext cx="10836165" cy="769441"/>
          </a:xfrm>
          <a:prstGeom prst="rect">
            <a:avLst/>
          </a:prstGeom>
          <a:noFill/>
        </p:spPr>
        <p:txBody>
          <a:bodyPr wrap="square" rtlCol="0">
            <a:spAutoFit/>
          </a:bodyPr>
          <a:lstStyle/>
          <a:p>
            <a:r>
              <a:rPr lang="en-US" sz="4400" dirty="0"/>
              <a:t>Create a </a:t>
            </a:r>
            <a:r>
              <a:rPr lang="en-US" sz="4400" i="1" u="sng" dirty="0">
                <a:solidFill>
                  <a:srgbClr val="FF0000"/>
                </a:solidFill>
              </a:rPr>
              <a:t>Framework</a:t>
            </a:r>
            <a:r>
              <a:rPr lang="en-US" sz="4400" dirty="0"/>
              <a:t> that will allow us to:</a:t>
            </a:r>
          </a:p>
        </p:txBody>
      </p:sp>
      <p:sp>
        <p:nvSpPr>
          <p:cNvPr id="6" name="TextBox 5">
            <a:extLst>
              <a:ext uri="{FF2B5EF4-FFF2-40B4-BE49-F238E27FC236}">
                <a16:creationId xmlns:a16="http://schemas.microsoft.com/office/drawing/2014/main" id="{94F9F781-B36D-EDEF-AB34-C0F1CA48F8AF}"/>
              </a:ext>
            </a:extLst>
          </p:cNvPr>
          <p:cNvSpPr txBox="1"/>
          <p:nvPr/>
        </p:nvSpPr>
        <p:spPr>
          <a:xfrm>
            <a:off x="2102069" y="2597259"/>
            <a:ext cx="7083972" cy="2585323"/>
          </a:xfrm>
          <a:prstGeom prst="rect">
            <a:avLst/>
          </a:prstGeom>
          <a:noFill/>
        </p:spPr>
        <p:txBody>
          <a:bodyPr wrap="square" rtlCol="0">
            <a:spAutoFit/>
          </a:bodyPr>
          <a:lstStyle/>
          <a:p>
            <a:pPr marL="285750" indent="-285750">
              <a:buFont typeface="Arial" panose="020B0604020202020204" pitchFamily="34" charset="0"/>
              <a:buChar char="•"/>
            </a:pPr>
            <a:r>
              <a:rPr lang="en-US" sz="5400" dirty="0"/>
              <a:t>Evaluate</a:t>
            </a:r>
          </a:p>
          <a:p>
            <a:pPr marL="285750" indent="-285750">
              <a:buFont typeface="Arial" panose="020B0604020202020204" pitchFamily="34" charset="0"/>
              <a:buChar char="•"/>
            </a:pPr>
            <a:r>
              <a:rPr lang="en-US" sz="5400" dirty="0"/>
              <a:t>Recommend</a:t>
            </a:r>
          </a:p>
          <a:p>
            <a:pPr marL="285750" indent="-285750">
              <a:buFont typeface="Arial" panose="020B0604020202020204" pitchFamily="34" charset="0"/>
              <a:buChar char="•"/>
            </a:pPr>
            <a:r>
              <a:rPr lang="en-US" sz="5400" dirty="0"/>
              <a:t>Troubleshoot</a:t>
            </a:r>
          </a:p>
        </p:txBody>
      </p:sp>
      <p:sp>
        <p:nvSpPr>
          <p:cNvPr id="7" name="TextBox 6">
            <a:extLst>
              <a:ext uri="{FF2B5EF4-FFF2-40B4-BE49-F238E27FC236}">
                <a16:creationId xmlns:a16="http://schemas.microsoft.com/office/drawing/2014/main" id="{3C6BF096-E5FC-E045-1B43-3B63F3A76772}"/>
              </a:ext>
            </a:extLst>
          </p:cNvPr>
          <p:cNvSpPr txBox="1"/>
          <p:nvPr/>
        </p:nvSpPr>
        <p:spPr>
          <a:xfrm>
            <a:off x="756745" y="5591504"/>
            <a:ext cx="10678510" cy="769441"/>
          </a:xfrm>
          <a:prstGeom prst="rect">
            <a:avLst/>
          </a:prstGeom>
          <a:noFill/>
        </p:spPr>
        <p:txBody>
          <a:bodyPr wrap="square" rtlCol="0">
            <a:spAutoFit/>
          </a:bodyPr>
          <a:lstStyle/>
          <a:p>
            <a:r>
              <a:rPr lang="en-US" sz="4400" dirty="0"/>
              <a:t>An existing or potential AI implementation</a:t>
            </a:r>
          </a:p>
        </p:txBody>
      </p:sp>
    </p:spTree>
    <p:extLst>
      <p:ext uri="{BB962C8B-B14F-4D97-AF65-F5344CB8AC3E}">
        <p14:creationId xmlns:p14="http://schemas.microsoft.com/office/powerpoint/2010/main" val="81578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4E50-6FE3-4FE9-5488-5AF4C15257ED}"/>
              </a:ext>
            </a:extLst>
          </p:cNvPr>
          <p:cNvSpPr>
            <a:spLocks noGrp="1"/>
          </p:cNvSpPr>
          <p:nvPr>
            <p:ph type="title"/>
          </p:nvPr>
        </p:nvSpPr>
        <p:spPr>
          <a:xfrm>
            <a:off x="838200" y="145473"/>
            <a:ext cx="10515600" cy="786679"/>
          </a:xfrm>
        </p:spPr>
        <p:txBody>
          <a:bodyPr/>
          <a:lstStyle/>
          <a:p>
            <a:r>
              <a:rPr lang="en-US" dirty="0"/>
              <a:t>Sources</a:t>
            </a:r>
          </a:p>
        </p:txBody>
      </p:sp>
      <p:sp>
        <p:nvSpPr>
          <p:cNvPr id="3" name="Content Placeholder 2">
            <a:extLst>
              <a:ext uri="{FF2B5EF4-FFF2-40B4-BE49-F238E27FC236}">
                <a16:creationId xmlns:a16="http://schemas.microsoft.com/office/drawing/2014/main" id="{FAFA3774-A6AB-BF55-F0AF-E21F2AF63A42}"/>
              </a:ext>
            </a:extLst>
          </p:cNvPr>
          <p:cNvSpPr>
            <a:spLocks noGrp="1"/>
          </p:cNvSpPr>
          <p:nvPr>
            <p:ph idx="1"/>
          </p:nvPr>
        </p:nvSpPr>
        <p:spPr>
          <a:xfrm>
            <a:off x="942109" y="1253330"/>
            <a:ext cx="10515600" cy="5033169"/>
          </a:xfrm>
          <a:ln w="38100">
            <a:solidFill>
              <a:schemeClr val="tx1"/>
            </a:solidFill>
          </a:ln>
        </p:spPr>
        <p:txBody>
          <a:bodyPr>
            <a:normAutofit fontScale="85000" lnSpcReduction="20000"/>
          </a:bodyPr>
          <a:lstStyle/>
          <a:p>
            <a:r>
              <a:rPr lang="en-US" dirty="0"/>
              <a:t>Open file: “</a:t>
            </a:r>
            <a:r>
              <a:rPr lang="en-US" i="1" dirty="0"/>
              <a:t>ICS625 Summer 2023 </a:t>
            </a:r>
            <a:r>
              <a:rPr lang="en-US" i="1" dirty="0" err="1"/>
              <a:t>sources.docx</a:t>
            </a:r>
            <a:r>
              <a:rPr lang="en-US" dirty="0"/>
              <a:t>”</a:t>
            </a:r>
          </a:p>
          <a:p>
            <a:endParaRPr lang="en-US" dirty="0"/>
          </a:p>
          <a:p>
            <a:r>
              <a:rPr lang="en-US" dirty="0"/>
              <a:t>“Working with AI” by Davenport and Miller</a:t>
            </a:r>
          </a:p>
          <a:p>
            <a:endParaRPr lang="en-US" dirty="0"/>
          </a:p>
          <a:p>
            <a:r>
              <a:rPr lang="en-US" dirty="0"/>
              <a:t>GITHUB Repository - Data science &amp; Machine Learning in Production</a:t>
            </a:r>
          </a:p>
          <a:p>
            <a:pPr lvl="1"/>
            <a:r>
              <a:rPr lang="en-US" dirty="0">
                <a:solidFill>
                  <a:srgbClr val="000000"/>
                </a:solidFill>
                <a:effectLst/>
                <a:latin typeface="Helvetica Neue" panose="02000503000000020004" pitchFamily="2" charset="0"/>
                <a:hlinkClick r:id="rId2"/>
              </a:rPr>
              <a:t>https://github.com/eugeneyan/applied-ml</a:t>
            </a:r>
            <a:endParaRPr lang="en-US" dirty="0">
              <a:solidFill>
                <a:srgbClr val="000000"/>
              </a:solidFill>
              <a:effectLst/>
              <a:latin typeface="Helvetica Neue" panose="02000503000000020004" pitchFamily="2" charset="0"/>
            </a:endParaRPr>
          </a:p>
          <a:p>
            <a:pPr lvl="1"/>
            <a:r>
              <a:rPr lang="en-US" dirty="0">
                <a:solidFill>
                  <a:srgbClr val="000000"/>
                </a:solidFill>
                <a:effectLst/>
                <a:latin typeface="Helvetica Neue" panose="02000503000000020004" pitchFamily="2" charset="0"/>
              </a:rPr>
              <a:t>Review document: </a:t>
            </a:r>
            <a:r>
              <a:rPr lang="en-US" i="1" dirty="0" err="1">
                <a:solidFill>
                  <a:srgbClr val="000000"/>
                </a:solidFill>
                <a:effectLst/>
                <a:latin typeface="Helvetica Neue" panose="02000503000000020004" pitchFamily="2" charset="0"/>
              </a:rPr>
              <a:t>github_applied_ML.docx</a:t>
            </a:r>
            <a:endParaRPr lang="en-US" i="1" dirty="0">
              <a:solidFill>
                <a:srgbClr val="000000"/>
              </a:solidFill>
              <a:effectLst/>
              <a:latin typeface="Helvetica Neue" panose="02000503000000020004" pitchFamily="2" charset="0"/>
            </a:endParaRPr>
          </a:p>
          <a:p>
            <a:pPr lvl="1"/>
            <a:endParaRPr lang="en-US" i="1" dirty="0">
              <a:solidFill>
                <a:srgbClr val="000000"/>
              </a:solidFill>
              <a:effectLst/>
              <a:latin typeface="Helvetica Neue" panose="02000503000000020004" pitchFamily="2" charset="0"/>
            </a:endParaRPr>
          </a:p>
          <a:p>
            <a:r>
              <a:rPr lang="en-US" dirty="0"/>
              <a:t>“Artificial Intelligence – A Modern Approach” by Stuart J. Russell and Peter Norvig – 3</a:t>
            </a:r>
            <a:r>
              <a:rPr lang="en-US" baseline="30000" dirty="0"/>
              <a:t>rd</a:t>
            </a:r>
            <a:r>
              <a:rPr lang="en-US" dirty="0"/>
              <a:t> Edition</a:t>
            </a:r>
          </a:p>
          <a:p>
            <a:endParaRPr lang="en-US" dirty="0"/>
          </a:p>
          <a:p>
            <a:r>
              <a:rPr lang="en-US" dirty="0"/>
              <a:t>Supplemental videos from Professor Groom</a:t>
            </a:r>
          </a:p>
          <a:p>
            <a:endParaRPr lang="en-US" dirty="0"/>
          </a:p>
          <a:p>
            <a:r>
              <a:rPr lang="en-US" sz="2800" dirty="0">
                <a:effectLst/>
                <a:latin typeface="Times New Roman" panose="02020603050405020304" pitchFamily="18" charset="0"/>
                <a:ea typeface="Calibri" panose="020F0502020204030204" pitchFamily="34" charset="0"/>
              </a:rPr>
              <a:t>File: “</a:t>
            </a:r>
            <a:r>
              <a:rPr lang="en-US" sz="2800" i="1" dirty="0" err="1">
                <a:effectLst/>
                <a:latin typeface="Times New Roman" panose="02020603050405020304" pitchFamily="18" charset="0"/>
                <a:ea typeface="Calibri" panose="020F0502020204030204" pitchFamily="34" charset="0"/>
              </a:rPr>
              <a:t>MLOps</a:t>
            </a:r>
            <a:r>
              <a:rPr lang="en-US" sz="2800" i="1" dirty="0">
                <a:effectLst/>
                <a:latin typeface="Times New Roman" panose="02020603050405020304" pitchFamily="18" charset="0"/>
                <a:ea typeface="Calibri" panose="020F0502020204030204" pitchFamily="34" charset="0"/>
              </a:rPr>
              <a:t>-A Holistic Approach White Paper </a:t>
            </a:r>
            <a:r>
              <a:rPr lang="en-US" sz="2800" i="1" dirty="0" err="1">
                <a:effectLst/>
                <a:latin typeface="Times New Roman" panose="02020603050405020304" pitchFamily="18" charset="0"/>
                <a:ea typeface="Calibri" panose="020F0502020204030204" pitchFamily="34" charset="0"/>
              </a:rPr>
              <a:t>WANDB.pdf</a:t>
            </a:r>
            <a:r>
              <a:rPr lang="en-US" sz="2800" dirty="0">
                <a:effectLst/>
                <a:latin typeface="Times New Roman" panose="02020603050405020304" pitchFamily="18" charset="0"/>
                <a:ea typeface="Calibri" panose="020F0502020204030204" pitchFamily="34" charset="0"/>
              </a:rPr>
              <a:t>”</a:t>
            </a:r>
            <a:endParaRPr lang="en-US" dirty="0"/>
          </a:p>
          <a:p>
            <a:endParaRPr lang="en-US" dirty="0"/>
          </a:p>
        </p:txBody>
      </p:sp>
    </p:spTree>
    <p:extLst>
      <p:ext uri="{BB962C8B-B14F-4D97-AF65-F5344CB8AC3E}">
        <p14:creationId xmlns:p14="http://schemas.microsoft.com/office/powerpoint/2010/main" val="325197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B6A3-DBD1-C00F-FC61-A4F4EEA5620C}"/>
              </a:ext>
            </a:extLst>
          </p:cNvPr>
          <p:cNvSpPr>
            <a:spLocks noGrp="1"/>
          </p:cNvSpPr>
          <p:nvPr>
            <p:ph type="title"/>
          </p:nvPr>
        </p:nvSpPr>
        <p:spPr>
          <a:xfrm>
            <a:off x="838200" y="178087"/>
            <a:ext cx="10515600" cy="798657"/>
          </a:xfrm>
        </p:spPr>
        <p:txBody>
          <a:bodyPr/>
          <a:lstStyle/>
          <a:p>
            <a:r>
              <a:rPr lang="en-US" dirty="0" err="1"/>
              <a:t>Assigments</a:t>
            </a:r>
            <a:endParaRPr lang="en-US" dirty="0"/>
          </a:p>
        </p:txBody>
      </p:sp>
      <p:sp>
        <p:nvSpPr>
          <p:cNvPr id="3" name="Content Placeholder 2">
            <a:extLst>
              <a:ext uri="{FF2B5EF4-FFF2-40B4-BE49-F238E27FC236}">
                <a16:creationId xmlns:a16="http://schemas.microsoft.com/office/drawing/2014/main" id="{A2C90DB3-F1F8-E533-4A89-02484A3E9630}"/>
              </a:ext>
            </a:extLst>
          </p:cNvPr>
          <p:cNvSpPr>
            <a:spLocks noGrp="1"/>
          </p:cNvSpPr>
          <p:nvPr>
            <p:ph idx="1"/>
          </p:nvPr>
        </p:nvSpPr>
        <p:spPr>
          <a:xfrm>
            <a:off x="838200" y="1026967"/>
            <a:ext cx="10515600" cy="5574555"/>
          </a:xfrm>
        </p:spPr>
        <p:txBody>
          <a:bodyPr>
            <a:normAutofit fontScale="92500" lnSpcReduction="20000"/>
          </a:bodyPr>
          <a:lstStyle/>
          <a:p>
            <a:r>
              <a:rPr lang="en-US" dirty="0"/>
              <a:t>No Tests</a:t>
            </a:r>
          </a:p>
          <a:p>
            <a:r>
              <a:rPr lang="en-US" dirty="0"/>
              <a:t>Weekly writing assignment</a:t>
            </a:r>
          </a:p>
          <a:p>
            <a:pPr lvl="1"/>
            <a:r>
              <a:rPr lang="en-US" dirty="0"/>
              <a:t>1-2 page paper created using </a:t>
            </a:r>
            <a:r>
              <a:rPr lang="en-US" dirty="0" err="1"/>
              <a:t>ChatGPT</a:t>
            </a:r>
            <a:endParaRPr lang="en-US" dirty="0"/>
          </a:p>
          <a:p>
            <a:pPr lvl="1"/>
            <a:r>
              <a:rPr lang="en-US" dirty="0"/>
              <a:t>Basic Process – (More specific detail on the Canvas Assignment pages)</a:t>
            </a:r>
          </a:p>
          <a:p>
            <a:pPr lvl="2"/>
            <a:r>
              <a:rPr lang="en-US" dirty="0"/>
              <a:t>With </a:t>
            </a:r>
            <a:r>
              <a:rPr lang="en-US" dirty="0" err="1"/>
              <a:t>ChatGPT</a:t>
            </a:r>
            <a:r>
              <a:rPr lang="en-US" dirty="0"/>
              <a:t> (or other LLM) create a paper on the subject</a:t>
            </a:r>
          </a:p>
          <a:p>
            <a:pPr lvl="2"/>
            <a:r>
              <a:rPr lang="en-US" dirty="0"/>
              <a:t>Research the subject, error check the created paper</a:t>
            </a:r>
          </a:p>
          <a:p>
            <a:pPr lvl="2"/>
            <a:r>
              <a:rPr lang="en-US" dirty="0"/>
              <a:t>Rewrite the paper, improve logical flow, correct any errors, improve content and make the paper readable.</a:t>
            </a:r>
          </a:p>
          <a:p>
            <a:pPr lvl="2"/>
            <a:r>
              <a:rPr lang="en-US" dirty="0"/>
              <a:t>Submit both papers for grading and peer review</a:t>
            </a:r>
          </a:p>
          <a:p>
            <a:pPr marL="0" indent="0">
              <a:buNone/>
            </a:pPr>
            <a:r>
              <a:rPr lang="en-US" dirty="0"/>
              <a:t>## Note a change from video - </a:t>
            </a:r>
          </a:p>
          <a:p>
            <a:r>
              <a:rPr lang="en-US" strike="sngStrike" dirty="0">
                <a:solidFill>
                  <a:srgbClr val="FF0000"/>
                </a:solidFill>
              </a:rPr>
              <a:t>Weekly Peer review</a:t>
            </a:r>
            <a:r>
              <a:rPr lang="en-US" dirty="0">
                <a:solidFill>
                  <a:srgbClr val="FF0000"/>
                </a:solidFill>
              </a:rPr>
              <a:t> </a:t>
            </a:r>
            <a:r>
              <a:rPr lang="en-US" dirty="0"/>
              <a:t>– CHANGE to Weekly Discussion</a:t>
            </a:r>
            <a:endParaRPr lang="en-US" dirty="0">
              <a:solidFill>
                <a:srgbClr val="FF0000"/>
              </a:solidFill>
            </a:endParaRPr>
          </a:p>
          <a:p>
            <a:pPr lvl="1"/>
            <a:r>
              <a:rPr lang="en-US" strike="sngStrike" dirty="0"/>
              <a:t>Each week every student will be assigned 3 papers to peer review</a:t>
            </a:r>
          </a:p>
          <a:p>
            <a:pPr lvl="1"/>
            <a:r>
              <a:rPr lang="en-US" dirty="0"/>
              <a:t>Each week there will be a Discussion board where everyone will post their writing assignment for open discussion</a:t>
            </a:r>
          </a:p>
          <a:p>
            <a:endParaRPr lang="en-US" dirty="0"/>
          </a:p>
          <a:p>
            <a:r>
              <a:rPr lang="en-US" dirty="0"/>
              <a:t>Professor Groom Class videos</a:t>
            </a:r>
          </a:p>
          <a:p>
            <a:pPr lvl="1"/>
            <a:r>
              <a:rPr lang="en-US" dirty="0"/>
              <a:t>Each week watch a video from Professor Groom’s original ICS625 course</a:t>
            </a:r>
          </a:p>
        </p:txBody>
      </p:sp>
    </p:spTree>
    <p:extLst>
      <p:ext uri="{BB962C8B-B14F-4D97-AF65-F5344CB8AC3E}">
        <p14:creationId xmlns:p14="http://schemas.microsoft.com/office/powerpoint/2010/main" val="298936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2910-5EFD-A725-7552-A646AF38B90B}"/>
              </a:ext>
            </a:extLst>
          </p:cNvPr>
          <p:cNvSpPr>
            <a:spLocks noGrp="1"/>
          </p:cNvSpPr>
          <p:nvPr>
            <p:ph type="title"/>
          </p:nvPr>
        </p:nvSpPr>
        <p:spPr>
          <a:xfrm>
            <a:off x="838200" y="155865"/>
            <a:ext cx="10515600" cy="725920"/>
          </a:xfrm>
        </p:spPr>
        <p:txBody>
          <a:bodyPr/>
          <a:lstStyle/>
          <a:p>
            <a:r>
              <a:rPr lang="en-US" dirty="0" err="1"/>
              <a:t>ChatGPT</a:t>
            </a:r>
            <a:r>
              <a:rPr lang="en-US" dirty="0"/>
              <a:t> – the good, the bad &amp; the ugly</a:t>
            </a:r>
          </a:p>
        </p:txBody>
      </p:sp>
      <p:sp>
        <p:nvSpPr>
          <p:cNvPr id="3" name="Content Placeholder 2">
            <a:extLst>
              <a:ext uri="{FF2B5EF4-FFF2-40B4-BE49-F238E27FC236}">
                <a16:creationId xmlns:a16="http://schemas.microsoft.com/office/drawing/2014/main" id="{A22CB4F9-D465-4C8C-3001-176132A6F32B}"/>
              </a:ext>
            </a:extLst>
          </p:cNvPr>
          <p:cNvSpPr>
            <a:spLocks noGrp="1"/>
          </p:cNvSpPr>
          <p:nvPr>
            <p:ph idx="1"/>
          </p:nvPr>
        </p:nvSpPr>
        <p:spPr>
          <a:xfrm>
            <a:off x="838200" y="1447944"/>
            <a:ext cx="10515600" cy="4786601"/>
          </a:xfrm>
          <a:ln w="38100">
            <a:solidFill>
              <a:schemeClr val="tx1"/>
            </a:solidFill>
          </a:ln>
        </p:spPr>
        <p:txBody>
          <a:bodyPr>
            <a:normAutofit fontScale="92500" lnSpcReduction="20000"/>
          </a:bodyPr>
          <a:lstStyle/>
          <a:p>
            <a:r>
              <a:rPr lang="en-US" dirty="0"/>
              <a:t>As of early 2023 , GPT-3 was largest LLM created</a:t>
            </a:r>
          </a:p>
          <a:p>
            <a:r>
              <a:rPr lang="en-US" dirty="0"/>
              <a:t>Cost $12 million for one training run</a:t>
            </a:r>
          </a:p>
          <a:p>
            <a:r>
              <a:rPr lang="en-US" dirty="0"/>
              <a:t>Surprised early users and developers</a:t>
            </a:r>
          </a:p>
          <a:p>
            <a:pPr lvl="1"/>
            <a:r>
              <a:rPr lang="en-US" dirty="0"/>
              <a:t>Generated coherent &amp; fluent txt on a wide range of topics</a:t>
            </a:r>
          </a:p>
          <a:p>
            <a:pPr lvl="1"/>
            <a:r>
              <a:rPr lang="en-US" dirty="0"/>
              <a:t>Had a Mary Shelly moment – “It’s Alive!”</a:t>
            </a:r>
          </a:p>
          <a:p>
            <a:r>
              <a:rPr lang="en-US" dirty="0"/>
              <a:t>Trained on 570 Gigabytes of data</a:t>
            </a:r>
          </a:p>
          <a:p>
            <a:pPr lvl="1"/>
            <a:r>
              <a:rPr lang="en-US" dirty="0"/>
              <a:t>Can’t tell you what it was trained on</a:t>
            </a:r>
          </a:p>
          <a:p>
            <a:pPr lvl="1"/>
            <a:r>
              <a:rPr lang="en-US" dirty="0"/>
              <a:t>Can’t site or credit the source of facts or opinions</a:t>
            </a:r>
          </a:p>
          <a:p>
            <a:pPr lvl="1"/>
            <a:r>
              <a:rPr lang="en-US" dirty="0"/>
              <a:t>References will be fabricated</a:t>
            </a:r>
          </a:p>
          <a:p>
            <a:r>
              <a:rPr lang="en-US" dirty="0"/>
              <a:t>Modified to exhibit “ethical behavior”</a:t>
            </a:r>
          </a:p>
          <a:p>
            <a:pPr lvl="1"/>
            <a:r>
              <a:rPr lang="en-US" dirty="0"/>
              <a:t>The regurgitated politics of the developers</a:t>
            </a:r>
          </a:p>
          <a:p>
            <a:r>
              <a:rPr lang="en-US" dirty="0"/>
              <a:t>Does not have access to the Internet</a:t>
            </a:r>
          </a:p>
          <a:p>
            <a:pPr lvl="1"/>
            <a:r>
              <a:rPr lang="en-US" dirty="0"/>
              <a:t>Cutoff Date 2021 – not searching or evaluating current information</a:t>
            </a:r>
          </a:p>
        </p:txBody>
      </p:sp>
    </p:spTree>
    <p:extLst>
      <p:ext uri="{BB962C8B-B14F-4D97-AF65-F5344CB8AC3E}">
        <p14:creationId xmlns:p14="http://schemas.microsoft.com/office/powerpoint/2010/main" val="307384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3413-C746-5AF3-DA68-ECE247E9A902}"/>
              </a:ext>
            </a:extLst>
          </p:cNvPr>
          <p:cNvSpPr>
            <a:spLocks noGrp="1"/>
          </p:cNvSpPr>
          <p:nvPr>
            <p:ph type="title"/>
          </p:nvPr>
        </p:nvSpPr>
        <p:spPr>
          <a:xfrm>
            <a:off x="838200" y="429495"/>
            <a:ext cx="10515600" cy="521958"/>
          </a:xfrm>
        </p:spPr>
        <p:txBody>
          <a:bodyPr>
            <a:normAutofit fontScale="90000"/>
          </a:bodyPr>
          <a:lstStyle/>
          <a:p>
            <a:pPr algn="ctr"/>
            <a:r>
              <a:rPr lang="en-US" i="1" u="sng" dirty="0" err="1"/>
              <a:t>ChatGPT</a:t>
            </a:r>
            <a:r>
              <a:rPr lang="en-US" i="1" u="sng" dirty="0"/>
              <a:t> – Large Language Model (LLM)</a:t>
            </a:r>
          </a:p>
        </p:txBody>
      </p:sp>
      <p:sp>
        <p:nvSpPr>
          <p:cNvPr id="3" name="Content Placeholder 2">
            <a:extLst>
              <a:ext uri="{FF2B5EF4-FFF2-40B4-BE49-F238E27FC236}">
                <a16:creationId xmlns:a16="http://schemas.microsoft.com/office/drawing/2014/main" id="{83F3E478-F01E-61A8-1915-CB0CF77A9DDB}"/>
              </a:ext>
            </a:extLst>
          </p:cNvPr>
          <p:cNvSpPr>
            <a:spLocks noGrp="1"/>
          </p:cNvSpPr>
          <p:nvPr>
            <p:ph idx="1"/>
          </p:nvPr>
        </p:nvSpPr>
        <p:spPr>
          <a:xfrm>
            <a:off x="838200" y="1447682"/>
            <a:ext cx="10515600" cy="2738301"/>
          </a:xfrm>
        </p:spPr>
        <p:txBody>
          <a:bodyPr/>
          <a:lstStyle/>
          <a:p>
            <a:r>
              <a:rPr lang="en-US" dirty="0"/>
              <a:t>What is </a:t>
            </a:r>
            <a:r>
              <a:rPr lang="en-US" dirty="0" err="1"/>
              <a:t>ChatGPT</a:t>
            </a:r>
            <a:r>
              <a:rPr lang="en-US" dirty="0"/>
              <a:t> doing…and Why does it work?</a:t>
            </a:r>
          </a:p>
          <a:p>
            <a:pPr lvl="1"/>
            <a:r>
              <a:rPr lang="en-US" dirty="0"/>
              <a:t>Read Stephen Wolfram’s article:</a:t>
            </a:r>
          </a:p>
          <a:p>
            <a:pPr lvl="1"/>
            <a:r>
              <a:rPr lang="en-US" sz="1800" dirty="0"/>
              <a:t>https://</a:t>
            </a:r>
            <a:r>
              <a:rPr lang="en-US" sz="1800" dirty="0" err="1"/>
              <a:t>writings.stephenwolfram.com</a:t>
            </a:r>
            <a:r>
              <a:rPr lang="en-US" sz="1800" dirty="0"/>
              <a:t>/2023/02/what-is-</a:t>
            </a:r>
            <a:r>
              <a:rPr lang="en-US" sz="1800" dirty="0" err="1"/>
              <a:t>chatgpt</a:t>
            </a:r>
            <a:r>
              <a:rPr lang="en-US" sz="1800" dirty="0"/>
              <a:t>-doing-and-why-does-it-work/</a:t>
            </a:r>
            <a:endParaRPr lang="en-US" dirty="0"/>
          </a:p>
          <a:p>
            <a:r>
              <a:rPr lang="en-US" sz="2000" dirty="0"/>
              <a:t>“</a:t>
            </a:r>
            <a:r>
              <a:rPr lang="en-US" sz="2000" b="0" i="0" u="none" strike="noStrike" dirty="0">
                <a:solidFill>
                  <a:srgbClr val="222222"/>
                </a:solidFill>
                <a:effectLst/>
                <a:latin typeface="Georgia" panose="02040502050405020303" pitchFamily="18" charset="0"/>
              </a:rPr>
              <a:t>The first thing to explain is that what </a:t>
            </a:r>
            <a:r>
              <a:rPr lang="en-US" sz="2000" b="0" i="0" u="none" strike="noStrike" dirty="0" err="1">
                <a:solidFill>
                  <a:srgbClr val="222222"/>
                </a:solidFill>
                <a:effectLst/>
                <a:latin typeface="Georgia" panose="02040502050405020303" pitchFamily="18" charset="0"/>
              </a:rPr>
              <a:t>ChatGPT</a:t>
            </a:r>
            <a:r>
              <a:rPr lang="en-US" sz="2000" b="0" i="0" u="none" strike="noStrike" dirty="0">
                <a:solidFill>
                  <a:srgbClr val="222222"/>
                </a:solidFill>
                <a:effectLst/>
                <a:latin typeface="Georgia" panose="02040502050405020303" pitchFamily="18" charset="0"/>
              </a:rPr>
              <a:t> is always fundamentally trying to do is to produce a “reasonable continuation” of whatever text it’s got so far, where by “reasonable” we mean “what one might expect someone to write after seeing what people have written on billions of webpages, etc.”  Stephen Wolfram’</a:t>
            </a:r>
          </a:p>
        </p:txBody>
      </p:sp>
      <p:grpSp>
        <p:nvGrpSpPr>
          <p:cNvPr id="6" name="Group 5">
            <a:extLst>
              <a:ext uri="{FF2B5EF4-FFF2-40B4-BE49-F238E27FC236}">
                <a16:creationId xmlns:a16="http://schemas.microsoft.com/office/drawing/2014/main" id="{F0965395-979A-9211-BAD1-7F007BF2C30A}"/>
              </a:ext>
            </a:extLst>
          </p:cNvPr>
          <p:cNvGrpSpPr/>
          <p:nvPr/>
        </p:nvGrpSpPr>
        <p:grpSpPr>
          <a:xfrm>
            <a:off x="5116285" y="4201885"/>
            <a:ext cx="6114931" cy="2193235"/>
            <a:chOff x="964096" y="3607492"/>
            <a:chExt cx="6967330" cy="2683977"/>
          </a:xfrm>
        </p:grpSpPr>
        <p:sp>
          <p:nvSpPr>
            <p:cNvPr id="5" name="Rounded Rectangle 4">
              <a:extLst>
                <a:ext uri="{FF2B5EF4-FFF2-40B4-BE49-F238E27FC236}">
                  <a16:creationId xmlns:a16="http://schemas.microsoft.com/office/drawing/2014/main" id="{FDECCC0D-17A7-AD48-4B87-8F6828AF4244}"/>
                </a:ext>
              </a:extLst>
            </p:cNvPr>
            <p:cNvSpPr/>
            <p:nvPr/>
          </p:nvSpPr>
          <p:spPr>
            <a:xfrm>
              <a:off x="964096" y="3607492"/>
              <a:ext cx="6967330" cy="2683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able&#10;&#10;Description automatically generated">
              <a:extLst>
                <a:ext uri="{FF2B5EF4-FFF2-40B4-BE49-F238E27FC236}">
                  <a16:creationId xmlns:a16="http://schemas.microsoft.com/office/drawing/2014/main" id="{63867CCB-32B7-6E9E-40BD-D60F1A4AD331}"/>
                </a:ext>
              </a:extLst>
            </p:cNvPr>
            <p:cNvPicPr>
              <a:picLocks noChangeAspect="1"/>
            </p:cNvPicPr>
            <p:nvPr/>
          </p:nvPicPr>
          <p:blipFill>
            <a:blip r:embed="rId2"/>
            <a:stretch>
              <a:fillRect/>
            </a:stretch>
          </p:blipFill>
          <p:spPr>
            <a:xfrm>
              <a:off x="1129284" y="3786810"/>
              <a:ext cx="6527800" cy="2298700"/>
            </a:xfrm>
            <a:prstGeom prst="rect">
              <a:avLst/>
            </a:prstGeom>
          </p:spPr>
        </p:pic>
      </p:grpSp>
      <p:sp>
        <p:nvSpPr>
          <p:cNvPr id="7" name="TextBox 6">
            <a:extLst>
              <a:ext uri="{FF2B5EF4-FFF2-40B4-BE49-F238E27FC236}">
                <a16:creationId xmlns:a16="http://schemas.microsoft.com/office/drawing/2014/main" id="{B380EFF9-A658-7E3A-2423-FE34545200F9}"/>
              </a:ext>
            </a:extLst>
          </p:cNvPr>
          <p:cNvSpPr txBox="1"/>
          <p:nvPr/>
        </p:nvSpPr>
        <p:spPr>
          <a:xfrm>
            <a:off x="576942" y="4630010"/>
            <a:ext cx="3820887" cy="923330"/>
          </a:xfrm>
          <a:prstGeom prst="rect">
            <a:avLst/>
          </a:prstGeom>
          <a:noFill/>
          <a:ln w="38100">
            <a:solidFill>
              <a:schemeClr val="tx1"/>
            </a:solidFill>
          </a:ln>
        </p:spPr>
        <p:txBody>
          <a:bodyPr wrap="square" rtlCol="0">
            <a:spAutoFit/>
          </a:bodyPr>
          <a:lstStyle/>
          <a:p>
            <a:r>
              <a:rPr lang="en-US" dirty="0" err="1"/>
              <a:t>ChatGPT</a:t>
            </a:r>
            <a:r>
              <a:rPr lang="en-US" dirty="0"/>
              <a:t> was trained on 570 Gigabytes of data.  The program knows the statistical occurrence of words.</a:t>
            </a:r>
          </a:p>
        </p:txBody>
      </p:sp>
    </p:spTree>
    <p:extLst>
      <p:ext uri="{BB962C8B-B14F-4D97-AF65-F5344CB8AC3E}">
        <p14:creationId xmlns:p14="http://schemas.microsoft.com/office/powerpoint/2010/main" val="116973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13572</TotalTime>
  <Words>1544</Words>
  <Application>Microsoft Macintosh PowerPoint</Application>
  <PresentationFormat>Widescreen</PresentationFormat>
  <Paragraphs>211</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Calibri Light</vt:lpstr>
      <vt:lpstr>Georgia</vt:lpstr>
      <vt:lpstr>Helvetica Neue</vt:lpstr>
      <vt:lpstr>Times New Roman</vt:lpstr>
      <vt:lpstr>Office Theme</vt:lpstr>
      <vt:lpstr>Document</vt:lpstr>
      <vt:lpstr>Introduction &amp; ChatGPT (LLM)</vt:lpstr>
      <vt:lpstr>Truth – The one thing AI does not do</vt:lpstr>
      <vt:lpstr>PowerPoint Presentation</vt:lpstr>
      <vt:lpstr>What about Artificial Intelligence?</vt:lpstr>
      <vt:lpstr>PowerPoint Presentation</vt:lpstr>
      <vt:lpstr>Sources</vt:lpstr>
      <vt:lpstr>Assigments</vt:lpstr>
      <vt:lpstr>ChatGPT – the good, the bad &amp; the ugly</vt:lpstr>
      <vt:lpstr>ChatGPT – Large Language Model (LLM)</vt:lpstr>
      <vt:lpstr>ChatGPT – A Tool</vt:lpstr>
      <vt:lpstr>ChatGPT - Very Useful Tool</vt:lpstr>
      <vt:lpstr>PowerPoint Presentation</vt:lpstr>
      <vt:lpstr>PowerPoint Presentation</vt:lpstr>
      <vt:lpstr>PowerPoint Presentation</vt:lpstr>
      <vt:lpstr>Harry Potter Wand – validation site</vt:lpstr>
      <vt:lpstr>Week 1 – May 15 – Introduction and ChatGPT</vt:lpstr>
      <vt:lpstr>PowerPoint Presentation</vt:lpstr>
      <vt:lpstr>Accessing ChatGPT or Large Language Models </vt:lpstr>
      <vt:lpstr>Week 2 - Ai Agents and AI Demonstration</vt:lpstr>
      <vt:lpstr>Week 3 - Working with AI and GITHUB repository</vt:lpstr>
      <vt:lpstr>Week 4 - Working with AI and GITHUB Analysis</vt:lpstr>
      <vt:lpstr>Week 5 - Working with AI Insight</vt:lpstr>
      <vt:lpstr>Week 6 - AI Practices and MLOps (Machine Learning OPS)</vt:lpstr>
      <vt:lpstr>Week 7 - Framework Design</vt:lpstr>
      <vt:lpstr>Week 8 - Rough Framework</vt:lpstr>
      <vt:lpstr>Week 9 - Finished Framework</vt:lpstr>
      <vt:lpstr>Week 10 - ICS625 Class Critique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ChatGPT (LLM)</dc:title>
  <dc:creator>Ken McNamara</dc:creator>
  <cp:lastModifiedBy>Ken McNamara</cp:lastModifiedBy>
  <cp:revision>30</cp:revision>
  <dcterms:created xsi:type="dcterms:W3CDTF">2023-04-20T14:17:59Z</dcterms:created>
  <dcterms:modified xsi:type="dcterms:W3CDTF">2023-05-09T09:49:32Z</dcterms:modified>
</cp:coreProperties>
</file>