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1301633-31DA-4622-A533-34B6FC847FD4}">
  <a:tblStyle styleId="{A1301633-31DA-4622-A533-34B6FC847F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Scotland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Public Health Scotland is the national public health body for </a:t>
            </a:r>
            <a:r>
              <a:rPr lang="en" u="sng">
                <a:solidFill>
                  <a:schemeClr val="hlink"/>
                </a:solidFill>
                <a:hlinkClick r:id="rId2"/>
              </a:rPr>
              <a:t>Scotland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April 2020 as Scotland's leading national agency for improving and protecting the health and well-being of all of Scotland's people. PHS also took over the functions of NHS Scotland's Information Services Division, providing statistics and data analysis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45258340f9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45258340f9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 over to Fergus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7f1aefc61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7f1aefc61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5258340f9_4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45258340f9_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5244107c8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45244107c8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45258340f9_4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45258340f9_4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45244107c8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45244107c8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f00d1ff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7f00d1ff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45258340f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45258340f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5244107c8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5244107c8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it getting better or worse?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should efforts be focussed?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should be targeted with efforts?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5258340f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45258340f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NHSScotland consists of 14 regional NHS Boards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SIMD: If an area is identified as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‘deprived’, this can relate to people having a low income but it can also mean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fewer resources or opportunities. SIMD looks at the extent to which an area is deprived across seven domains: income, employment, education, health, access to services, crime and housing.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5258340f9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45258340f9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45258340f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45258340f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there a genuine worsening during winter? Hand over to Callum who will discuss Waiting times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45244107c8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45244107c8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5244107c8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5244107c8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5244107c8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45244107c8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45258340f9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45258340f9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7031" y="441763"/>
            <a:ext cx="3029937" cy="12119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023375" y="2086650"/>
            <a:ext cx="7522500" cy="13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Analytical investigation into the presence of ‘winter crises’ and  the impact of Covid-19 within the NHS acute hospital sector between 2018 and 2023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Fergus Cherry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Lesley Duff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James Pritchard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Calum Young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1150" y="0"/>
            <a:ext cx="1862850" cy="74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2"/>
          <p:cNvSpPr txBox="1"/>
          <p:nvPr/>
        </p:nvSpPr>
        <p:spPr>
          <a:xfrm>
            <a:off x="375825" y="1193700"/>
            <a:ext cx="8562900" cy="27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Summary</a:t>
            </a:r>
            <a:endParaRPr b="1"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Longer waiting times in are more common in winter </a:t>
            </a:r>
            <a:r>
              <a:rPr lang="en" sz="1700"/>
              <a:t>months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Longer waiting times are more common in post-covid Scotland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Infers waiting times KPI is negatively impacted by ‘winter crises’ and fallout remains following covid-19 to emergency services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Bed Occupancy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obvious difference between winter and non-winter months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Outlier in 2020 Q2 occupancy, with &gt;3 sd difference from mean total occupancy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Difference for this quarter is due to how many beds are occupied, rather than an increase in staffed beds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Outside the scope of the report, Glasgow has an anomalous increase in accident and emergency occupancy in 2019 Q4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1150" y="0"/>
            <a:ext cx="1862850" cy="74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7250" y="1093662"/>
            <a:ext cx="4632300" cy="28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Reduction in Total “Stays” but Longer “Stays”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082275"/>
            <a:ext cx="8520600" cy="39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428044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“Stay”: days patients spend in hospital during a continuous inpatient stay</a:t>
            </a:r>
            <a:endParaRPr sz="1400"/>
          </a:p>
          <a:p>
            <a:pPr indent="0" lvl="0" marL="0" marR="4280446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462334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Overall, there are significantly fewer stays in hospital post-covid.</a:t>
            </a:r>
            <a:endParaRPr b="1" sz="1400"/>
          </a:p>
          <a:p>
            <a:pPr indent="0" lvl="0" marL="0" marR="462334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Stays are longer, on average.</a:t>
            </a:r>
            <a:endParaRPr b="1" sz="1400"/>
          </a:p>
          <a:p>
            <a:pPr indent="0" lvl="0" marL="0" marR="4623346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marR="462334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Theories:</a:t>
            </a:r>
            <a:endParaRPr sz="1400"/>
          </a:p>
          <a:p>
            <a:pPr indent="-317500" lvl="0" marL="457200" marR="4623346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Fewer patients presenting to hospital</a:t>
            </a:r>
            <a:endParaRPr sz="1400"/>
          </a:p>
          <a:p>
            <a:pPr indent="-317500" lvl="0" marL="457200" marR="4623346" rtl="0" algn="l">
              <a:spcBef>
                <a:spcPts val="0"/>
              </a:spcBef>
              <a:spcAft>
                <a:spcPts val="0"/>
              </a:spcAft>
              <a:buClr>
                <a:srgbClr val="43423E"/>
              </a:buClr>
              <a:buSzPts val="1400"/>
              <a:buChar char="●"/>
            </a:pPr>
            <a:r>
              <a:rPr lang="en" sz="1400">
                <a:solidFill>
                  <a:srgbClr val="43423E"/>
                </a:solidFill>
                <a:highlight>
                  <a:srgbClr val="FFFFFF"/>
                </a:highlight>
              </a:rPr>
              <a:t>Minor conditions being treated outside hospital</a:t>
            </a:r>
            <a:endParaRPr sz="1400">
              <a:solidFill>
                <a:srgbClr val="43423E"/>
              </a:solidFill>
              <a:highlight>
                <a:srgbClr val="FFFFFF"/>
              </a:highlight>
            </a:endParaRPr>
          </a:p>
          <a:p>
            <a:pPr indent="-317500" lvl="0" marL="457200" marR="4623346" rtl="0" algn="l">
              <a:spcBef>
                <a:spcPts val="0"/>
              </a:spcBef>
              <a:spcAft>
                <a:spcPts val="0"/>
              </a:spcAft>
              <a:buClr>
                <a:srgbClr val="43423E"/>
              </a:buClr>
              <a:buSzPts val="1400"/>
              <a:buChar char="●"/>
            </a:pPr>
            <a:r>
              <a:rPr lang="en" sz="1400">
                <a:solidFill>
                  <a:srgbClr val="43423E"/>
                </a:solidFill>
                <a:highlight>
                  <a:srgbClr val="FFFFFF"/>
                </a:highlight>
              </a:rPr>
              <a:t>Barriers to managing patient flow: </a:t>
            </a:r>
            <a:endParaRPr sz="1400">
              <a:solidFill>
                <a:srgbClr val="43423E"/>
              </a:solidFill>
              <a:highlight>
                <a:srgbClr val="FFFFFF"/>
              </a:highlight>
            </a:endParaRPr>
          </a:p>
          <a:p>
            <a:pPr indent="-317500" lvl="1" marL="914400" marR="3994696" rtl="0" algn="l">
              <a:spcBef>
                <a:spcPts val="0"/>
              </a:spcBef>
              <a:spcAft>
                <a:spcPts val="0"/>
              </a:spcAft>
              <a:buClr>
                <a:srgbClr val="43423E"/>
              </a:buClr>
              <a:buSzPts val="1400"/>
              <a:buChar char="○"/>
            </a:pPr>
            <a:r>
              <a:rPr lang="en">
                <a:solidFill>
                  <a:srgbClr val="43423E"/>
                </a:solidFill>
                <a:highlight>
                  <a:srgbClr val="FFFFFF"/>
                </a:highlight>
              </a:rPr>
              <a:t>COVID-19</a:t>
            </a:r>
            <a:endParaRPr>
              <a:solidFill>
                <a:srgbClr val="43423E"/>
              </a:solidFill>
              <a:highlight>
                <a:srgbClr val="FFFFFF"/>
              </a:highlight>
            </a:endParaRPr>
          </a:p>
          <a:p>
            <a:pPr indent="-317500" lvl="1" marL="914400" marR="3994696" rtl="0" algn="l">
              <a:spcBef>
                <a:spcPts val="0"/>
              </a:spcBef>
              <a:spcAft>
                <a:spcPts val="0"/>
              </a:spcAft>
              <a:buClr>
                <a:srgbClr val="43423E"/>
              </a:buClr>
              <a:buSzPts val="1400"/>
              <a:buChar char="○"/>
            </a:pPr>
            <a:r>
              <a:rPr lang="en">
                <a:solidFill>
                  <a:srgbClr val="43423E"/>
                </a:solidFill>
                <a:highlight>
                  <a:srgbClr val="FFFFFF"/>
                </a:highlight>
              </a:rPr>
              <a:t>high bed occupancy / low spare capacity</a:t>
            </a:r>
            <a:endParaRPr>
              <a:solidFill>
                <a:srgbClr val="43423E"/>
              </a:solidFill>
              <a:highlight>
                <a:srgbClr val="FFFFFF"/>
              </a:highlight>
            </a:endParaRPr>
          </a:p>
          <a:p>
            <a:pPr indent="-317500" lvl="1" marL="914400" marR="3994696" rtl="0" algn="l">
              <a:spcBef>
                <a:spcPts val="0"/>
              </a:spcBef>
              <a:spcAft>
                <a:spcPts val="0"/>
              </a:spcAft>
              <a:buClr>
                <a:srgbClr val="43423E"/>
              </a:buClr>
              <a:buSzPts val="1400"/>
              <a:buChar char="○"/>
            </a:pPr>
            <a:r>
              <a:rPr lang="en">
                <a:solidFill>
                  <a:srgbClr val="43423E"/>
                </a:solidFill>
                <a:highlight>
                  <a:srgbClr val="FFFFFF"/>
                </a:highlight>
              </a:rPr>
              <a:t>delayed discharges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84812" y="1130825"/>
            <a:ext cx="4517175" cy="278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Demographics: </a:t>
            </a:r>
            <a:r>
              <a:rPr lang="en"/>
              <a:t>Deprivation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6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479479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Every quintile was affected by the pandemic. Post-COVID we see:</a:t>
            </a:r>
            <a:endParaRPr sz="1400"/>
          </a:p>
          <a:p>
            <a:pPr indent="-317500" lvl="0" marL="457200" marR="4794796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significantly fewer stays</a:t>
            </a:r>
            <a:endParaRPr sz="1400"/>
          </a:p>
          <a:p>
            <a:pPr indent="-317500" lvl="0" marL="457200" marR="4794796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significantly longer stays</a:t>
            </a:r>
            <a:endParaRPr sz="1400"/>
          </a:p>
          <a:p>
            <a:pPr indent="0" lvl="0" marL="0" marR="4794796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479479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During the COVID-19 pandemic, n</a:t>
            </a:r>
            <a:r>
              <a:rPr b="1" lang="en" sz="1400"/>
              <a:t>o SIMD quintile was affected </a:t>
            </a:r>
            <a:r>
              <a:rPr b="1" lang="en" sz="1400"/>
              <a:t>disproportionately</a:t>
            </a:r>
            <a:r>
              <a:rPr b="1" lang="en" sz="1400"/>
              <a:t> when considering stays in hospital</a:t>
            </a:r>
            <a:endParaRPr b="1" sz="1400"/>
          </a:p>
          <a:p>
            <a:pPr indent="0" lvl="0" marL="0" marR="4794796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marR="4794796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Residents of the most deprived areas of Scotland are significantly more likely to have a stay in hospital. COVID-19 has not changed this.</a:t>
            </a:r>
            <a:endParaRPr b="1" sz="1400"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1150" y="0"/>
            <a:ext cx="1862850" cy="74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8945" y="1136657"/>
            <a:ext cx="4679550" cy="287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58070" y="1076520"/>
            <a:ext cx="4821301" cy="299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Demographics: </a:t>
            </a:r>
            <a:r>
              <a:rPr lang="en"/>
              <a:t>Sex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8520600" cy="3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479479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Both sexes</a:t>
            </a:r>
            <a:r>
              <a:rPr lang="en" sz="1400"/>
              <a:t> were affected by the pandemic. Post-COVID we see:</a:t>
            </a:r>
            <a:endParaRPr sz="1400"/>
          </a:p>
          <a:p>
            <a:pPr indent="-317500" lvl="0" marL="457200" marR="4794796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significantly fewer stays</a:t>
            </a:r>
            <a:endParaRPr sz="1400"/>
          </a:p>
          <a:p>
            <a:pPr indent="-317500" lvl="0" marL="457200" marR="4794796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significantly longer stays</a:t>
            </a:r>
            <a:endParaRPr sz="1400"/>
          </a:p>
          <a:p>
            <a:pPr indent="0" lvl="0" marL="0" marR="4794796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479479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During the COVID-19 pandemic, neither sex</a:t>
            </a:r>
            <a:r>
              <a:rPr b="1" lang="en" sz="1400"/>
              <a:t> was affected disproportionately when considering stays in hospital</a:t>
            </a:r>
            <a:endParaRPr b="1" sz="1400"/>
          </a:p>
          <a:p>
            <a:pPr indent="0" lvl="0" marL="0" marR="4794796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marR="4794796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Women are more likely to have a stay in hospital, and are more likely to stay in for marginally longer. This may be to do with having a longer life expectancy, as well as maternity stays.</a:t>
            </a:r>
            <a:br>
              <a:rPr lang="en" sz="1400"/>
            </a:br>
            <a:r>
              <a:rPr lang="en" sz="1400"/>
              <a:t>COVID-19 has not changed this.</a:t>
            </a:r>
            <a:endParaRPr b="1" sz="1400"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1150" y="0"/>
            <a:ext cx="1862850" cy="74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4900" y="1361275"/>
            <a:ext cx="4962436" cy="3068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0249" y="1361274"/>
            <a:ext cx="4971726" cy="3068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Demographics: 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1150" y="0"/>
            <a:ext cx="1862850" cy="74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520600" cy="3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479479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All age groups</a:t>
            </a:r>
            <a:r>
              <a:rPr lang="en" sz="1400"/>
              <a:t> were affected by the pandemic. Post-COVID we see:</a:t>
            </a:r>
            <a:endParaRPr sz="1400"/>
          </a:p>
          <a:p>
            <a:pPr indent="-317500" lvl="0" marL="457200" marR="4794796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significantly fewer stays</a:t>
            </a:r>
            <a:endParaRPr sz="1400"/>
          </a:p>
          <a:p>
            <a:pPr indent="-317500" lvl="0" marL="457200" marR="4794796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significantly longer stays</a:t>
            </a:r>
            <a:endParaRPr sz="1400"/>
          </a:p>
          <a:p>
            <a:pPr indent="0" lvl="0" marL="0" marR="4794796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479479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During the COVID-19 pandemic, n</a:t>
            </a:r>
            <a:r>
              <a:rPr b="1" lang="en" sz="1400"/>
              <a:t>o age group was affected disproportionately when considering stays in hospital</a:t>
            </a:r>
            <a:endParaRPr b="1" sz="1400"/>
          </a:p>
          <a:p>
            <a:pPr indent="0" lvl="0" marL="0" marR="4794796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marR="4794796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The oldest age groups </a:t>
            </a:r>
            <a:r>
              <a:rPr lang="en" sz="1400"/>
              <a:t>are more likely to have a longer stay in hospital. This is to be expected. Since the start of the pandemic, the average length of stay for people aged 80 and over has not increased significantly.</a:t>
            </a:r>
            <a:endParaRPr b="1" sz="1400"/>
          </a:p>
        </p:txBody>
      </p:sp>
      <p:pic>
        <p:nvPicPr>
          <p:cNvPr id="156" name="Google Shape;156;p27"/>
          <p:cNvPicPr preferRelativeResize="0"/>
          <p:nvPr/>
        </p:nvPicPr>
        <p:blipFill rotWithShape="1">
          <a:blip r:embed="rId4">
            <a:alphaModFix/>
          </a:blip>
          <a:srcRect b="1883" l="0" r="0" t="0"/>
          <a:stretch/>
        </p:blipFill>
        <p:spPr>
          <a:xfrm>
            <a:off x="3870850" y="960613"/>
            <a:ext cx="5291196" cy="322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01350" y="884424"/>
            <a:ext cx="5230201" cy="322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1150" y="0"/>
            <a:ext cx="1862850" cy="74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8"/>
          <p:cNvSpPr txBox="1"/>
          <p:nvPr/>
        </p:nvSpPr>
        <p:spPr>
          <a:xfrm>
            <a:off x="375825" y="1193700"/>
            <a:ext cx="8562900" cy="27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Summary</a:t>
            </a:r>
            <a:endParaRPr b="1"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Number of stays in hospital has </a:t>
            </a:r>
            <a:r>
              <a:rPr b="1" lang="en" sz="1700"/>
              <a:t>fallen </a:t>
            </a:r>
            <a:r>
              <a:rPr lang="en" sz="1700"/>
              <a:t>post-COVID, and stays are getting </a:t>
            </a:r>
            <a:r>
              <a:rPr b="1" lang="en" sz="1700"/>
              <a:t>longer </a:t>
            </a:r>
            <a:r>
              <a:rPr lang="en" sz="1700"/>
              <a:t>on average. Little research available into why this is.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No demographic was significantly disproportionately affected by COVID-19. Trends that were present before </a:t>
            </a:r>
            <a:r>
              <a:rPr lang="en" sz="1700"/>
              <a:t>persisted</a:t>
            </a:r>
            <a:r>
              <a:rPr lang="en" sz="1700"/>
              <a:t> through the pandemic.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11700" y="1152475"/>
            <a:ext cx="878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Is there a winter crisis?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winter, A&amp;E waiting times are significantly longer.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Demographics and bed occupancy do not indicate </a:t>
            </a:r>
            <a:r>
              <a:rPr lang="en"/>
              <a:t>unusual</a:t>
            </a:r>
            <a:r>
              <a:rPr lang="en"/>
              <a:t> activity in winter.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How has the Covid-19 pandemic affected provision of acute care in Scotland?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A&amp;E wait times are significantly longer than before.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General increase in bed occupancy levels continues through pandemic after initial dip.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 single demographic affected more than the others.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Stays have significantly decreased across the board, but </a:t>
            </a:r>
            <a:r>
              <a:rPr lang="en"/>
              <a:t>length of stay is longer.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questions: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To what extent are the ‘winter crises’ reported by the media real?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How has the Covid-19 pandemic affected provision of acute care in Scotland?</a:t>
            </a:r>
            <a:endParaRPr/>
          </a:p>
          <a:p>
            <a:pPr indent="-342900" lvl="0" marL="13716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Temporal 			- when</a:t>
            </a:r>
            <a:endParaRPr/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Geographical			- where</a:t>
            </a:r>
            <a:endParaRPr/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Demographic			- who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1150" y="0"/>
            <a:ext cx="1862850" cy="74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Performance Indicators (KPI)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Waiting times in Accident and Emergency departments (A&amp;E)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How many times do people ‘stay’ and the length of time of stays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Bed occupancy: </a:t>
            </a:r>
            <a:r>
              <a:rPr lang="en"/>
              <a:t>staffing levels and </a:t>
            </a:r>
            <a:r>
              <a:rPr lang="en"/>
              <a:t>department specialty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Where: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Health Board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Who: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Demographics: Age, Sex and Deprivation</a:t>
            </a:r>
            <a:r>
              <a:rPr lang="en"/>
              <a:t> - Scottish Index of Multiple Deprivation (SIMD)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Crisis? What Crisis?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topic in newspaper headlines: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“NHS Scotland crisis: Top medics warn Scotland to prepare for worst NHS winter on record” - The Scotsman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“A&amp;E crisis fears as NHS ‘too busy with strikes to prepare for winter’” - The Independent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“</a:t>
            </a:r>
            <a:r>
              <a:rPr lang="en"/>
              <a:t>CHILLING FRONT NHS facing ‘worst winter ever’ as strikes, Covid, flu and record wait lists pile on pressure” - The Sun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Waiting times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77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sourced from PHS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KPI examined was number of episodes of waiting times within four periods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Within 4 hours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Over 4 hours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Over 8 hours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Over 12 hours</a:t>
            </a:r>
            <a:endParaRPr/>
          </a:p>
          <a:p>
            <a:pPr indent="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was </a:t>
            </a:r>
            <a:r>
              <a:rPr lang="en"/>
              <a:t>plotted and statistically tested to detect differences between: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Winter and non-winter quarters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Pre-covid years and post-covid years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1150" y="0"/>
            <a:ext cx="1862850" cy="74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25" y="2638075"/>
            <a:ext cx="4061375" cy="250540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3" name="Google Shape;9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5375" y="76188"/>
            <a:ext cx="4061425" cy="25054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4" name="Google Shape;9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5375" y="2638045"/>
            <a:ext cx="4061425" cy="250545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3400" y="76200"/>
            <a:ext cx="4061436" cy="25054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Waiting times Hypothesis testing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Evidence for Winter Crises in Emergency Depts.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1150" y="0"/>
            <a:ext cx="1862850" cy="7451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2" name="Google Shape;102;p20"/>
          <p:cNvGraphicFramePr/>
          <p:nvPr/>
        </p:nvGraphicFramePr>
        <p:xfrm>
          <a:off x="66975" y="164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{A1301633-31DA-4622-A533-34B6FC847FD4}</a:tableStyleId>
              </a:tblPr>
              <a:tblGrid>
                <a:gridCol w="1506675"/>
                <a:gridCol w="1506675"/>
                <a:gridCol w="1506675"/>
                <a:gridCol w="1506675"/>
                <a:gridCol w="1506675"/>
                <a:gridCol w="1506675"/>
              </a:tblGrid>
              <a:tr h="518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Wait Period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 (&lt;0.05)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Worst HB ED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Quarter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Month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Summary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0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Within 4 hours</a:t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&lt; 0.05</a:t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</a:t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</a:t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</a:t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short waits in winter</a:t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90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Over 4 hours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Lothian (26,232</a:t>
                      </a:r>
                      <a:r>
                        <a:rPr lang="en"/>
                        <a:t>/ 68,236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Q3 2022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Non-Winter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difference between Qs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90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Over 8 hours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Lothian (11,898/ 70,967)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Q4 2022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Winter</a:t>
                      </a:r>
                      <a:endParaRPr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More longer waits in winter Qs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90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Over 12 hours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Lothian (6,431/ 70,967)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Q4 2022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Winter</a:t>
                      </a:r>
                      <a:endParaRPr/>
                    </a:p>
                  </a:txBody>
                  <a:tcPr marT="91425" marB="91425" marR="91425" marL="91425"/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Waiting times Hypothesis testing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Evidence for Covid - 19 impacting Emergency services.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1150" y="0"/>
            <a:ext cx="1862850" cy="7451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9" name="Google Shape;109;p21"/>
          <p:cNvGraphicFramePr/>
          <p:nvPr/>
        </p:nvGraphicFramePr>
        <p:xfrm>
          <a:off x="99550" y="139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{A1301633-31DA-4622-A533-34B6FC847FD4}</a:tableStyleId>
              </a:tblPr>
              <a:tblGrid>
                <a:gridCol w="1785700"/>
                <a:gridCol w="1785700"/>
                <a:gridCol w="1785700"/>
                <a:gridCol w="1785700"/>
                <a:gridCol w="1785700"/>
              </a:tblGrid>
              <a:tr h="515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Wait Period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 (&lt;0.05)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Max episode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pre-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Max </a:t>
                      </a:r>
                      <a:r>
                        <a:rPr b="1" lang="en"/>
                        <a:t>episode</a:t>
                      </a:r>
                      <a:r>
                        <a:rPr b="1" lang="en"/>
                        <a:t> post-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Summary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2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Within 4 hours</a:t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&lt; 0.05</a:t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</a:t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</a:t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short waits post-covid</a:t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750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Over 4 hours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&lt; 0.05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13,831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(Lothian Q1 2018)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26,242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(Lothian Q3 2022)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More longer waits in post-covd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750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Over 8 hours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 0.05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2627</a:t>
                      </a:r>
                      <a:endParaRPr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(Lothian Q1 2018)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11,898</a:t>
                      </a:r>
                      <a:endParaRPr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(Lothian Q4 2022)</a:t>
                      </a:r>
                      <a:endParaRPr/>
                    </a:p>
                  </a:txBody>
                  <a:tcPr marT="91425" marB="91425" marR="91425" marL="91425"/>
                </a:tc>
                <a:tc vMerge="1"/>
              </a:tr>
              <a:tr h="542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Over 12 hours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1059 </a:t>
                      </a:r>
                      <a:endParaRPr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(Lothian Q1 2018)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6431</a:t>
                      </a:r>
                      <a:endParaRPr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(Lothian Q4 2022)</a:t>
                      </a:r>
                      <a:endParaRPr/>
                    </a:p>
                  </a:txBody>
                  <a:tcPr marT="91425" marB="91425" marR="91425" marL="91425"/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