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76" r:id="rId4"/>
    <p:sldId id="259" r:id="rId5"/>
    <p:sldId id="262" r:id="rId6"/>
    <p:sldId id="263" r:id="rId7"/>
    <p:sldId id="280" r:id="rId8"/>
    <p:sldId id="277" r:id="rId9"/>
    <p:sldId id="278" r:id="rId10"/>
    <p:sldId id="271" r:id="rId11"/>
    <p:sldId id="266" r:id="rId12"/>
    <p:sldId id="265" r:id="rId13"/>
    <p:sldId id="273" r:id="rId14"/>
    <p:sldId id="275" r:id="rId15"/>
    <p:sldId id="272" r:id="rId16"/>
    <p:sldId id="279" r:id="rId17"/>
    <p:sldId id="269" r:id="rId18"/>
    <p:sldId id="274" r:id="rId19"/>
    <p:sldId id="26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DB"/>
    <a:srgbClr val="310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6C39F-909D-B000-B1EB-C7A9D988A251}" v="7115" dt="2021-05-01T05:56:49.332"/>
    <p1510:client id="{0F0AC49F-00B1-C000-17CB-27CA2787119C}" v="34" dt="2021-05-02T19:05:55.720"/>
    <p1510:client id="{10100A95-BA84-3FC7-B002-DC5AF2D58645}" v="454" dt="2021-05-01T00:43:34.034"/>
    <p1510:client id="{1079C39F-80E8-C000-17D8-6EE583B3F88D}" v="578" dt="2021-05-01T01:01:07.751"/>
    <p1510:client id="{1DB5F7CF-582A-6DB2-B0BA-C6AE0E8FE5B5}" v="573" dt="2021-05-01T03:55:01.648"/>
    <p1510:client id="{1E7AC39F-505F-C000-17CB-2C750B4EF3FE}" v="690" dt="2021-05-01T02:11:03.784"/>
    <p1510:client id="{256A423D-95D7-8BC6-F38A-82F940C7F909}" v="8" dt="2021-05-01T16:50:21.438"/>
    <p1510:client id="{3FA5C39F-0000-B000-DCA4-6984C7AF18A6}" v="4" dt="2021-05-01T14:00:37.934"/>
    <p1510:client id="{5174C39F-F0BB-B000-B1EB-CF75526896E5}" v="41" dt="2021-04-30T23:42:03.789"/>
    <p1510:client id="{6F7AC39F-F00E-B000-DEF9-6A73EE18F58C}" v="5310" dt="2021-05-01T02:21:09.781"/>
    <p1510:client id="{798AC39F-508D-B000-B1EB-CC4511BB5AF9}" v="15" dt="2021-05-01T06:06:55.033"/>
    <p1510:client id="{867EC39F-B0B3-B000-B1EB-C0981865F414}" v="128" dt="2021-05-01T02:54:20.728"/>
    <p1510:client id="{A778C39F-E07E-C000-17CB-291E67B50C9C}" v="22" dt="2021-05-01T00:41:27.993"/>
    <p1510:client id="{D35EC39F-30E6-B000-DDC5-DEA88B193A06}" v="2267" dt="2021-04-30T18:55:23.897"/>
    <p1510:client id="{ECADC39F-B0B1-B000-B1EB-C44DBD08DFCE}" v="16" dt="2021-05-01T16:16:08.907"/>
    <p1510:client id="{F08EE678-045C-4EE2-B5DC-8F60B2C9E7C5}" v="2758" dt="2021-05-01T04:03:12.757"/>
    <p1510:client id="{F381C39F-A04F-C000-17D8-68D52B721551}" v="2" dt="2021-05-01T03:22:38.096"/>
    <p1510:client id="{F3A6C39F-2071-B000-DCA4-6485AF6002E1}" v="13" dt="2021-05-01T15:57:1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CDDE-18A5-4070-B2B8-8C5F4CAB586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4498-B8AC-48D3-8A3E-6377147FC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finish this slide once we have finished pipeline..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24498-B8AC-48D3-8A3E-6377147FCE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759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75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B7F19-DB0A-47E7-AE88-B2FF30164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2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BA827-B59E-4C40-B755-66A9DE3E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Group C3: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15493-5696-304B-925E-EC77CBF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By: Corey Anderson, Erin zheng, will Jung &amp; Chuck Youngman</a:t>
            </a:r>
          </a:p>
        </p:txBody>
      </p:sp>
    </p:spTree>
    <p:extLst>
      <p:ext uri="{BB962C8B-B14F-4D97-AF65-F5344CB8AC3E}">
        <p14:creationId xmlns:p14="http://schemas.microsoft.com/office/powerpoint/2010/main" val="6675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F16CD-A012-4EC3-9EEF-6C1C002B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809625"/>
            <a:ext cx="3274123" cy="928074"/>
          </a:xfrm>
        </p:spPr>
        <p:txBody>
          <a:bodyPr anchor="b">
            <a:noAutofit/>
          </a:bodyPr>
          <a:lstStyle/>
          <a:p>
            <a:r>
              <a:rPr lang="en-US" sz="3100">
                <a:solidFill>
                  <a:srgbClr val="9840DB"/>
                </a:solidFill>
                <a:ea typeface="+mj-lt"/>
                <a:cs typeface="+mj-lt"/>
              </a:rPr>
              <a:t>Top 10</a:t>
            </a:r>
            <a:r>
              <a:rPr lang="en-US" sz="3100">
                <a:solidFill>
                  <a:srgbClr val="7030A0"/>
                </a:solidFill>
                <a:ea typeface="+mj-lt"/>
                <a:cs typeface="+mj-lt"/>
              </a:rPr>
              <a:t> </a:t>
            </a:r>
            <a:r>
              <a:rPr lang="en-US" sz="3100">
                <a:solidFill>
                  <a:srgbClr val="310752"/>
                </a:solidFill>
                <a:ea typeface="+mj-lt"/>
                <a:cs typeface="+mj-lt"/>
              </a:rPr>
              <a:t>companies</a:t>
            </a:r>
            <a:endParaRPr lang="en-US" sz="3100">
              <a:solidFill>
                <a:srgbClr val="31075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28E7A-E259-444E-9649-57F9E632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82" y="2027706"/>
            <a:ext cx="3367569" cy="267906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i="1"/>
              <a:t>Shows Top 10 Brick-and-Mortar Agencies in Georgia</a:t>
            </a:r>
          </a:p>
          <a:p>
            <a:pPr marL="0" indent="0" algn="ctr">
              <a:buNone/>
            </a:pPr>
            <a:endParaRPr lang="en-US" i="1"/>
          </a:p>
          <a:p>
            <a:r>
              <a:rPr lang="en-US" sz="1600"/>
              <a:t>Nearly 1000 total unique agencies with only the top 10 agencies having more than 10 locations</a:t>
            </a:r>
          </a:p>
          <a:p>
            <a:endParaRPr lang="en-US" sz="1600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BC84141-2C39-4730-BDDD-0FAB0A880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6" r="3109" b="196"/>
          <a:stretch/>
        </p:blipFill>
        <p:spPr>
          <a:xfrm>
            <a:off x="4128495" y="805764"/>
            <a:ext cx="7826311" cy="51288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A52BF51-A250-47E6-8C62-B3087243981D}"/>
              </a:ext>
            </a:extLst>
          </p:cNvPr>
          <p:cNvGrpSpPr/>
          <p:nvPr/>
        </p:nvGrpSpPr>
        <p:grpSpPr>
          <a:xfrm>
            <a:off x="374440" y="3313585"/>
            <a:ext cx="11430002" cy="2286000"/>
            <a:chOff x="353047" y="2484910"/>
            <a:chExt cx="11430002" cy="2286000"/>
          </a:xfrm>
        </p:grpSpPr>
        <p:pic>
          <p:nvPicPr>
            <p:cNvPr id="17" name="Picture 16" descr="Chart&#10;&#10;Description automatically generated">
              <a:extLst>
                <a:ext uri="{FF2B5EF4-FFF2-40B4-BE49-F238E27FC236}">
                  <a16:creationId xmlns:a16="http://schemas.microsoft.com/office/drawing/2014/main" id="{C9B1CD4D-5960-474A-8346-287E9FA74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047" y="2484910"/>
              <a:ext cx="2286000" cy="2286000"/>
            </a:xfrm>
            <a:prstGeom prst="rect">
              <a:avLst/>
            </a:prstGeom>
          </p:spPr>
        </p:pic>
        <p:pic>
          <p:nvPicPr>
            <p:cNvPr id="19" name="Picture 18" descr="Chart, surface chart&#10;&#10;Description automatically generated">
              <a:extLst>
                <a:ext uri="{FF2B5EF4-FFF2-40B4-BE49-F238E27FC236}">
                  <a16:creationId xmlns:a16="http://schemas.microsoft.com/office/drawing/2014/main" id="{6F90A994-0228-4F72-8233-4ECA3F726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051" y="2484910"/>
              <a:ext cx="2286000" cy="2286000"/>
            </a:xfrm>
            <a:prstGeom prst="rect">
              <a:avLst/>
            </a:prstGeom>
          </p:spPr>
        </p:pic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72956F78-00E9-446B-8608-E15260DA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050" y="2484910"/>
              <a:ext cx="2286000" cy="2286000"/>
            </a:xfrm>
            <a:prstGeom prst="rect">
              <a:avLst/>
            </a:prstGeom>
          </p:spPr>
        </p:pic>
        <p:pic>
          <p:nvPicPr>
            <p:cNvPr id="23" name="Picture 22" descr="Chart, surface chart&#10;&#10;Description automatically generated">
              <a:extLst>
                <a:ext uri="{FF2B5EF4-FFF2-40B4-BE49-F238E27FC236}">
                  <a16:creationId xmlns:a16="http://schemas.microsoft.com/office/drawing/2014/main" id="{3EC362C6-096F-491C-8BD3-25375185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1049" y="2484910"/>
              <a:ext cx="2286000" cy="2286000"/>
            </a:xfrm>
            <a:prstGeom prst="rect">
              <a:avLst/>
            </a:prstGeom>
          </p:spPr>
        </p:pic>
        <p:pic>
          <p:nvPicPr>
            <p:cNvPr id="25" name="Picture 24" descr="Chart, surface chart&#10;&#10;Description automatically generated">
              <a:extLst>
                <a:ext uri="{FF2B5EF4-FFF2-40B4-BE49-F238E27FC236}">
                  <a16:creationId xmlns:a16="http://schemas.microsoft.com/office/drawing/2014/main" id="{8623D17C-5E91-4D82-A3D2-2043251D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7049" y="2484910"/>
              <a:ext cx="2286000" cy="2286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A6163B-1FC2-43D9-8042-A06AF0B0E387}"/>
              </a:ext>
            </a:extLst>
          </p:cNvPr>
          <p:cNvGrpSpPr/>
          <p:nvPr/>
        </p:nvGrpSpPr>
        <p:grpSpPr>
          <a:xfrm>
            <a:off x="374442" y="1027585"/>
            <a:ext cx="11430001" cy="2286000"/>
            <a:chOff x="353049" y="198910"/>
            <a:chExt cx="11430001" cy="2286000"/>
          </a:xfrm>
        </p:grpSpPr>
        <p:pic>
          <p:nvPicPr>
            <p:cNvPr id="7" name="Picture 6" descr="Chart, surface chart&#10;&#10;Description automatically generated">
              <a:extLst>
                <a:ext uri="{FF2B5EF4-FFF2-40B4-BE49-F238E27FC236}">
                  <a16:creationId xmlns:a16="http://schemas.microsoft.com/office/drawing/2014/main" id="{B97E84D8-9BED-45E8-9479-8376672F1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1051" y="198910"/>
              <a:ext cx="2286000" cy="2286000"/>
            </a:xfrm>
            <a:prstGeom prst="rect">
              <a:avLst/>
            </a:prstGeom>
          </p:spPr>
        </p:pic>
        <p:pic>
          <p:nvPicPr>
            <p:cNvPr id="11" name="Picture 10" descr="Chart, surface chart&#10;&#10;Description automatically generated">
              <a:extLst>
                <a:ext uri="{FF2B5EF4-FFF2-40B4-BE49-F238E27FC236}">
                  <a16:creationId xmlns:a16="http://schemas.microsoft.com/office/drawing/2014/main" id="{50032B95-1063-4CEB-B169-F99F0F8E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051" y="198910"/>
              <a:ext cx="2286000" cy="2286000"/>
            </a:xfrm>
            <a:prstGeom prst="rect">
              <a:avLst/>
            </a:prstGeom>
          </p:spPr>
        </p:pic>
        <p:pic>
          <p:nvPicPr>
            <p:cNvPr id="15" name="Picture 14" descr="Chart, surface chart&#10;&#10;Description automatically generated">
              <a:extLst>
                <a:ext uri="{FF2B5EF4-FFF2-40B4-BE49-F238E27FC236}">
                  <a16:creationId xmlns:a16="http://schemas.microsoft.com/office/drawing/2014/main" id="{2BBC01EB-1FAD-4D6E-A0EF-B0054D21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97050" y="198910"/>
              <a:ext cx="2286000" cy="2286000"/>
            </a:xfrm>
            <a:prstGeom prst="rect">
              <a:avLst/>
            </a:prstGeom>
          </p:spPr>
        </p:pic>
        <p:pic>
          <p:nvPicPr>
            <p:cNvPr id="27" name="Picture 26" descr="Chart, surface chart&#10;&#10;Description automatically generated">
              <a:extLst>
                <a:ext uri="{FF2B5EF4-FFF2-40B4-BE49-F238E27FC236}">
                  <a16:creationId xmlns:a16="http://schemas.microsoft.com/office/drawing/2014/main" id="{76A8F662-4E72-4420-9905-5F79CCE9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3049" y="198910"/>
              <a:ext cx="2286000" cy="2286000"/>
            </a:xfrm>
            <a:prstGeom prst="rect">
              <a:avLst/>
            </a:prstGeom>
          </p:spPr>
        </p:pic>
        <p:pic>
          <p:nvPicPr>
            <p:cNvPr id="29" name="Picture 28" descr="Chart, surface chart&#10;&#10;Description automatically generated">
              <a:extLst>
                <a:ext uri="{FF2B5EF4-FFF2-40B4-BE49-F238E27FC236}">
                  <a16:creationId xmlns:a16="http://schemas.microsoft.com/office/drawing/2014/main" id="{ED05DEF9-553F-4961-954F-F7D65BBE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39051" y="198910"/>
              <a:ext cx="2286000" cy="22860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6A6F950-88B4-4E84-8D3E-E66374B55CBF}"/>
              </a:ext>
            </a:extLst>
          </p:cNvPr>
          <p:cNvSpPr txBox="1"/>
          <p:nvPr/>
        </p:nvSpPr>
        <p:spPr>
          <a:xfrm>
            <a:off x="519740" y="109538"/>
            <a:ext cx="10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Counts of the top ten most frequent insurance companies per county in GA, USA </a:t>
            </a:r>
          </a:p>
          <a:p>
            <a:pPr algn="ctr"/>
            <a:r>
              <a:rPr lang="en-US" sz="2400"/>
              <a:t>(in alphabetical order)</a:t>
            </a:r>
          </a:p>
        </p:txBody>
      </p:sp>
    </p:spTree>
    <p:extLst>
      <p:ext uri="{BB962C8B-B14F-4D97-AF65-F5344CB8AC3E}">
        <p14:creationId xmlns:p14="http://schemas.microsoft.com/office/powerpoint/2010/main" val="42402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15A2E6A9-DBBA-4615-B622-9AAFE607F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4" r="10396"/>
          <a:stretch/>
        </p:blipFill>
        <p:spPr>
          <a:xfrm>
            <a:off x="4069612" y="3118340"/>
            <a:ext cx="2872995" cy="2743200"/>
          </a:xfrm>
          <a:prstGeom prst="rect">
            <a:avLst/>
          </a:prstGeom>
        </p:spPr>
      </p:pic>
      <p:pic>
        <p:nvPicPr>
          <p:cNvPr id="17" name="Picture 16" descr="Chart, surface chart&#10;&#10;Description automatically generated">
            <a:extLst>
              <a:ext uri="{FF2B5EF4-FFF2-40B4-BE49-F238E27FC236}">
                <a16:creationId xmlns:a16="http://schemas.microsoft.com/office/drawing/2014/main" id="{97202F38-3610-4836-B2C0-99231899D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0" r="9127"/>
          <a:stretch/>
        </p:blipFill>
        <p:spPr>
          <a:xfrm>
            <a:off x="1144639" y="3118340"/>
            <a:ext cx="2837655" cy="2743200"/>
          </a:xfrm>
          <a:prstGeom prst="rect">
            <a:avLst/>
          </a:prstGeom>
        </p:spPr>
      </p:pic>
      <p:pic>
        <p:nvPicPr>
          <p:cNvPr id="19" name="Picture 18" descr="Chart, surface chart&#10;&#10;Description automatically generated">
            <a:extLst>
              <a:ext uri="{FF2B5EF4-FFF2-40B4-BE49-F238E27FC236}">
                <a16:creationId xmlns:a16="http://schemas.microsoft.com/office/drawing/2014/main" id="{59D1FA08-089D-4A21-976F-E212584A1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5" r="5233"/>
          <a:stretch/>
        </p:blipFill>
        <p:spPr>
          <a:xfrm>
            <a:off x="1144639" y="375140"/>
            <a:ext cx="3007146" cy="2743200"/>
          </a:xfrm>
          <a:prstGeom prst="rect">
            <a:avLst/>
          </a:prstGeom>
        </p:spPr>
      </p:pic>
      <p:pic>
        <p:nvPicPr>
          <p:cNvPr id="21" name="Picture 20" descr="Chart, surface chart&#10;&#10;Description automatically generated">
            <a:extLst>
              <a:ext uri="{FF2B5EF4-FFF2-40B4-BE49-F238E27FC236}">
                <a16:creationId xmlns:a16="http://schemas.microsoft.com/office/drawing/2014/main" id="{E41A3926-526D-46C7-A8E1-73074F92A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6" r="8041" b="-397"/>
          <a:stretch/>
        </p:blipFill>
        <p:spPr>
          <a:xfrm>
            <a:off x="4069612" y="375140"/>
            <a:ext cx="2876505" cy="274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448B54-3FAF-4F4D-A23F-43D3E4E4F2DE}"/>
              </a:ext>
            </a:extLst>
          </p:cNvPr>
          <p:cNvSpPr txBox="1"/>
          <p:nvPr/>
        </p:nvSpPr>
        <p:spPr>
          <a:xfrm>
            <a:off x="6944408" y="564279"/>
            <a:ext cx="469602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Automobile accident counts and rates (per 10000 people) in Georgia, USA counties.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4F852F-A2B2-4079-91C7-B1AA29886E5D}"/>
              </a:ext>
            </a:extLst>
          </p:cNvPr>
          <p:cNvSpPr txBox="1"/>
          <p:nvPr/>
        </p:nvSpPr>
        <p:spPr>
          <a:xfrm>
            <a:off x="6944408" y="3231189"/>
            <a:ext cx="476453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Automobile insurance company counts and rates of occurrence (per 10000 people) in the counties of  Georgia, USA.</a:t>
            </a:r>
          </a:p>
        </p:txBody>
      </p:sp>
    </p:spTree>
    <p:extLst>
      <p:ext uri="{BB962C8B-B14F-4D97-AF65-F5344CB8AC3E}">
        <p14:creationId xmlns:p14="http://schemas.microsoft.com/office/powerpoint/2010/main" val="17059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766CB8-B373-48B1-86A1-8298F5B95B4F}"/>
              </a:ext>
            </a:extLst>
          </p:cNvPr>
          <p:cNvGrpSpPr/>
          <p:nvPr/>
        </p:nvGrpSpPr>
        <p:grpSpPr>
          <a:xfrm>
            <a:off x="1013732" y="685800"/>
            <a:ext cx="10156370" cy="5486399"/>
            <a:chOff x="1099457" y="506185"/>
            <a:chExt cx="10156370" cy="5486399"/>
          </a:xfrm>
        </p:grpSpPr>
        <p:pic>
          <p:nvPicPr>
            <p:cNvPr id="2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693DDEF6-325D-441E-98F5-8400B3F6D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57" y="506186"/>
              <a:ext cx="5486398" cy="5486398"/>
            </a:xfrm>
            <a:prstGeom prst="rect">
              <a:avLst/>
            </a:prstGeom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511753C-E642-4822-88DE-438A31F80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9428" y="506185"/>
              <a:ext cx="5486399" cy="548639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22A3B6-2373-4034-95D8-72A490351E08}"/>
              </a:ext>
            </a:extLst>
          </p:cNvPr>
          <p:cNvSpPr txBox="1"/>
          <p:nvPr/>
        </p:nvSpPr>
        <p:spPr>
          <a:xfrm>
            <a:off x="683079" y="125186"/>
            <a:ext cx="1083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Hot-Spot Analysis: Automobile Accident Counts (top) and Rates per 10000 people (bottom)</a:t>
            </a:r>
          </a:p>
        </p:txBody>
      </p:sp>
    </p:spTree>
    <p:extLst>
      <p:ext uri="{BB962C8B-B14F-4D97-AF65-F5344CB8AC3E}">
        <p14:creationId xmlns:p14="http://schemas.microsoft.com/office/powerpoint/2010/main" val="375933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425499-A769-4C78-9EB3-F92CE5587C59}"/>
              </a:ext>
            </a:extLst>
          </p:cNvPr>
          <p:cNvGrpSpPr/>
          <p:nvPr/>
        </p:nvGrpSpPr>
        <p:grpSpPr>
          <a:xfrm>
            <a:off x="653144" y="741588"/>
            <a:ext cx="10357755" cy="5486402"/>
            <a:chOff x="1099458" y="511628"/>
            <a:chExt cx="10357755" cy="5486402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0ED1EF9-E1BE-448F-8968-6490F423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0813" y="511628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5D2F4C1A-6F6F-422B-A8FC-969741CAF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458" y="511630"/>
              <a:ext cx="5486400" cy="54864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286C4C-8F82-4CCC-9620-4FD9A8DCC9CF}"/>
              </a:ext>
            </a:extLst>
          </p:cNvPr>
          <p:cNvSpPr txBox="1"/>
          <p:nvPr/>
        </p:nvSpPr>
        <p:spPr>
          <a:xfrm>
            <a:off x="83004" y="39461"/>
            <a:ext cx="106407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Hot-Spot Analysis: Insurance Company Counts (top) and Rates Per 10000 people (bottom).</a:t>
            </a:r>
          </a:p>
        </p:txBody>
      </p:sp>
    </p:spTree>
    <p:extLst>
      <p:ext uri="{BB962C8B-B14F-4D97-AF65-F5344CB8AC3E}">
        <p14:creationId xmlns:p14="http://schemas.microsoft.com/office/powerpoint/2010/main" val="212062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A792E-4B14-46E6-9C5E-C592AEFD1946}"/>
              </a:ext>
            </a:extLst>
          </p:cNvPr>
          <p:cNvSpPr txBox="1"/>
          <p:nvPr/>
        </p:nvSpPr>
        <p:spPr>
          <a:xfrm>
            <a:off x="1697649" y="102263"/>
            <a:ext cx="8802356" cy="825326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cap="all" spc="750">
                <a:latin typeface="+mj-lt"/>
                <a:ea typeface="+mj-ea"/>
                <a:cs typeface="+mj-cs"/>
              </a:rPr>
              <a:t>Scatterplots Comparing All of Our Data Sources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CB7712-C649-4CE1-8029-EF908A39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59" y="3672837"/>
            <a:ext cx="3948117" cy="271160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58C6348-9219-4040-BD9E-A9212029E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965291"/>
            <a:ext cx="4048125" cy="27271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B61BA-F383-444D-A661-2286D891818B}"/>
              </a:ext>
            </a:extLst>
          </p:cNvPr>
          <p:cNvCxnSpPr/>
          <p:nvPr/>
        </p:nvCxnSpPr>
        <p:spPr>
          <a:xfrm>
            <a:off x="0" y="3667125"/>
            <a:ext cx="12192000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999F20A-9F3B-44AB-87CE-8F1E38D18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926778"/>
            <a:ext cx="3790950" cy="2727970"/>
          </a:xfrm>
          <a:prstGeom prst="rect">
            <a:avLst/>
          </a:prstGeom>
        </p:spPr>
      </p:pic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A8108EDF-05CE-4F86-A627-0F924CC6F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20990" y="3696652"/>
            <a:ext cx="3790950" cy="2705100"/>
          </a:xfrm>
        </p:spPr>
      </p:pic>
      <p:pic>
        <p:nvPicPr>
          <p:cNvPr id="14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BCC210D-B7CC-43BF-BBD3-944A33DE2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" y="967354"/>
            <a:ext cx="3771900" cy="2703967"/>
          </a:xfrm>
          <a:prstGeom prst="rect">
            <a:avLst/>
          </a:prstGeom>
        </p:spPr>
      </p:pic>
      <p:pic>
        <p:nvPicPr>
          <p:cNvPr id="1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BD54F79F-1BBA-4BC6-B5E5-A6EEAF90B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" y="3693192"/>
            <a:ext cx="3810000" cy="2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F93A-6A2E-41B7-9266-77DE4638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45" y="213377"/>
            <a:ext cx="10241280" cy="642826"/>
          </a:xfrm>
        </p:spPr>
        <p:txBody>
          <a:bodyPr/>
          <a:lstStyle/>
          <a:p>
            <a:r>
              <a:rPr lang="en-US"/>
              <a:t>GLM RESULTS/</a:t>
            </a:r>
            <a:r>
              <a:rPr lang="en-US" err="1"/>
              <a:t>DIscussion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DC2F-002C-433C-896A-F9187325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45" y="943233"/>
            <a:ext cx="10866025" cy="395935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/>
              <a:t>Poisson Regression not ideal for these data.</a:t>
            </a:r>
          </a:p>
          <a:p>
            <a:pPr lvl="1" indent="0"/>
            <a:r>
              <a:rPr lang="en-US" sz="1800"/>
              <a:t>Poisson distribution assumes that the mean and variance are equal.</a:t>
            </a:r>
          </a:p>
          <a:p>
            <a:pPr lvl="2"/>
            <a:r>
              <a:rPr lang="en-US"/>
              <a:t>Our data: 9.50 / 123.57 = </a:t>
            </a:r>
            <a:r>
              <a:rPr lang="en-US">
                <a:ea typeface="+mn-lt"/>
                <a:cs typeface="+mn-lt"/>
              </a:rPr>
              <a:t>0.08   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 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Overdispersion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:: variance much higher than mean.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sz="1800"/>
              <a:t>The responses are heteroskedastic.</a:t>
            </a:r>
          </a:p>
          <a:p>
            <a:pPr lvl="4"/>
            <a:r>
              <a:rPr lang="en-US" sz="1800"/>
              <a:t>Variance in the response increases with population count.</a:t>
            </a:r>
            <a:endParaRPr lang="en-US" sz="1800" i="1"/>
          </a:p>
          <a:p>
            <a:pPr lvl="1"/>
            <a:r>
              <a:rPr lang="en-US" sz="1800"/>
              <a:t>Outliers a problem, even for a model that accounts for overdispersion.</a:t>
            </a:r>
          </a:p>
          <a:p>
            <a:pPr lvl="1"/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Responses are also spatially structured.</a:t>
            </a:r>
          </a:p>
          <a:p>
            <a:pPr lvl="2"/>
            <a:r>
              <a:rPr lang="en-US">
                <a:ea typeface="+mn-lt"/>
                <a:cs typeface="+mn-lt"/>
              </a:rPr>
              <a:t>Nearby counties have similar counts and rates of agencies and accidents.</a:t>
            </a:r>
          </a:p>
          <a:p>
            <a:pPr lvl="3"/>
            <a:r>
              <a:rPr lang="en-US" sz="1800">
                <a:ea typeface="+mn-lt"/>
                <a:cs typeface="+mn-lt"/>
              </a:rPr>
              <a:t>Counties don't represent independent sample units.</a:t>
            </a: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lvl="3"/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1800">
                <a:solidFill>
                  <a:srgbClr val="000000"/>
                </a:solidFill>
              </a:rPr>
              <a:t>Regression may not work well for these data....maybe local regression.</a:t>
            </a: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1800">
                <a:solidFill>
                  <a:srgbClr val="000000"/>
                </a:solidFill>
              </a:rPr>
              <a:t>Need more predictors...not just accident rate.</a:t>
            </a:r>
          </a:p>
          <a:p>
            <a:pPr lvl="1"/>
            <a:endParaRPr lang="en-US" sz="1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>
              <a:solidFill>
                <a:srgbClr val="262626"/>
              </a:solidFill>
            </a:endParaRPr>
          </a:p>
          <a:p>
            <a:pPr lvl="2"/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1371600" lvl="3" indent="0">
              <a:buNone/>
            </a:pPr>
            <a:endParaRPr lang="en-US" sz="1800"/>
          </a:p>
          <a:p>
            <a:pPr marL="1371600" lvl="3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DCEC-DF33-40E6-8379-B2B2C8E4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54" y="170783"/>
            <a:ext cx="10241280" cy="1234440"/>
          </a:xfrm>
        </p:spPr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C0F4-E097-4F79-B5E9-6F7FD630D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091" y="1681568"/>
            <a:ext cx="4846320" cy="395935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Lots of variation in how particular companies are distributed in the state.</a:t>
            </a:r>
          </a:p>
          <a:p>
            <a:pPr lvl="1"/>
            <a:r>
              <a:rPr lang="en-US"/>
              <a:t>Ten companies dominate.</a:t>
            </a:r>
          </a:p>
          <a:p>
            <a:pPr lvl="2"/>
            <a:r>
              <a:rPr lang="en-US"/>
              <a:t>Lots of State Farm locations.</a:t>
            </a:r>
          </a:p>
          <a:p>
            <a:pPr lvl="1"/>
            <a:r>
              <a:rPr lang="en-US"/>
              <a:t>Some widespread (e.g., Farm Bureau) in rural areas.</a:t>
            </a:r>
          </a:p>
          <a:p>
            <a:pPr lvl="1"/>
            <a:r>
              <a:rPr lang="en-US"/>
              <a:t>Overall rates higher in rural areas.</a:t>
            </a:r>
          </a:p>
          <a:p>
            <a:pPr lvl="2"/>
            <a:r>
              <a:rPr lang="en-US"/>
              <a:t>Rural areas focus more on customer service and older clients.</a:t>
            </a:r>
          </a:p>
          <a:p>
            <a:pPr lvl="1"/>
            <a:r>
              <a:rPr lang="en-US"/>
              <a:t>Surprisingly low rates in urban areas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2E59-61EE-43A7-BF2F-7D22AEB2B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051" y="1681569"/>
            <a:ext cx="4846320" cy="3959351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Accident counts and rates significantly high in metropolitan areas (esp. areas with freeways).</a:t>
            </a:r>
          </a:p>
          <a:p>
            <a:pPr lvl="1"/>
            <a:r>
              <a:rPr lang="en-US"/>
              <a:t>Prevalence not highest in metro Atlanta area.</a:t>
            </a:r>
          </a:p>
          <a:p>
            <a:pPr lvl="1"/>
            <a:endParaRPr lang="en-US"/>
          </a:p>
          <a:p>
            <a:r>
              <a:rPr lang="en-US"/>
              <a:t>Associating insurance company locations with extrinsic data is complicated.</a:t>
            </a:r>
          </a:p>
          <a:p>
            <a:pPr lvl="1"/>
            <a:r>
              <a:rPr lang="en-US"/>
              <a:t>Lots of potential factors.</a:t>
            </a:r>
          </a:p>
          <a:p>
            <a:pPr lvl="1"/>
            <a:r>
              <a:rPr lang="en-US"/>
              <a:t>Need spatially explicit methods.</a:t>
            </a:r>
          </a:p>
        </p:txBody>
      </p:sp>
    </p:spTree>
    <p:extLst>
      <p:ext uri="{BB962C8B-B14F-4D97-AF65-F5344CB8AC3E}">
        <p14:creationId xmlns:p14="http://schemas.microsoft.com/office/powerpoint/2010/main" val="81547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BB1D-1426-4DF2-BB76-B4DE8A7B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2" y="-51443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POST MORTEM...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831B-DCFF-48AF-82C9-67F00BB9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59" y="770204"/>
            <a:ext cx="6434511" cy="4634986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Finding APIs</a:t>
            </a:r>
            <a:endParaRPr lang="en-US" sz="1600" b="1"/>
          </a:p>
          <a:p>
            <a:pPr lvl="1"/>
            <a:r>
              <a:rPr lang="en-US" sz="1600">
                <a:ea typeface="+mn-lt"/>
                <a:cs typeface="+mn-lt"/>
              </a:rPr>
              <a:t>Started with Yelp to call insurance agencies.</a:t>
            </a:r>
          </a:p>
          <a:p>
            <a:pPr lvl="2"/>
            <a:r>
              <a:rPr lang="en-US" sz="1600"/>
              <a:t>Sources had to be rated to appear.</a:t>
            </a:r>
          </a:p>
          <a:p>
            <a:pPr lvl="1"/>
            <a:r>
              <a:rPr lang="en-US" sz="1600">
                <a:ea typeface="+mn-lt"/>
                <a:cs typeface="+mn-lt"/>
              </a:rPr>
              <a:t>Issues with </a:t>
            </a:r>
            <a:r>
              <a:rPr lang="en-US" sz="1600" err="1">
                <a:ea typeface="+mn-lt"/>
                <a:cs typeface="+mn-lt"/>
              </a:rPr>
              <a:t>Mapquest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lvl="2"/>
            <a:r>
              <a:rPr lang="en-US" sz="1600">
                <a:ea typeface="+mn-lt"/>
                <a:cs typeface="+mn-lt"/>
              </a:rPr>
              <a:t>Accidents reports reflect they are reported by somebody on their smart phone.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Identifying agencies.</a:t>
            </a:r>
          </a:p>
          <a:p>
            <a:pPr lvl="1"/>
            <a:r>
              <a:rPr lang="en-US" sz="1600">
                <a:ea typeface="+mn-lt"/>
                <a:cs typeface="+mn-lt"/>
              </a:rPr>
              <a:t>Duplicates, Boutiques, or a title pawn shop that sells it all!</a:t>
            </a:r>
          </a:p>
          <a:p>
            <a:pPr lvl="1"/>
            <a:r>
              <a:rPr lang="en-US" sz="1600">
                <a:ea typeface="+mn-lt"/>
                <a:cs typeface="+mn-lt"/>
              </a:rPr>
              <a:t>Online brokers,</a:t>
            </a:r>
          </a:p>
          <a:p>
            <a:pPr lvl="1"/>
            <a:r>
              <a:rPr lang="en-US" sz="1600">
                <a:ea typeface="+mn-lt"/>
                <a:cs typeface="+mn-lt"/>
              </a:rPr>
              <a:t> Keywords to use.</a:t>
            </a:r>
          </a:p>
          <a:p>
            <a:pPr lvl="1"/>
            <a:r>
              <a:rPr lang="en-US" sz="1600">
                <a:ea typeface="+mn-lt"/>
                <a:cs typeface="+mn-lt"/>
              </a:rPr>
              <a:t>Google is good but not perfect.</a:t>
            </a:r>
          </a:p>
          <a:p>
            <a:pPr lvl="2"/>
            <a:r>
              <a:rPr lang="en-US" sz="1600">
                <a:ea typeface="+mn-lt"/>
                <a:cs typeface="+mn-lt"/>
              </a:rPr>
              <a:t>Not all places listed.</a:t>
            </a:r>
          </a:p>
          <a:p>
            <a:pPr lvl="2"/>
            <a:r>
              <a:rPr lang="en-US" sz="1600">
                <a:ea typeface="+mn-lt"/>
                <a:cs typeface="+mn-lt"/>
              </a:rPr>
              <a:t>Max of 60 results.</a:t>
            </a:r>
          </a:p>
          <a:p>
            <a:pPr lvl="2"/>
            <a:r>
              <a:rPr lang="en-US" sz="1600">
                <a:ea typeface="+mn-lt"/>
                <a:cs typeface="+mn-lt"/>
              </a:rPr>
              <a:t>Need multiple sources to get all of the agencies.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The data are complicated.</a:t>
            </a:r>
          </a:p>
          <a:p>
            <a:pPr lvl="1"/>
            <a:r>
              <a:rPr lang="en-US" sz="1600">
                <a:ea typeface="+mn-lt"/>
                <a:cs typeface="+mn-lt"/>
              </a:rPr>
              <a:t>The assumptions of most standard regression models are violated.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140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AD6DC-5D61-4968-B8CC-D04434AB012F}"/>
              </a:ext>
            </a:extLst>
          </p:cNvPr>
          <p:cNvSpPr txBox="1"/>
          <p:nvPr/>
        </p:nvSpPr>
        <p:spPr>
          <a:xfrm>
            <a:off x="6457043" y="15856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E030FE79-B6DE-4D9F-8CAD-33E9EC3D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423798"/>
            <a:ext cx="3526077" cy="35104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4D962-3D5F-4DE3-967F-5B2A8683D3B7}"/>
              </a:ext>
            </a:extLst>
          </p:cNvPr>
          <p:cNvSpPr txBox="1"/>
          <p:nvPr/>
        </p:nvSpPr>
        <p:spPr>
          <a:xfrm>
            <a:off x="6660715" y="4802687"/>
            <a:ext cx="55980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Need better search efficiency</a:t>
            </a:r>
            <a:r>
              <a:rPr lang="en-US">
                <a:solidFill>
                  <a:srgbClr val="002060"/>
                </a:solidFill>
              </a:rPr>
              <a:t>: searching from all city centroids may be inefficient with a large search radius...and so is having to reverse geocode...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149BCA-DDF1-43CD-8DC6-6B190D703587}"/>
              </a:ext>
            </a:extLst>
          </p:cNvPr>
          <p:cNvSpPr/>
          <p:nvPr/>
        </p:nvSpPr>
        <p:spPr>
          <a:xfrm>
            <a:off x="11259166" y="5404834"/>
            <a:ext cx="600206" cy="37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ED11F6-AEAC-4C94-AE9B-100D0C78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6" y="300032"/>
            <a:ext cx="5029210" cy="5029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D3A3C-0B28-4CD8-848B-431CD3BA0156}"/>
              </a:ext>
            </a:extLst>
          </p:cNvPr>
          <p:cNvSpPr txBox="1"/>
          <p:nvPr/>
        </p:nvSpPr>
        <p:spPr>
          <a:xfrm>
            <a:off x="519112" y="688563"/>
            <a:ext cx="327660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US Census Burrow 2019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(GA counties)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(GA cities/towns/city-counties)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(.csv)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8C203-B87C-4955-8E92-7B469E52F9BB}"/>
              </a:ext>
            </a:extLst>
          </p:cNvPr>
          <p:cNvSpPr txBox="1"/>
          <p:nvPr/>
        </p:nvSpPr>
        <p:spPr>
          <a:xfrm>
            <a:off x="501098" y="1918957"/>
            <a:ext cx="329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 Maps API</a:t>
            </a:r>
            <a:endParaRPr lang="en-US"/>
          </a:p>
          <a:p>
            <a:r>
              <a:rPr lang="en-US"/>
              <a:t>Places (type: </a:t>
            </a:r>
            <a:r>
              <a:rPr lang="en-US" err="1"/>
              <a:t>insurance_agency</a:t>
            </a:r>
            <a:r>
              <a:rPr lang="en-US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17D6-2538-4F31-ADAD-88A2C1651DBD}"/>
              </a:ext>
            </a:extLst>
          </p:cNvPr>
          <p:cNvSpPr txBox="1"/>
          <p:nvPr/>
        </p:nvSpPr>
        <p:spPr>
          <a:xfrm>
            <a:off x="519112" y="3540251"/>
            <a:ext cx="4267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Kaggle</a:t>
            </a:r>
          </a:p>
          <a:p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US Accidents (</a:t>
            </a:r>
            <a:r>
              <a:rPr lang="en-US" b="1" err="1">
                <a:solidFill>
                  <a:schemeClr val="bg1">
                    <a:lumMod val="75000"/>
                  </a:schemeClr>
                </a:solidFill>
              </a:rPr>
              <a:t>Moosavi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 et al. 2019)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4.2 million records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(.csv)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6B40-8EC6-4DB8-B462-6C01F55D75F7}"/>
              </a:ext>
            </a:extLst>
          </p:cNvPr>
          <p:cNvSpPr txBox="1"/>
          <p:nvPr/>
        </p:nvSpPr>
        <p:spPr>
          <a:xfrm>
            <a:off x="519112" y="4921628"/>
            <a:ext cx="310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ESRI, ARC</a:t>
            </a:r>
          </a:p>
          <a:p>
            <a:r>
              <a:rPr lang="en-US"/>
              <a:t>polygon shapefiles (.</a:t>
            </a:r>
            <a:r>
              <a:rPr lang="en-US" err="1"/>
              <a:t>shp</a:t>
            </a:r>
            <a:r>
              <a:rPr lang="en-US"/>
              <a:t>):</a:t>
            </a:r>
          </a:p>
          <a:p>
            <a:r>
              <a:rPr lang="en-US"/>
              <a:t>GA counties (ESRI)</a:t>
            </a:r>
          </a:p>
          <a:p>
            <a:r>
              <a:rPr lang="en-US"/>
              <a:t>GA state boundary (ARC)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D339B2-9741-45BE-95A5-4D0C74976AAC}"/>
              </a:ext>
            </a:extLst>
          </p:cNvPr>
          <p:cNvGrpSpPr/>
          <p:nvPr/>
        </p:nvGrpSpPr>
        <p:grpSpPr>
          <a:xfrm>
            <a:off x="3795714" y="1924224"/>
            <a:ext cx="7443667" cy="4084962"/>
            <a:chOff x="3285091" y="1952419"/>
            <a:chExt cx="7443667" cy="40849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A6AD16-2423-46E5-9B1F-2A4A9EE24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5091" y="2419350"/>
              <a:ext cx="24907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F6864-BBC0-473D-ADBA-B34C128B826E}"/>
                </a:ext>
              </a:extLst>
            </p:cNvPr>
            <p:cNvSpPr txBox="1"/>
            <p:nvPr/>
          </p:nvSpPr>
          <p:spPr>
            <a:xfrm>
              <a:off x="4259021" y="1952419"/>
              <a:ext cx="4191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ea typeface="+mn-lt"/>
                  <a:cs typeface="+mn-lt"/>
                </a:rPr>
                <a:t>2</a:t>
              </a:r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181022-A37E-4B3D-9BF0-C34F89FAA38D}"/>
                </a:ext>
              </a:extLst>
            </p:cNvPr>
            <p:cNvSpPr txBox="1"/>
            <p:nvPr/>
          </p:nvSpPr>
          <p:spPr>
            <a:xfrm>
              <a:off x="6036176" y="5021718"/>
              <a:ext cx="4692582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Method 2: location = grid position (</a:t>
              </a:r>
              <a:r>
                <a:rPr lang="en-US" sz="2000" err="1"/>
                <a:t>lat</a:t>
              </a:r>
              <a:r>
                <a:rPr lang="en-US" sz="2000"/>
                <a:t>/</a:t>
              </a:r>
              <a:r>
                <a:rPr lang="en-US" sz="2000" err="1"/>
                <a:t>lon</a:t>
              </a:r>
              <a:r>
                <a:rPr lang="en-US" sz="2000"/>
                <a:t>) </a:t>
              </a:r>
            </a:p>
            <a:p>
              <a:r>
                <a:rPr lang="en-US" sz="2000"/>
                <a:t>                radius = 50 km</a:t>
              </a:r>
            </a:p>
            <a:p>
              <a:r>
                <a:rPr lang="en-US" sz="2000"/>
                <a:t>                </a:t>
              </a:r>
              <a:r>
                <a:rPr lang="en-US" sz="2000" err="1"/>
                <a:t>next_page_token</a:t>
              </a:r>
              <a:endParaRPr lang="en-US" sz="2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B11836-E873-4575-8949-44A99943C4FB}"/>
              </a:ext>
            </a:extLst>
          </p:cNvPr>
          <p:cNvSpPr txBox="1"/>
          <p:nvPr/>
        </p:nvSpPr>
        <p:spPr>
          <a:xfrm>
            <a:off x="3309573" y="114126"/>
            <a:ext cx="350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Systematic grid of points </a:t>
            </a:r>
          </a:p>
          <a:p>
            <a:r>
              <a:rPr lang="en-US"/>
              <a:t>(25 km spacing) in R (</a:t>
            </a:r>
            <a:r>
              <a:rPr lang="en-US" err="1"/>
              <a:t>sp</a:t>
            </a:r>
            <a:r>
              <a:rPr lang="en-US"/>
              <a:t>, </a:t>
            </a:r>
            <a:r>
              <a:rPr lang="en-US" err="1"/>
              <a:t>spatstat</a:t>
            </a:r>
            <a:r>
              <a:rPr lang="en-US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214083-DE1E-4AF4-A352-FEC2EA70B620}"/>
              </a:ext>
            </a:extLst>
          </p:cNvPr>
          <p:cNvCxnSpPr>
            <a:cxnSpLocks/>
          </p:cNvCxnSpPr>
          <p:nvPr/>
        </p:nvCxnSpPr>
        <p:spPr>
          <a:xfrm>
            <a:off x="6157917" y="829050"/>
            <a:ext cx="466721" cy="381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E9C0D5-295B-4679-9A41-24C25263FC3E}"/>
              </a:ext>
            </a:extLst>
          </p:cNvPr>
          <p:cNvSpPr txBox="1"/>
          <p:nvPr/>
        </p:nvSpPr>
        <p:spPr>
          <a:xfrm>
            <a:off x="6338888" y="7003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F569E-2403-459D-8DC3-1B7B3FA7B9AD}"/>
              </a:ext>
            </a:extLst>
          </p:cNvPr>
          <p:cNvSpPr txBox="1"/>
          <p:nvPr/>
        </p:nvSpPr>
        <p:spPr>
          <a:xfrm>
            <a:off x="5640671" y="1154170"/>
            <a:ext cx="10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= 237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DB3A9-1560-430B-8F58-1E4220C46CDE}"/>
              </a:ext>
            </a:extLst>
          </p:cNvPr>
          <p:cNvSpPr txBox="1"/>
          <p:nvPr/>
        </p:nvSpPr>
        <p:spPr>
          <a:xfrm>
            <a:off x="3593232" y="25661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4764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90BED-4677-446A-81D4-CF4971E9C967}"/>
              </a:ext>
            </a:extLst>
          </p:cNvPr>
          <p:cNvCxnSpPr>
            <a:cxnSpLocks/>
          </p:cNvCxnSpPr>
          <p:nvPr/>
        </p:nvCxnSpPr>
        <p:spPr>
          <a:xfrm>
            <a:off x="1863913" y="2765060"/>
            <a:ext cx="972580" cy="4262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94DDF5-32B9-4EF8-B110-CF44A743A2AD}"/>
              </a:ext>
            </a:extLst>
          </p:cNvPr>
          <p:cNvSpPr txBox="1"/>
          <p:nvPr/>
        </p:nvSpPr>
        <p:spPr>
          <a:xfrm>
            <a:off x="2845959" y="2976979"/>
            <a:ext cx="220979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Reverse geocode</a:t>
            </a:r>
          </a:p>
          <a:p>
            <a:r>
              <a:rPr lang="en-US">
                <a:solidFill>
                  <a:srgbClr val="C00000"/>
                </a:solidFill>
              </a:rPr>
              <a:t>(to get county name)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09F4E-632D-4651-AD48-F969689A45AD}"/>
              </a:ext>
            </a:extLst>
          </p:cNvPr>
          <p:cNvSpPr txBox="1"/>
          <p:nvPr/>
        </p:nvSpPr>
        <p:spPr>
          <a:xfrm>
            <a:off x="1951230" y="2934125"/>
            <a:ext cx="419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BF95E-36AF-4709-957F-899583EEAD11}"/>
              </a:ext>
            </a:extLst>
          </p:cNvPr>
          <p:cNvSpPr txBox="1"/>
          <p:nvPr/>
        </p:nvSpPr>
        <p:spPr>
          <a:xfrm>
            <a:off x="3952934" y="3673691"/>
            <a:ext cx="32827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1266 rows</a:t>
            </a:r>
            <a:r>
              <a:rPr lang="en-US" sz="1400"/>
              <a:t> </a:t>
            </a:r>
          </a:p>
          <a:p>
            <a:r>
              <a:rPr lang="en-US" sz="1400"/>
              <a:t>(no out of state, prior to final cleaning)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5691E-A009-45A6-AB81-C0390644F134}"/>
              </a:ext>
            </a:extLst>
          </p:cNvPr>
          <p:cNvSpPr txBox="1"/>
          <p:nvPr/>
        </p:nvSpPr>
        <p:spPr>
          <a:xfrm rot="1320000">
            <a:off x="-377947" y="2836730"/>
            <a:ext cx="3285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rgbClr val="0070C0"/>
                </a:solidFill>
              </a:rPr>
              <a:t>Spatial join instead!</a:t>
            </a:r>
          </a:p>
          <a:p>
            <a:pPr algn="ctr"/>
            <a:r>
              <a:rPr lang="en-US" b="1" i="1">
                <a:solidFill>
                  <a:srgbClr val="0070C0"/>
                </a:solidFill>
              </a:rPr>
              <a:t>(no reverse geocoding)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D8A2B-F867-43CE-A332-0992F8BE8A01}"/>
              </a:ext>
            </a:extLst>
          </p:cNvPr>
          <p:cNvSpPr txBox="1"/>
          <p:nvPr/>
        </p:nvSpPr>
        <p:spPr>
          <a:xfrm>
            <a:off x="6508057" y="114561"/>
            <a:ext cx="90584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Use optimized grid instead of cities in places search.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FBFA6-24FC-400C-A909-BCB2624A5A71}"/>
              </a:ext>
            </a:extLst>
          </p:cNvPr>
          <p:cNvSpPr txBox="1"/>
          <p:nvPr/>
        </p:nvSpPr>
        <p:spPr>
          <a:xfrm>
            <a:off x="2071270" y="2746234"/>
            <a:ext cx="419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9093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2433-D9C2-4AA0-BE1F-EAB37630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381191"/>
            <a:ext cx="10241280" cy="714184"/>
          </a:xfrm>
        </p:spPr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D5E2-984D-41DA-9A19-6608C260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85" y="1352550"/>
            <a:ext cx="10922137" cy="465470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Distribution of (auto*) insurance companies, by county, in Georgia, USA relative to...</a:t>
            </a:r>
          </a:p>
          <a:p>
            <a:r>
              <a:rPr lang="en-US" sz="2400"/>
              <a:t>Population size (2019).</a:t>
            </a:r>
          </a:p>
          <a:p>
            <a:r>
              <a:rPr lang="en-US" sz="2400"/>
              <a:t>Number of car accidents (from 01-Jan-2017 through 23-Aug-2019).</a:t>
            </a:r>
          </a:p>
          <a:p>
            <a:pPr marL="0" indent="0">
              <a:buNone/>
            </a:pPr>
            <a:endParaRPr lang="en-US" sz="2600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BD36B-FD00-45AE-8C2E-92805EC0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40" y="3078041"/>
            <a:ext cx="3113873" cy="3108960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D0F463E-039D-4AC5-937C-0F1CD888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05" y="3197137"/>
            <a:ext cx="4926226" cy="2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5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B3CD-34E2-40A6-97DF-33E8769C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77" y="277759"/>
            <a:ext cx="3656818" cy="1976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  <a:ea typeface="+mj-lt"/>
                <a:cs typeface="+mj-lt"/>
              </a:rPr>
              <a:t>Questions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 And Answers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C48E74-6BC1-4B4F-8DE2-0595D258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69" y="384751"/>
            <a:ext cx="6094046" cy="5336266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8138500-6DFC-4946-8C78-76F27939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46" y="2420848"/>
            <a:ext cx="2284047" cy="34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3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CB56-451D-462F-8B1D-44552A3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29" y="468955"/>
            <a:ext cx="10241280" cy="666490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9042-CE6F-4A8D-8FCA-04DB8FA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25" y="1382389"/>
            <a:ext cx="10241280" cy="454899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/>
              <a:t>Many companies, such as insurance brokerages, have franchises or local offices.</a:t>
            </a:r>
          </a:p>
          <a:p>
            <a:endParaRPr lang="en-US" sz="1800"/>
          </a:p>
          <a:p>
            <a:r>
              <a:rPr lang="en-US" sz="1800"/>
              <a:t>Making decisions about new locations requires information about where other offices are located.</a:t>
            </a:r>
          </a:p>
          <a:p>
            <a:pPr lvl="1"/>
            <a:r>
              <a:rPr lang="en-US" sz="1800"/>
              <a:t>Same company. </a:t>
            </a:r>
          </a:p>
          <a:p>
            <a:pPr lvl="2"/>
            <a:r>
              <a:rPr lang="en-US" sz="1600"/>
              <a:t>Territorial Issues</a:t>
            </a:r>
          </a:p>
          <a:p>
            <a:pPr lvl="1"/>
            <a:r>
              <a:rPr lang="en-US" sz="1800"/>
              <a:t>Different companies.</a:t>
            </a:r>
          </a:p>
          <a:p>
            <a:pPr lvl="2"/>
            <a:r>
              <a:rPr lang="en-US" sz="1600"/>
              <a:t>Competitors</a:t>
            </a:r>
          </a:p>
          <a:p>
            <a:r>
              <a:rPr lang="en-US" sz="1800"/>
              <a:t>Also requires information about important extrinsic factors.</a:t>
            </a:r>
          </a:p>
          <a:p>
            <a:pPr lvl="1"/>
            <a:r>
              <a:rPr lang="en-US" sz="1800"/>
              <a:t>Auto Insurance:</a:t>
            </a:r>
          </a:p>
          <a:p>
            <a:pPr lvl="2"/>
            <a:r>
              <a:rPr lang="en-US"/>
              <a:t>Demographics</a:t>
            </a:r>
          </a:p>
          <a:p>
            <a:pPr lvl="2"/>
            <a:r>
              <a:rPr lang="en-US"/>
              <a:t>Where and how many accidents occur.</a:t>
            </a:r>
          </a:p>
        </p:txBody>
      </p:sp>
    </p:spTree>
    <p:extLst>
      <p:ext uri="{BB962C8B-B14F-4D97-AF65-F5344CB8AC3E}">
        <p14:creationId xmlns:p14="http://schemas.microsoft.com/office/powerpoint/2010/main" val="26792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E8C2AE06-5D0A-4B31-83F2-E2BA04A2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3" y="257170"/>
            <a:ext cx="5029210" cy="5029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75C7EC-5929-413E-B681-A785BD167DCC}"/>
              </a:ext>
            </a:extLst>
          </p:cNvPr>
          <p:cNvSpPr txBox="1"/>
          <p:nvPr/>
        </p:nvSpPr>
        <p:spPr>
          <a:xfrm>
            <a:off x="519112" y="21114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Data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D3A3C-0B28-4CD8-848B-431CD3BA0156}"/>
              </a:ext>
            </a:extLst>
          </p:cNvPr>
          <p:cNvSpPr txBox="1"/>
          <p:nvPr/>
        </p:nvSpPr>
        <p:spPr>
          <a:xfrm>
            <a:off x="519112" y="688563"/>
            <a:ext cx="327660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US Census Bureau 2019</a:t>
            </a:r>
          </a:p>
          <a:p>
            <a:r>
              <a:rPr lang="en-US"/>
              <a:t>(GA counties)</a:t>
            </a:r>
          </a:p>
          <a:p>
            <a:r>
              <a:rPr lang="en-US"/>
              <a:t>(GA cities/towns/city-counties)</a:t>
            </a:r>
          </a:p>
          <a:p>
            <a:r>
              <a:rPr lang="en-US"/>
              <a:t>(.csv)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8C203-B87C-4955-8E92-7B469E52F9BB}"/>
              </a:ext>
            </a:extLst>
          </p:cNvPr>
          <p:cNvSpPr txBox="1"/>
          <p:nvPr/>
        </p:nvSpPr>
        <p:spPr>
          <a:xfrm>
            <a:off x="501098" y="1918957"/>
            <a:ext cx="329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 Maps API</a:t>
            </a:r>
          </a:p>
          <a:p>
            <a:r>
              <a:rPr lang="en-US"/>
              <a:t>Geocode (cities </a:t>
            </a:r>
            <a:r>
              <a:rPr lang="en-US" err="1"/>
              <a:t>lat</a:t>
            </a:r>
            <a:r>
              <a:rPr lang="en-US"/>
              <a:t>/</a:t>
            </a:r>
            <a:r>
              <a:rPr lang="en-US" err="1"/>
              <a:t>lon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Places (type: </a:t>
            </a:r>
            <a:r>
              <a:rPr lang="en-US" err="1"/>
              <a:t>insurance_agency</a:t>
            </a:r>
            <a:r>
              <a:rPr lang="en-US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17D6-2538-4F31-ADAD-88A2C1651DBD}"/>
              </a:ext>
            </a:extLst>
          </p:cNvPr>
          <p:cNvSpPr txBox="1"/>
          <p:nvPr/>
        </p:nvSpPr>
        <p:spPr>
          <a:xfrm>
            <a:off x="519112" y="3584019"/>
            <a:ext cx="4267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Kaggle</a:t>
            </a:r>
          </a:p>
          <a:p>
            <a:r>
              <a:rPr lang="en-US" b="1"/>
              <a:t>US Accidents (</a:t>
            </a:r>
            <a:r>
              <a:rPr lang="en-US" b="1" err="1"/>
              <a:t>Moosavi</a:t>
            </a:r>
            <a:r>
              <a:rPr lang="en-US" b="1"/>
              <a:t> et al. 2019)</a:t>
            </a:r>
          </a:p>
          <a:p>
            <a:r>
              <a:rPr lang="en-US"/>
              <a:t>4.2 million records</a:t>
            </a:r>
          </a:p>
          <a:p>
            <a:r>
              <a:rPr lang="en-US"/>
              <a:t>(.csv)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6B40-8EC6-4DB8-B462-6C01F55D75F7}"/>
              </a:ext>
            </a:extLst>
          </p:cNvPr>
          <p:cNvSpPr txBox="1"/>
          <p:nvPr/>
        </p:nvSpPr>
        <p:spPr>
          <a:xfrm>
            <a:off x="519112" y="4921628"/>
            <a:ext cx="310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ESRI, ARC</a:t>
            </a:r>
          </a:p>
          <a:p>
            <a:r>
              <a:rPr lang="en-US"/>
              <a:t>polygon shapefiles (.</a:t>
            </a:r>
            <a:r>
              <a:rPr lang="en-US" err="1"/>
              <a:t>shp</a:t>
            </a:r>
            <a:r>
              <a:rPr lang="en-US"/>
              <a:t>):</a:t>
            </a:r>
          </a:p>
          <a:p>
            <a:r>
              <a:rPr lang="en-US"/>
              <a:t>GA counties (ESRI)</a:t>
            </a:r>
          </a:p>
          <a:p>
            <a:r>
              <a:rPr lang="en-US"/>
              <a:t>GA state boundary (ARC)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1B8EB-9609-4F47-8144-E9EA63EB0497}"/>
              </a:ext>
            </a:extLst>
          </p:cNvPr>
          <p:cNvCxnSpPr>
            <a:cxnSpLocks/>
          </p:cNvCxnSpPr>
          <p:nvPr/>
        </p:nvCxnSpPr>
        <p:spPr>
          <a:xfrm>
            <a:off x="1596671" y="2628900"/>
            <a:ext cx="0" cy="381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13C9B1-8B2C-42C2-92D0-033AE010C640}"/>
              </a:ext>
            </a:extLst>
          </p:cNvPr>
          <p:cNvSpPr txBox="1"/>
          <p:nvPr/>
        </p:nvSpPr>
        <p:spPr>
          <a:xfrm>
            <a:off x="1660965" y="264046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D339B2-9741-45BE-95A5-4D0C74976AAC}"/>
              </a:ext>
            </a:extLst>
          </p:cNvPr>
          <p:cNvGrpSpPr/>
          <p:nvPr/>
        </p:nvGrpSpPr>
        <p:grpSpPr>
          <a:xfrm>
            <a:off x="2957513" y="1056988"/>
            <a:ext cx="7421007" cy="4840987"/>
            <a:chOff x="2470705" y="1104061"/>
            <a:chExt cx="7421007" cy="484098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1B9C69-40D4-48B4-81A4-CE8FF51CBDA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080" y="1473393"/>
              <a:ext cx="2600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A6AD16-2423-46E5-9B1F-2A4A9EE24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705" y="2419350"/>
              <a:ext cx="3314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6492E-964D-4D4D-A52C-FCD34E66B6D6}"/>
                </a:ext>
              </a:extLst>
            </p:cNvPr>
            <p:cNvSpPr txBox="1"/>
            <p:nvPr/>
          </p:nvSpPr>
          <p:spPr>
            <a:xfrm>
              <a:off x="4343400" y="1104061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F6864-BBC0-473D-ADBA-B34C128B826E}"/>
                </a:ext>
              </a:extLst>
            </p:cNvPr>
            <p:cNvSpPr txBox="1"/>
            <p:nvPr/>
          </p:nvSpPr>
          <p:spPr>
            <a:xfrm>
              <a:off x="4299504" y="190277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181022-A37E-4B3D-9BF0-C34F89FAA38D}"/>
                </a:ext>
              </a:extLst>
            </p:cNvPr>
            <p:cNvSpPr txBox="1"/>
            <p:nvPr/>
          </p:nvSpPr>
          <p:spPr>
            <a:xfrm>
              <a:off x="6338887" y="5021718"/>
              <a:ext cx="35528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Method 1: location = cities (</a:t>
              </a:r>
              <a:r>
                <a:rPr lang="en-US" err="1"/>
                <a:t>lat</a:t>
              </a:r>
              <a:r>
                <a:rPr lang="en-US"/>
                <a:t>/</a:t>
              </a:r>
              <a:r>
                <a:rPr lang="en-US" err="1"/>
                <a:t>lon</a:t>
              </a:r>
              <a:r>
                <a:rPr lang="en-US"/>
                <a:t>) </a:t>
              </a:r>
            </a:p>
            <a:p>
              <a:r>
                <a:rPr lang="en-US"/>
                <a:t>                radius = 50 km</a:t>
              </a:r>
            </a:p>
            <a:p>
              <a:r>
                <a:rPr lang="en-US"/>
                <a:t>                </a:t>
              </a:r>
              <a:r>
                <a:rPr lang="en-US" err="1"/>
                <a:t>next_page_token</a:t>
              </a:r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487B87-255E-4FAD-AFDF-3EB6510A54E7}"/>
              </a:ext>
            </a:extLst>
          </p:cNvPr>
          <p:cNvCxnSpPr>
            <a:cxnSpLocks/>
          </p:cNvCxnSpPr>
          <p:nvPr/>
        </p:nvCxnSpPr>
        <p:spPr>
          <a:xfrm>
            <a:off x="3671888" y="3214687"/>
            <a:ext cx="972580" cy="42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07AB68-F3E0-4642-B2AD-8AFFD050DAAD}"/>
              </a:ext>
            </a:extLst>
          </p:cNvPr>
          <p:cNvSpPr txBox="1"/>
          <p:nvPr/>
        </p:nvSpPr>
        <p:spPr>
          <a:xfrm>
            <a:off x="4033006" y="29803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7C0D9-268E-4303-B163-3F1D4624335B}"/>
              </a:ext>
            </a:extLst>
          </p:cNvPr>
          <p:cNvSpPr txBox="1"/>
          <p:nvPr/>
        </p:nvSpPr>
        <p:spPr>
          <a:xfrm>
            <a:off x="4644468" y="3317749"/>
            <a:ext cx="2209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Reverse geocode</a:t>
            </a:r>
          </a:p>
          <a:p>
            <a:r>
              <a:rPr lang="en-US"/>
              <a:t>(to get county name)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79296A-CCC4-4AD5-84F9-23FE3ACBD233}"/>
              </a:ext>
            </a:extLst>
          </p:cNvPr>
          <p:cNvSpPr txBox="1"/>
          <p:nvPr/>
        </p:nvSpPr>
        <p:spPr>
          <a:xfrm>
            <a:off x="5419520" y="1486371"/>
            <a:ext cx="10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= 538</a:t>
            </a:r>
          </a:p>
        </p:txBody>
      </p:sp>
    </p:spTree>
    <p:extLst>
      <p:ext uri="{BB962C8B-B14F-4D97-AF65-F5344CB8AC3E}">
        <p14:creationId xmlns:p14="http://schemas.microsoft.com/office/powerpoint/2010/main" val="34449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379F-4F12-44EA-943E-35A9464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4" y="415097"/>
            <a:ext cx="3825290" cy="153186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3"/>
                </a:solidFill>
              </a:rPr>
              <a:t>Insurance</a:t>
            </a:r>
            <a:r>
              <a:rPr lang="en-US"/>
              <a:t> Data Cleanup &amp;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65D7-D117-4B81-AA02-DB5EE30D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3645" y="-2089"/>
            <a:ext cx="6498564" cy="681795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b="1"/>
              <a:t>Places API Search – 50k Radius</a:t>
            </a:r>
          </a:p>
          <a:p>
            <a:pPr marL="742950" lvl="1">
              <a:buChar char="•"/>
            </a:pPr>
            <a:r>
              <a:rPr lang="en-US" sz="1100"/>
              <a:t>   30k+ outputs of insurance agencies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Multiple duplicate agencies 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Solved by dropping duplicates through pandas (had to dropout the target coordinates)</a:t>
            </a:r>
            <a:endParaRPr lang="en-US" sz="1100"/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Non-Auto Agencies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Used a keyword search utilizing "str.contains" funtion for the non-auto agencies (BB&amp;T, Suntrust, etc) and dropped them from our dataframe.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Insurance agencies had different names for the same agency. (i.e Derek Hutcheson – State Farm Insurance Agent) 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Solved this issue by copying our lists of agencies under the "agency_name" column into another column called "agency_simple." This was to keep the original name of the insurance agency.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With the our new "agency_simple" column we were then able to use the str.contains function to search all the agencies under the same company.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We then replaced the name of the agency under the "agency_simple" column to make all the names similar under one company.  This was to make sorting and merging data simpler.  </a:t>
            </a:r>
          </a:p>
          <a:p>
            <a:pPr marL="457200" indent="-171450">
              <a:buFont typeface="Wingdings" panose="020B0604020202020204" pitchFamily="34" charset="0"/>
              <a:buChar char="Ø"/>
            </a:pPr>
            <a:r>
              <a:rPr lang="en-US" sz="1400" b="1"/>
              <a:t>Search did not separate by county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/>
              <a:t>Had to clean data to identify specific counties by reverse geocoding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/>
              <a:t>Able</a:t>
            </a:r>
            <a:r>
              <a:rPr lang="en-US" sz="1100">
                <a:ea typeface="+mn-lt"/>
                <a:cs typeface="+mn-lt"/>
              </a:rPr>
              <a:t> to use reverse geocoding by using latitude/longitude to separate each location by state/county</a:t>
            </a:r>
            <a:endParaRPr lang="en-US" sz="1100"/>
          </a:p>
          <a:p>
            <a:pPr marL="457200" indent="-171450">
              <a:buFont typeface="Wingdings" panose="020B0604020202020204" pitchFamily="34" charset="0"/>
              <a:buChar char="Ø"/>
            </a:pPr>
            <a:r>
              <a:rPr lang="en-US" sz="1400" b="1">
                <a:ea typeface="+mn-lt"/>
                <a:cs typeface="+mn-lt"/>
              </a:rPr>
              <a:t>Outputs out of state borders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>
                <a:ea typeface="+mn-lt"/>
                <a:cs typeface="+mn-lt"/>
              </a:rPr>
              <a:t>Continued</a:t>
            </a:r>
            <a:r>
              <a:rPr lang="en-US" sz="1100"/>
              <a:t> utilizing reverse geocoding to identify each locations state</a:t>
            </a:r>
            <a:endParaRPr lang="en-US" sz="1100" b="1"/>
          </a:p>
          <a:p>
            <a:pPr marL="1543050" lvl="2" indent="-171450">
              <a:buFont typeface="Courier New" panose="020B0604020202020204" pitchFamily="34" charset="0"/>
              <a:buChar char="o"/>
            </a:pPr>
            <a:r>
              <a:rPr lang="en-US" sz="1100"/>
              <a:t>Dropped all locations that were not in GA</a:t>
            </a:r>
            <a:endParaRPr lang="en-US" sz="1100" b="1"/>
          </a:p>
          <a:p>
            <a:pPr marL="1200150" lvl="2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30DE5DDE-ADC0-43AD-B5BC-C33B45D4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6" y="1951216"/>
            <a:ext cx="5177883" cy="1859032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A8B552C1-96B5-4229-909E-CA09C2357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7" t="532" r="3602" b="1389"/>
          <a:stretch/>
        </p:blipFill>
        <p:spPr>
          <a:xfrm>
            <a:off x="246744" y="3809753"/>
            <a:ext cx="5184845" cy="66387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C94A4894-8674-4C0C-AAE1-F54B71E3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27" y="4466474"/>
            <a:ext cx="5177882" cy="17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5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448B-5E1D-4138-A9D0-C1AFBF08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11" y="225553"/>
            <a:ext cx="4680868" cy="2079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Accident</a:t>
            </a:r>
            <a:br>
              <a:rPr lang="en-US"/>
            </a:br>
            <a:r>
              <a:rPr lang="en-US">
                <a:ea typeface="+mj-lt"/>
                <a:cs typeface="+mj-lt"/>
              </a:rPr>
              <a:t>DATA CLEANUP &amp; EXPLORATION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0C27-35FE-4534-B806-28A9AC89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232" y="2672339"/>
            <a:ext cx="5322552" cy="334370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b="1"/>
              <a:t>Multiple County Iterations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en-US"/>
              <a:t>Macon vs Macon-Bibb</a:t>
            </a:r>
          </a:p>
          <a:p>
            <a:pPr marL="285750" indent="-171450">
              <a:buFont typeface="Wingdings" panose="020B0604020202020204" pitchFamily="34" charset="0"/>
              <a:buChar char="Ø"/>
            </a:pPr>
            <a:r>
              <a:rPr lang="en-US" b="1"/>
              <a:t>County Spelling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en-US"/>
              <a:t>County names were showing different case distinctions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DeKalb vs Dekalb 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McDuffie vs Mcduffie  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McIntosh vs Mcintosh </a:t>
            </a:r>
          </a:p>
          <a:p>
            <a:pPr marL="914400" lvl="1" indent="-285750">
              <a:buFont typeface="Wingdings" panose="020B0604020202020204" pitchFamily="34" charset="0"/>
              <a:buChar char="v"/>
            </a:pPr>
            <a:r>
              <a:rPr lang="en-US" b="1"/>
              <a:t>Resulting in county count being incorrect (163 vs 159)</a:t>
            </a: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AB8E87F-F546-4A45-A666-A08779B7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35" y="229062"/>
            <a:ext cx="6413809" cy="57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6A71-16F1-44DB-87A7-7857B165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370695"/>
            <a:ext cx="4676092" cy="196537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After</a:t>
            </a:r>
            <a:br>
              <a:rPr lang="en-US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DATA CLEANUP 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BA3A-BFA8-4D00-9FBF-DC1BAF72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5814" y="330001"/>
            <a:ext cx="6381522" cy="5838344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Cleaning the insurance agency data: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We started with 30,545 rows after using the Places API search.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 duplicates, we ended up with 1,831 rows of data.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 all insurance agencies out of state, we ended up with 1,604 rows.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 non-auto insurance agencies, we finally ended up with 1,510 rows.</a:t>
            </a: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/>
              <a:t>Cleaning the accident data: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/>
              <a:t>We started with 4.2 million rows of data using the Kaggle US Accidents API.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/>
              <a:t>After narrowing down to data only in Georgia, we ended up with 93,874 rows of data.</a:t>
            </a:r>
          </a:p>
          <a:p>
            <a:pPr lvl="1"/>
            <a:endParaRPr lang="en-US"/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/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5785DB3-A3C8-4F8D-8289-329EACA3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2515514"/>
            <a:ext cx="4666785" cy="31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393A-C63C-4D72-BD59-CD3850EF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71" y="596745"/>
            <a:ext cx="10241280" cy="699621"/>
          </a:xfrm>
        </p:spPr>
        <p:txBody>
          <a:bodyPr/>
          <a:lstStyle/>
          <a:p>
            <a:r>
              <a:rPr lang="en-US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F677-D8A2-430F-B9A1-9863EB30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71" y="1714699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Hot-spot Analysis.</a:t>
            </a:r>
          </a:p>
          <a:p>
            <a:pPr lvl="1"/>
            <a:r>
              <a:rPr lang="en-US" err="1"/>
              <a:t>Getis</a:t>
            </a:r>
            <a:r>
              <a:rPr lang="en-US"/>
              <a:t>-Ord G statistics.</a:t>
            </a:r>
          </a:p>
          <a:p>
            <a:pPr lvl="2"/>
            <a:r>
              <a:rPr lang="en-US"/>
              <a:t>Measures the proportional sum of counts around a location (relative to the total sum).</a:t>
            </a:r>
          </a:p>
          <a:p>
            <a:pPr lvl="2"/>
            <a:r>
              <a:rPr lang="en-US"/>
              <a:t>Identify counties where the sum of counts around that spot makes up a high or low proportion of the total sum.</a:t>
            </a:r>
          </a:p>
          <a:p>
            <a:pPr lvl="2"/>
            <a:r>
              <a:rPr lang="en-US"/>
              <a:t>Used G* (G-star): the focal county is included in the sum.</a:t>
            </a:r>
          </a:p>
          <a:p>
            <a:pPr lvl="2"/>
            <a:r>
              <a:rPr lang="en-US"/>
              <a:t>All counties touching a county included.</a:t>
            </a:r>
          </a:p>
          <a:p>
            <a:pPr marL="685800"/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087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2383-D90F-418D-8ED9-33C005B2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2153876"/>
            <a:ext cx="10241280" cy="123444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DEB6-6037-4947-832C-F98B3835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5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GradientRiseVTI</vt:lpstr>
      <vt:lpstr>Group C3: Project 1</vt:lpstr>
      <vt:lpstr>Project Summary</vt:lpstr>
      <vt:lpstr>Background</vt:lpstr>
      <vt:lpstr>PowerPoint Presentation</vt:lpstr>
      <vt:lpstr>Insurance Data Cleanup &amp; Exploration</vt:lpstr>
      <vt:lpstr>Accident DATA CLEANUP &amp; EXPLORATION</vt:lpstr>
      <vt:lpstr>After DATA CLEANUP </vt:lpstr>
      <vt:lpstr>Statistical methods</vt:lpstr>
      <vt:lpstr>RESULTS</vt:lpstr>
      <vt:lpstr>Top 10 companies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GLM RESULTS/DIscussion:</vt:lpstr>
      <vt:lpstr>Discussion</vt:lpstr>
      <vt:lpstr>POST MORTEM... </vt:lpstr>
      <vt:lpstr>PowerPoint Presentation</vt:lpstr>
      <vt:lpstr>Questions 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C3: Project 1</dc:title>
  <dc:creator>Chuck Youngman</dc:creator>
  <cp:revision>3</cp:revision>
  <dcterms:created xsi:type="dcterms:W3CDTF">2021-04-27T01:37:28Z</dcterms:created>
  <dcterms:modified xsi:type="dcterms:W3CDTF">2021-05-02T21:21:22Z</dcterms:modified>
</cp:coreProperties>
</file>