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sldIdLst>
    <p:sldId id="256" r:id="rId2"/>
    <p:sldId id="267" r:id="rId3"/>
    <p:sldId id="262" r:id="rId4"/>
    <p:sldId id="263" r:id="rId5"/>
    <p:sldId id="264" r:id="rId6"/>
    <p:sldId id="268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9"/>
    <p:restoredTop sz="94754"/>
  </p:normalViewPr>
  <p:slideViewPr>
    <p:cSldViewPr snapToGrid="0" snapToObjects="1">
      <p:cViewPr varScale="1">
        <p:scale>
          <a:sx n="102" d="100"/>
          <a:sy n="102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D3A47F-40EA-4150-84DB-97B23F0D4BB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F3C0811-4A40-4C93-94ED-7E17B90FEE71}">
      <dgm:prSet phldrT="[Text]"/>
      <dgm:spPr/>
      <dgm:t>
        <a:bodyPr/>
        <a:lstStyle/>
        <a:p>
          <a:r>
            <a:rPr lang="en-US" dirty="0"/>
            <a:t>Extract</a:t>
          </a:r>
        </a:p>
      </dgm:t>
    </dgm:pt>
    <dgm:pt modelId="{68DEA8AF-6C22-468C-A756-1EC7A061EF31}" type="parTrans" cxnId="{15C24028-85B3-4461-B022-9F6674E22924}">
      <dgm:prSet/>
      <dgm:spPr/>
      <dgm:t>
        <a:bodyPr/>
        <a:lstStyle/>
        <a:p>
          <a:endParaRPr lang="en-US"/>
        </a:p>
      </dgm:t>
    </dgm:pt>
    <dgm:pt modelId="{1791B75D-1513-4B15-B2AE-DD8E2E910022}" type="sibTrans" cxnId="{15C24028-85B3-4461-B022-9F6674E22924}">
      <dgm:prSet/>
      <dgm:spPr/>
      <dgm:t>
        <a:bodyPr/>
        <a:lstStyle/>
        <a:p>
          <a:endParaRPr lang="en-US"/>
        </a:p>
      </dgm:t>
    </dgm:pt>
    <dgm:pt modelId="{41387EB9-78FB-4BD5-955A-CF756B3BA31D}">
      <dgm:prSet phldrT="[Text]"/>
      <dgm:spPr/>
      <dgm:t>
        <a:bodyPr/>
        <a:lstStyle/>
        <a:p>
          <a:r>
            <a:rPr lang="en-US" dirty="0"/>
            <a:t>Transform</a:t>
          </a:r>
        </a:p>
      </dgm:t>
    </dgm:pt>
    <dgm:pt modelId="{531BEE77-B8FF-4813-BE1C-C975E5E1A0E8}" type="parTrans" cxnId="{7D57E11A-ACFB-421C-9842-BA42F03E6159}">
      <dgm:prSet/>
      <dgm:spPr/>
      <dgm:t>
        <a:bodyPr/>
        <a:lstStyle/>
        <a:p>
          <a:endParaRPr lang="en-US"/>
        </a:p>
      </dgm:t>
    </dgm:pt>
    <dgm:pt modelId="{3C927F79-009C-4717-B340-7BA5E7B41FB3}" type="sibTrans" cxnId="{7D57E11A-ACFB-421C-9842-BA42F03E6159}">
      <dgm:prSet/>
      <dgm:spPr/>
      <dgm:t>
        <a:bodyPr/>
        <a:lstStyle/>
        <a:p>
          <a:endParaRPr lang="en-US"/>
        </a:p>
      </dgm:t>
    </dgm:pt>
    <dgm:pt modelId="{A7EAC573-4CB8-4516-AB25-AFA52B994CAC}">
      <dgm:prSet phldrT="[Text]"/>
      <dgm:spPr/>
      <dgm:t>
        <a:bodyPr/>
        <a:lstStyle/>
        <a:p>
          <a:r>
            <a:rPr lang="en-US" dirty="0"/>
            <a:t>Load</a:t>
          </a:r>
        </a:p>
      </dgm:t>
    </dgm:pt>
    <dgm:pt modelId="{70319073-4677-4123-A70E-A69BBA071394}" type="parTrans" cxnId="{CB738010-2BCB-48DF-93BD-BB26152A3286}">
      <dgm:prSet/>
      <dgm:spPr/>
      <dgm:t>
        <a:bodyPr/>
        <a:lstStyle/>
        <a:p>
          <a:endParaRPr lang="en-US"/>
        </a:p>
      </dgm:t>
    </dgm:pt>
    <dgm:pt modelId="{81A44A34-F86A-410E-8F4B-BCC245A59786}" type="sibTrans" cxnId="{CB738010-2BCB-48DF-93BD-BB26152A3286}">
      <dgm:prSet/>
      <dgm:spPr/>
      <dgm:t>
        <a:bodyPr/>
        <a:lstStyle/>
        <a:p>
          <a:endParaRPr lang="en-US"/>
        </a:p>
      </dgm:t>
    </dgm:pt>
    <dgm:pt modelId="{756CB177-9C2D-4734-9DC2-FD3313E1D3CA}" type="pres">
      <dgm:prSet presAssocID="{42D3A47F-40EA-4150-84DB-97B23F0D4BB1}" presName="Name0" presStyleCnt="0">
        <dgm:presLayoutVars>
          <dgm:dir/>
          <dgm:resizeHandles val="exact"/>
        </dgm:presLayoutVars>
      </dgm:prSet>
      <dgm:spPr/>
    </dgm:pt>
    <dgm:pt modelId="{14D70A48-9B84-422A-ABFE-FBECE5151815}" type="pres">
      <dgm:prSet presAssocID="{1F3C0811-4A40-4C93-94ED-7E17B90FEE71}" presName="node" presStyleLbl="node1" presStyleIdx="0" presStyleCnt="3" custScaleX="88782" custScaleY="70937">
        <dgm:presLayoutVars>
          <dgm:bulletEnabled val="1"/>
        </dgm:presLayoutVars>
      </dgm:prSet>
      <dgm:spPr/>
    </dgm:pt>
    <dgm:pt modelId="{DC8F119A-41CE-4961-BF89-5A4DD296B8BC}" type="pres">
      <dgm:prSet presAssocID="{1791B75D-1513-4B15-B2AE-DD8E2E910022}" presName="sibTrans" presStyleLbl="sibTrans2D1" presStyleIdx="0" presStyleCnt="2"/>
      <dgm:spPr/>
    </dgm:pt>
    <dgm:pt modelId="{476C0B42-A9D9-44F8-9AC5-87AB6076D88C}" type="pres">
      <dgm:prSet presAssocID="{1791B75D-1513-4B15-B2AE-DD8E2E910022}" presName="connectorText" presStyleLbl="sibTrans2D1" presStyleIdx="0" presStyleCnt="2"/>
      <dgm:spPr/>
    </dgm:pt>
    <dgm:pt modelId="{6F1F8EDC-72EB-4978-81B4-92F730F0247A}" type="pres">
      <dgm:prSet presAssocID="{41387EB9-78FB-4BD5-955A-CF756B3BA31D}" presName="node" presStyleLbl="node1" presStyleIdx="1" presStyleCnt="3" custScaleX="93383" custScaleY="64199">
        <dgm:presLayoutVars>
          <dgm:bulletEnabled val="1"/>
        </dgm:presLayoutVars>
      </dgm:prSet>
      <dgm:spPr/>
    </dgm:pt>
    <dgm:pt modelId="{A7702EE7-36A2-4678-A80D-77AD37989F1B}" type="pres">
      <dgm:prSet presAssocID="{3C927F79-009C-4717-B340-7BA5E7B41FB3}" presName="sibTrans" presStyleLbl="sibTrans2D1" presStyleIdx="1" presStyleCnt="2"/>
      <dgm:spPr/>
    </dgm:pt>
    <dgm:pt modelId="{FB01B4BD-FD89-477C-BF6B-0330564DD1B8}" type="pres">
      <dgm:prSet presAssocID="{3C927F79-009C-4717-B340-7BA5E7B41FB3}" presName="connectorText" presStyleLbl="sibTrans2D1" presStyleIdx="1" presStyleCnt="2"/>
      <dgm:spPr/>
    </dgm:pt>
    <dgm:pt modelId="{5F202CD1-CD2B-4398-B130-7ABA7535B17C}" type="pres">
      <dgm:prSet presAssocID="{A7EAC573-4CB8-4516-AB25-AFA52B994CAC}" presName="node" presStyleLbl="node1" presStyleIdx="2" presStyleCnt="3" custScaleX="76016" custScaleY="51616">
        <dgm:presLayoutVars>
          <dgm:bulletEnabled val="1"/>
        </dgm:presLayoutVars>
      </dgm:prSet>
      <dgm:spPr/>
    </dgm:pt>
  </dgm:ptLst>
  <dgm:cxnLst>
    <dgm:cxn modelId="{CC10FA0D-5BC0-4381-AFBB-D5BD6239CFA0}" type="presOf" srcId="{1791B75D-1513-4B15-B2AE-DD8E2E910022}" destId="{DC8F119A-41CE-4961-BF89-5A4DD296B8BC}" srcOrd="0" destOrd="0" presId="urn:microsoft.com/office/officeart/2005/8/layout/process1"/>
    <dgm:cxn modelId="{CB738010-2BCB-48DF-93BD-BB26152A3286}" srcId="{42D3A47F-40EA-4150-84DB-97B23F0D4BB1}" destId="{A7EAC573-4CB8-4516-AB25-AFA52B994CAC}" srcOrd="2" destOrd="0" parTransId="{70319073-4677-4123-A70E-A69BBA071394}" sibTransId="{81A44A34-F86A-410E-8F4B-BCC245A59786}"/>
    <dgm:cxn modelId="{7D57E11A-ACFB-421C-9842-BA42F03E6159}" srcId="{42D3A47F-40EA-4150-84DB-97B23F0D4BB1}" destId="{41387EB9-78FB-4BD5-955A-CF756B3BA31D}" srcOrd="1" destOrd="0" parTransId="{531BEE77-B8FF-4813-BE1C-C975E5E1A0E8}" sibTransId="{3C927F79-009C-4717-B340-7BA5E7B41FB3}"/>
    <dgm:cxn modelId="{15C24028-85B3-4461-B022-9F6674E22924}" srcId="{42D3A47F-40EA-4150-84DB-97B23F0D4BB1}" destId="{1F3C0811-4A40-4C93-94ED-7E17B90FEE71}" srcOrd="0" destOrd="0" parTransId="{68DEA8AF-6C22-468C-A756-1EC7A061EF31}" sibTransId="{1791B75D-1513-4B15-B2AE-DD8E2E910022}"/>
    <dgm:cxn modelId="{F7B4DB31-E0E8-471E-BFD1-ABE677F9BF04}" type="presOf" srcId="{A7EAC573-4CB8-4516-AB25-AFA52B994CAC}" destId="{5F202CD1-CD2B-4398-B130-7ABA7535B17C}" srcOrd="0" destOrd="0" presId="urn:microsoft.com/office/officeart/2005/8/layout/process1"/>
    <dgm:cxn modelId="{219E344A-787E-47B3-832C-2CC1C7A83AFD}" type="presOf" srcId="{41387EB9-78FB-4BD5-955A-CF756B3BA31D}" destId="{6F1F8EDC-72EB-4978-81B4-92F730F0247A}" srcOrd="0" destOrd="0" presId="urn:microsoft.com/office/officeart/2005/8/layout/process1"/>
    <dgm:cxn modelId="{144D3F4C-6446-4F47-B0CC-99EE776C5326}" type="presOf" srcId="{3C927F79-009C-4717-B340-7BA5E7B41FB3}" destId="{A7702EE7-36A2-4678-A80D-77AD37989F1B}" srcOrd="0" destOrd="0" presId="urn:microsoft.com/office/officeart/2005/8/layout/process1"/>
    <dgm:cxn modelId="{8F3E7E5E-52C4-4705-98DD-A98AA4CC998A}" type="presOf" srcId="{1791B75D-1513-4B15-B2AE-DD8E2E910022}" destId="{476C0B42-A9D9-44F8-9AC5-87AB6076D88C}" srcOrd="1" destOrd="0" presId="urn:microsoft.com/office/officeart/2005/8/layout/process1"/>
    <dgm:cxn modelId="{72BBE8A6-64BA-47B6-A48B-BF02D29CA934}" type="presOf" srcId="{3C927F79-009C-4717-B340-7BA5E7B41FB3}" destId="{FB01B4BD-FD89-477C-BF6B-0330564DD1B8}" srcOrd="1" destOrd="0" presId="urn:microsoft.com/office/officeart/2005/8/layout/process1"/>
    <dgm:cxn modelId="{D84DADB7-0408-4C29-AD86-A64825F677D9}" type="presOf" srcId="{1F3C0811-4A40-4C93-94ED-7E17B90FEE71}" destId="{14D70A48-9B84-422A-ABFE-FBECE5151815}" srcOrd="0" destOrd="0" presId="urn:microsoft.com/office/officeart/2005/8/layout/process1"/>
    <dgm:cxn modelId="{042F1BD4-8F81-4B91-A1DD-D2531F6D56D9}" type="presOf" srcId="{42D3A47F-40EA-4150-84DB-97B23F0D4BB1}" destId="{756CB177-9C2D-4734-9DC2-FD3313E1D3CA}" srcOrd="0" destOrd="0" presId="urn:microsoft.com/office/officeart/2005/8/layout/process1"/>
    <dgm:cxn modelId="{FF19C3C9-EBF7-4954-8204-7B99CE4EE538}" type="presParOf" srcId="{756CB177-9C2D-4734-9DC2-FD3313E1D3CA}" destId="{14D70A48-9B84-422A-ABFE-FBECE5151815}" srcOrd="0" destOrd="0" presId="urn:microsoft.com/office/officeart/2005/8/layout/process1"/>
    <dgm:cxn modelId="{EEEE96F8-B08B-41DD-A3F1-7998B366F2E4}" type="presParOf" srcId="{756CB177-9C2D-4734-9DC2-FD3313E1D3CA}" destId="{DC8F119A-41CE-4961-BF89-5A4DD296B8BC}" srcOrd="1" destOrd="0" presId="urn:microsoft.com/office/officeart/2005/8/layout/process1"/>
    <dgm:cxn modelId="{1C4F2403-A8ED-41C8-975E-C9AEEF8F6D67}" type="presParOf" srcId="{DC8F119A-41CE-4961-BF89-5A4DD296B8BC}" destId="{476C0B42-A9D9-44F8-9AC5-87AB6076D88C}" srcOrd="0" destOrd="0" presId="urn:microsoft.com/office/officeart/2005/8/layout/process1"/>
    <dgm:cxn modelId="{76CA9EBC-292D-4A57-BBFB-9AB2C625B12C}" type="presParOf" srcId="{756CB177-9C2D-4734-9DC2-FD3313E1D3CA}" destId="{6F1F8EDC-72EB-4978-81B4-92F730F0247A}" srcOrd="2" destOrd="0" presId="urn:microsoft.com/office/officeart/2005/8/layout/process1"/>
    <dgm:cxn modelId="{45CBDDFC-98E6-4B2F-8BC8-127CCDF7EBDC}" type="presParOf" srcId="{756CB177-9C2D-4734-9DC2-FD3313E1D3CA}" destId="{A7702EE7-36A2-4678-A80D-77AD37989F1B}" srcOrd="3" destOrd="0" presId="urn:microsoft.com/office/officeart/2005/8/layout/process1"/>
    <dgm:cxn modelId="{C767CD6B-0852-4A09-9E6A-003EEF1F0CDF}" type="presParOf" srcId="{A7702EE7-36A2-4678-A80D-77AD37989F1B}" destId="{FB01B4BD-FD89-477C-BF6B-0330564DD1B8}" srcOrd="0" destOrd="0" presId="urn:microsoft.com/office/officeart/2005/8/layout/process1"/>
    <dgm:cxn modelId="{063B735E-2186-431C-88C3-95F9BB10D03F}" type="presParOf" srcId="{756CB177-9C2D-4734-9DC2-FD3313E1D3CA}" destId="{5F202CD1-CD2B-4398-B130-7ABA7535B17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D70A48-9B84-422A-ABFE-FBECE5151815}">
      <dsp:nvSpPr>
        <dsp:cNvPr id="0" name=""/>
        <dsp:cNvSpPr/>
      </dsp:nvSpPr>
      <dsp:spPr>
        <a:xfrm>
          <a:off x="4026" y="246516"/>
          <a:ext cx="2157153" cy="10341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Extract</a:t>
          </a:r>
        </a:p>
      </dsp:txBody>
      <dsp:txXfrm>
        <a:off x="34315" y="276805"/>
        <a:ext cx="2096575" cy="973564"/>
      </dsp:txXfrm>
    </dsp:sp>
    <dsp:sp modelId="{DC8F119A-41CE-4961-BF89-5A4DD296B8BC}">
      <dsp:nvSpPr>
        <dsp:cNvPr id="0" name=""/>
        <dsp:cNvSpPr/>
      </dsp:nvSpPr>
      <dsp:spPr>
        <a:xfrm>
          <a:off x="2404151" y="462302"/>
          <a:ext cx="515100" cy="6025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2404151" y="582816"/>
        <a:ext cx="360570" cy="361542"/>
      </dsp:txXfrm>
    </dsp:sp>
    <dsp:sp modelId="{6F1F8EDC-72EB-4978-81B4-92F730F0247A}">
      <dsp:nvSpPr>
        <dsp:cNvPr id="0" name=""/>
        <dsp:cNvSpPr/>
      </dsp:nvSpPr>
      <dsp:spPr>
        <a:xfrm>
          <a:off x="3133067" y="295631"/>
          <a:ext cx="2268945" cy="9359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Transform</a:t>
          </a:r>
        </a:p>
      </dsp:txBody>
      <dsp:txXfrm>
        <a:off x="3160479" y="323043"/>
        <a:ext cx="2214121" cy="881089"/>
      </dsp:txXfrm>
    </dsp:sp>
    <dsp:sp modelId="{A7702EE7-36A2-4678-A80D-77AD37989F1B}">
      <dsp:nvSpPr>
        <dsp:cNvPr id="0" name=""/>
        <dsp:cNvSpPr/>
      </dsp:nvSpPr>
      <dsp:spPr>
        <a:xfrm>
          <a:off x="5644984" y="462302"/>
          <a:ext cx="515100" cy="6025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5644984" y="582816"/>
        <a:ext cx="360570" cy="361542"/>
      </dsp:txXfrm>
    </dsp:sp>
    <dsp:sp modelId="{5F202CD1-CD2B-4398-B130-7ABA7535B17C}">
      <dsp:nvSpPr>
        <dsp:cNvPr id="0" name=""/>
        <dsp:cNvSpPr/>
      </dsp:nvSpPr>
      <dsp:spPr>
        <a:xfrm>
          <a:off x="6373900" y="387350"/>
          <a:ext cx="1846975" cy="752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Load</a:t>
          </a:r>
        </a:p>
      </dsp:txBody>
      <dsp:txXfrm>
        <a:off x="6395939" y="409389"/>
        <a:ext cx="1802897" cy="708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6/8/21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903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6/8/21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145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6/8/21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601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6/8/21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82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6/8/21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96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6/8/21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0184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6/8/21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279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6/8/21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837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6/8/21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36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6/8/21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038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6/8/21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28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6/8/21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690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9" r:id="rId6"/>
    <p:sldLayoutId id="2147483694" r:id="rId7"/>
    <p:sldLayoutId id="2147483695" r:id="rId8"/>
    <p:sldLayoutId id="2147483696" r:id="rId9"/>
    <p:sldLayoutId id="2147483698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lue and yellow powder explosion">
            <a:extLst>
              <a:ext uri="{FF2B5EF4-FFF2-40B4-BE49-F238E27FC236}">
                <a16:creationId xmlns:a16="http://schemas.microsoft.com/office/drawing/2014/main" id="{C4C12F8E-A912-4D07-885A-7CF2D0A6DE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1809" b="-1"/>
          <a:stretch/>
        </p:blipFill>
        <p:spPr>
          <a:xfrm>
            <a:off x="3331593" y="10"/>
            <a:ext cx="8860407" cy="6857990"/>
          </a:xfrm>
          <a:custGeom>
            <a:avLst/>
            <a:gdLst/>
            <a:ahLst/>
            <a:cxnLst/>
            <a:rect l="l" t="t" r="r" b="b"/>
            <a:pathLst>
              <a:path w="8860407" h="6858000">
                <a:moveTo>
                  <a:pt x="0" y="0"/>
                </a:moveTo>
                <a:lnTo>
                  <a:pt x="8860407" y="0"/>
                </a:lnTo>
                <a:lnTo>
                  <a:pt x="8860407" y="6858000"/>
                </a:lnTo>
                <a:lnTo>
                  <a:pt x="661049" y="6858000"/>
                </a:lnTo>
                <a:lnTo>
                  <a:pt x="832672" y="6662026"/>
                </a:lnTo>
                <a:cubicBezTo>
                  <a:pt x="1465328" y="5866432"/>
                  <a:pt x="1845374" y="4846462"/>
                  <a:pt x="1845374" y="3734370"/>
                </a:cubicBezTo>
                <a:cubicBezTo>
                  <a:pt x="1845374" y="2244963"/>
                  <a:pt x="1163691" y="920792"/>
                  <a:pt x="106458" y="79568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7BDA1F-C8E6-6F4F-8555-A5F8EBAA1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952" y="1128811"/>
            <a:ext cx="3923884" cy="3342290"/>
          </a:xfrm>
        </p:spPr>
        <p:txBody>
          <a:bodyPr anchor="b">
            <a:normAutofit fontScale="90000"/>
          </a:bodyPr>
          <a:lstStyle/>
          <a:p>
            <a:r>
              <a:rPr lang="en-US" sz="5400" dirty="0"/>
              <a:t>Group 1:</a:t>
            </a:r>
            <a:br>
              <a:rPr lang="en-US" sz="5400" dirty="0"/>
            </a:br>
            <a:r>
              <a:rPr lang="en-US" sz="2700" i="0" dirty="0"/>
              <a:t>Veera </a:t>
            </a:r>
            <a:r>
              <a:rPr lang="en-US" sz="2700" i="0" dirty="0" err="1"/>
              <a:t>Supraja</a:t>
            </a:r>
            <a:r>
              <a:rPr lang="en-US" sz="2700" i="0" dirty="0"/>
              <a:t> </a:t>
            </a:r>
            <a:r>
              <a:rPr lang="en-US" sz="2700" i="0" dirty="0" err="1"/>
              <a:t>Koppisetty</a:t>
            </a:r>
            <a:r>
              <a:rPr lang="en-US" sz="2700" i="0" dirty="0"/>
              <a:t>, </a:t>
            </a:r>
            <a:br>
              <a:rPr lang="en-US" sz="2700" i="0" dirty="0"/>
            </a:br>
            <a:r>
              <a:rPr lang="en-US" sz="2700" i="0" dirty="0"/>
              <a:t>Felix </a:t>
            </a:r>
            <a:r>
              <a:rPr lang="en-US" sz="2700" i="0" dirty="0" err="1"/>
              <a:t>Ogbodu</a:t>
            </a:r>
            <a:r>
              <a:rPr lang="en-US" sz="2700" i="0" dirty="0"/>
              <a:t>, </a:t>
            </a:r>
            <a:br>
              <a:rPr lang="en-US" sz="2700" i="0" dirty="0"/>
            </a:br>
            <a:r>
              <a:rPr lang="en-US" sz="2700" i="0" dirty="0" err="1"/>
              <a:t>Sindhura</a:t>
            </a:r>
            <a:r>
              <a:rPr lang="en-US" sz="2700" i="0" dirty="0"/>
              <a:t> </a:t>
            </a:r>
            <a:r>
              <a:rPr lang="en-US" sz="2700" i="0" dirty="0" err="1"/>
              <a:t>Surapaneni</a:t>
            </a:r>
            <a:r>
              <a:rPr lang="en-US" sz="2700" i="0" dirty="0"/>
              <a:t>, </a:t>
            </a:r>
            <a:br>
              <a:rPr lang="en-US" sz="2700" i="0" dirty="0"/>
            </a:br>
            <a:r>
              <a:rPr lang="en-US" sz="2700" i="0" dirty="0"/>
              <a:t>Chuck Youngman,</a:t>
            </a:r>
            <a:br>
              <a:rPr lang="en-US" sz="2700" i="0" dirty="0"/>
            </a:br>
            <a:r>
              <a:rPr lang="en-US" sz="2700" i="0" dirty="0"/>
              <a:t>Albert Burroughs</a:t>
            </a:r>
            <a:br>
              <a:rPr lang="en-US" i="0" dirty="0"/>
            </a:br>
            <a:endParaRPr lang="en-US" sz="5400" dirty="0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60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5AE00-1D47-BB41-8E96-F7F1C46F5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525" y="1676079"/>
            <a:ext cx="10666949" cy="3099816"/>
          </a:xfrm>
        </p:spPr>
        <p:txBody>
          <a:bodyPr>
            <a:normAutofit/>
          </a:bodyPr>
          <a:lstStyle/>
          <a:p>
            <a:r>
              <a:rPr lang="en-US" sz="3600" i="0" dirty="0"/>
              <a:t>We will combine two datasets to create a summary that shows all the movies in theatres and the streaming platforms</a:t>
            </a:r>
            <a:br>
              <a:rPr lang="en-US" sz="3600" i="0" dirty="0"/>
            </a:br>
            <a:br>
              <a:rPr lang="en-US" sz="3600" i="0" dirty="0"/>
            </a:b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8EE36-A7B2-9D4C-8923-92F01EB53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3051" y="521208"/>
            <a:ext cx="10671048" cy="822960"/>
          </a:xfrm>
        </p:spPr>
        <p:txBody>
          <a:bodyPr>
            <a:normAutofit/>
          </a:bodyPr>
          <a:lstStyle/>
          <a:p>
            <a:r>
              <a:rPr lang="en-US" sz="4000" dirty="0"/>
              <a:t>Project Summary</a:t>
            </a:r>
          </a:p>
        </p:txBody>
      </p:sp>
      <p:pic>
        <p:nvPicPr>
          <p:cNvPr id="4" name="Picture 4" descr="8 best ways to watch movies together on Netflix, Disney, Hulu and more -  Polygon">
            <a:extLst>
              <a:ext uri="{FF2B5EF4-FFF2-40B4-BE49-F238E27FC236}">
                <a16:creationId xmlns:a16="http://schemas.microsoft.com/office/drawing/2014/main" id="{87C31A77-D4C5-EB44-9872-031CDE75E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25" y="3880076"/>
            <a:ext cx="4386991" cy="2456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Amazon.com: Old Movies - Hollywood classic movies: Appstore for Android">
            <a:extLst>
              <a:ext uri="{FF2B5EF4-FFF2-40B4-BE49-F238E27FC236}">
                <a16:creationId xmlns:a16="http://schemas.microsoft.com/office/drawing/2014/main" id="{E0DF4ADD-875C-2B40-8B35-B2F9497A5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916277"/>
            <a:ext cx="4940199" cy="24815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206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9F3203C-947C-C442-B26C-9591F2BCEE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6015" y="353788"/>
            <a:ext cx="6857209" cy="21013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8A2E8-FB4D-4646-89F7-4609D13D5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4935" y="1951325"/>
            <a:ext cx="4166853" cy="331048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Datasets were derived from Kaggle(streaming platforms) and IMDb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Streaming platforms: Netflix, Hulu, Prime Video, Disney+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IDMb</a:t>
            </a:r>
            <a:r>
              <a:rPr lang="en-US" dirty="0"/>
              <a:t>: movies released in theaters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Movie Data: 1902-2020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82F42A-11ED-FF42-9CF0-A7734E7D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540332" cy="2930179"/>
          </a:xfrm>
        </p:spPr>
        <p:txBody>
          <a:bodyPr/>
          <a:lstStyle/>
          <a:p>
            <a:r>
              <a:rPr lang="en-US" dirty="0"/>
              <a:t>Extract</a:t>
            </a:r>
          </a:p>
        </p:txBody>
      </p:sp>
      <p:pic>
        <p:nvPicPr>
          <p:cNvPr id="4098" name="Picture 2" descr="IMDb | Amazon.jobs">
            <a:extLst>
              <a:ext uri="{FF2B5EF4-FFF2-40B4-BE49-F238E27FC236}">
                <a16:creationId xmlns:a16="http://schemas.microsoft.com/office/drawing/2014/main" id="{1416F0EC-0C34-324D-93C4-EFFA9C16B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015" y="3366020"/>
            <a:ext cx="6857209" cy="20241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088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775206-7ABC-1C4F-9CF9-571AD8E695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4715" y="528552"/>
            <a:ext cx="7074763" cy="16404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E5B6D-3294-2C48-9DAC-30FB7040C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035" y="2168958"/>
            <a:ext cx="4517218" cy="3734537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Converted released dates into years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Removed duplicate rows from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Dropped all </a:t>
            </a:r>
            <a:r>
              <a:rPr lang="en-US" dirty="0" err="1"/>
              <a:t>NaN</a:t>
            </a:r>
            <a:r>
              <a:rPr lang="en-US" dirty="0"/>
              <a:t> values from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Renamed column names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Punctuation, capital letters and special characters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Removed % from Rotten Tomatoes column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A200BBE-5C75-474C-A3A6-49627F67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21" y="528552"/>
            <a:ext cx="3831336" cy="2930179"/>
          </a:xfrm>
        </p:spPr>
        <p:txBody>
          <a:bodyPr/>
          <a:lstStyle/>
          <a:p>
            <a:r>
              <a:rPr lang="en-US" dirty="0"/>
              <a:t>Transform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2A032F-1604-CF41-B8A7-C1DE08849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715" y="3312813"/>
            <a:ext cx="7102357" cy="16404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2589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5BB80-A25F-0E44-9B00-286A2BC64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6237" y="2175360"/>
            <a:ext cx="4278267" cy="334466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After transformation we created new database(movies) and two tables(online &amp; theaters)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Created two composite keys: Years &amp; Title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Once composite keys were created we were able to load datasets into tables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940B41-0782-8943-8D4A-FC5A40A1B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 </a:t>
            </a:r>
            <a:endParaRPr lang="en-US" dirty="0"/>
          </a:p>
        </p:txBody>
      </p:sp>
      <p:pic>
        <p:nvPicPr>
          <p:cNvPr id="8" name="Content Placeholder 11" descr="Text&#10;&#10;Description automatically generated with low confidence">
            <a:extLst>
              <a:ext uri="{FF2B5EF4-FFF2-40B4-BE49-F238E27FC236}">
                <a16:creationId xmlns:a16="http://schemas.microsoft.com/office/drawing/2014/main" id="{E283B817-A978-7E45-A2C0-A4EB164624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3003" y="314867"/>
            <a:ext cx="5972011" cy="21046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60595001-D2D6-964E-8236-B03023C2A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011" y="3284321"/>
            <a:ext cx="6199037" cy="2235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6235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0BA493D-A6CE-4E33-9FF2-2511A0539B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2377549"/>
              </p:ext>
            </p:extLst>
          </p:nvPr>
        </p:nvGraphicFramePr>
        <p:xfrm>
          <a:off x="1553580" y="1150711"/>
          <a:ext cx="8224902" cy="1527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4BA64DC6-DBC3-447D-84B8-714469EF3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71" y="565495"/>
            <a:ext cx="3831336" cy="585216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ETL Diagram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BD0C6F5-33C9-4D84-B40A-4D99521A4729}"/>
              </a:ext>
            </a:extLst>
          </p:cNvPr>
          <p:cNvCxnSpPr>
            <a:cxnSpLocks/>
          </p:cNvCxnSpPr>
          <p:nvPr/>
        </p:nvCxnSpPr>
        <p:spPr>
          <a:xfrm flipH="1">
            <a:off x="2066764" y="2612571"/>
            <a:ext cx="527146" cy="1156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4BC5559B-DF23-4931-9CD6-4A4A7C2A5966}"/>
              </a:ext>
            </a:extLst>
          </p:cNvPr>
          <p:cNvSpPr/>
          <p:nvPr/>
        </p:nvSpPr>
        <p:spPr>
          <a:xfrm>
            <a:off x="1609564" y="3844212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Online CSV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BD5463-B970-45A4-9453-625DF9EDAC7E}"/>
              </a:ext>
            </a:extLst>
          </p:cNvPr>
          <p:cNvCxnSpPr/>
          <p:nvPr/>
        </p:nvCxnSpPr>
        <p:spPr>
          <a:xfrm>
            <a:off x="2808514" y="2603242"/>
            <a:ext cx="597159" cy="116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6D6FB7D1-D024-439D-A8BD-E7625F96CD00}"/>
              </a:ext>
            </a:extLst>
          </p:cNvPr>
          <p:cNvSpPr/>
          <p:nvPr/>
        </p:nvSpPr>
        <p:spPr>
          <a:xfrm>
            <a:off x="3163078" y="3844212"/>
            <a:ext cx="849087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Theatre CSV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124436-CF8C-4F6F-BEDB-563959963F3F}"/>
              </a:ext>
            </a:extLst>
          </p:cNvPr>
          <p:cNvCxnSpPr/>
          <p:nvPr/>
        </p:nvCxnSpPr>
        <p:spPr>
          <a:xfrm>
            <a:off x="5666031" y="2603242"/>
            <a:ext cx="0" cy="755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36EFAB4-983A-41A3-A5B8-3D8D4B04851B}"/>
              </a:ext>
            </a:extLst>
          </p:cNvPr>
          <p:cNvSpPr/>
          <p:nvPr/>
        </p:nvSpPr>
        <p:spPr>
          <a:xfrm>
            <a:off x="4851917" y="3429000"/>
            <a:ext cx="1903445" cy="2813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100" dirty="0"/>
              <a:t>Converted released dates into years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100" dirty="0"/>
              <a:t>Removed duplicate rows from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100" dirty="0"/>
              <a:t>Dropped all </a:t>
            </a:r>
            <a:r>
              <a:rPr lang="en-US" sz="1100" dirty="0" err="1"/>
              <a:t>NaN</a:t>
            </a:r>
            <a:r>
              <a:rPr lang="en-US" sz="1100" dirty="0"/>
              <a:t> values from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100" dirty="0"/>
              <a:t>Renamed column names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100" dirty="0"/>
              <a:t>Removed % from Rotten Tomatoes column </a:t>
            </a:r>
          </a:p>
          <a:p>
            <a:pPr algn="ctr"/>
            <a:endParaRPr lang="en-US" sz="9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743055-64F1-4A30-A791-B45971F997AD}"/>
              </a:ext>
            </a:extLst>
          </p:cNvPr>
          <p:cNvCxnSpPr/>
          <p:nvPr/>
        </p:nvCxnSpPr>
        <p:spPr>
          <a:xfrm>
            <a:off x="8640147" y="2603242"/>
            <a:ext cx="0" cy="825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Magnetic Disk 19">
            <a:extLst>
              <a:ext uri="{FF2B5EF4-FFF2-40B4-BE49-F238E27FC236}">
                <a16:creationId xmlns:a16="http://schemas.microsoft.com/office/drawing/2014/main" id="{4758D627-01EF-4745-9E72-4B5ACFC97611}"/>
              </a:ext>
            </a:extLst>
          </p:cNvPr>
          <p:cNvSpPr/>
          <p:nvPr/>
        </p:nvSpPr>
        <p:spPr>
          <a:xfrm>
            <a:off x="8168914" y="3517769"/>
            <a:ext cx="1214569" cy="8257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Movies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5F93B7-0474-479B-86CD-4FA20E935A4A}"/>
              </a:ext>
            </a:extLst>
          </p:cNvPr>
          <p:cNvCxnSpPr/>
          <p:nvPr/>
        </p:nvCxnSpPr>
        <p:spPr>
          <a:xfrm flipH="1">
            <a:off x="8404170" y="4036982"/>
            <a:ext cx="471953" cy="973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B7CC3D-1576-436E-BD4F-B6D16156963A}"/>
              </a:ext>
            </a:extLst>
          </p:cNvPr>
          <p:cNvCxnSpPr/>
          <p:nvPr/>
        </p:nvCxnSpPr>
        <p:spPr>
          <a:xfrm>
            <a:off x="8672802" y="4105723"/>
            <a:ext cx="681134" cy="904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3111B74-F5E4-4920-ADE4-97EB7D8EFA73}"/>
              </a:ext>
            </a:extLst>
          </p:cNvPr>
          <p:cNvSpPr/>
          <p:nvPr/>
        </p:nvSpPr>
        <p:spPr>
          <a:xfrm>
            <a:off x="7879786" y="5025042"/>
            <a:ext cx="930148" cy="667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Online Table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519720-73FC-4435-8CA0-39302478D665}"/>
              </a:ext>
            </a:extLst>
          </p:cNvPr>
          <p:cNvSpPr/>
          <p:nvPr/>
        </p:nvSpPr>
        <p:spPr>
          <a:xfrm>
            <a:off x="8983768" y="5010538"/>
            <a:ext cx="1006951" cy="667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Theatre</a:t>
            </a:r>
          </a:p>
          <a:p>
            <a:pPr algn="ctr"/>
            <a:r>
              <a:rPr lang="en-US" sz="1100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1848361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0CAB2-FB8F-F24B-B2E3-9A1FE33F5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5143" y="3113879"/>
            <a:ext cx="4097278" cy="246877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Identifying unique IDs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CREATED COMPOSITE KEYS FOR YEAR &amp; TITLE TO BUILD RELATIONSHIP BETWEEN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cleanup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Columns, unique characters and SQL import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2DFC29-6C42-844C-9FB2-F570822D9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Mortem..</a:t>
            </a:r>
          </a:p>
        </p:txBody>
      </p:sp>
      <p:pic>
        <p:nvPicPr>
          <p:cNvPr id="1028" name="Picture 4" descr="error-displaying-previous-error-funny-error-messages – Credo Technology  Group, LLC">
            <a:extLst>
              <a:ext uri="{FF2B5EF4-FFF2-40B4-BE49-F238E27FC236}">
                <a16:creationId xmlns:a16="http://schemas.microsoft.com/office/drawing/2014/main" id="{F601A271-9760-BF4A-A98F-FF6C7D05A0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800" y="1720056"/>
            <a:ext cx="5080000" cy="2832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468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C31A5-481B-734E-8627-E5FFAE426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4589" y="3687951"/>
            <a:ext cx="6947032" cy="142482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AF945-F10B-0240-ADCB-DF39C83C6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0476" y="401054"/>
            <a:ext cx="10671048" cy="822960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QUESTIONS?</a:t>
            </a:r>
          </a:p>
        </p:txBody>
      </p:sp>
      <p:pic>
        <p:nvPicPr>
          <p:cNvPr id="2050" name="Picture 2" descr="200 Not-Boring Questions To Connect And Get To Know Someone Better">
            <a:extLst>
              <a:ext uri="{FF2B5EF4-FFF2-40B4-BE49-F238E27FC236}">
                <a16:creationId xmlns:a16="http://schemas.microsoft.com/office/drawing/2014/main" id="{28078385-139C-7E47-A2FB-93EC8D4CE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744" y="1701799"/>
            <a:ext cx="7132721" cy="4755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728316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RegularSeedLeftStep">
      <a:dk1>
        <a:srgbClr val="000000"/>
      </a:dk1>
      <a:lt1>
        <a:srgbClr val="FFFFFF"/>
      </a:lt1>
      <a:dk2>
        <a:srgbClr val="1B2B31"/>
      </a:dk2>
      <a:lt2>
        <a:srgbClr val="F2F3F0"/>
      </a:lt2>
      <a:accent1>
        <a:srgbClr val="894DC3"/>
      </a:accent1>
      <a:accent2>
        <a:srgbClr val="5147B6"/>
      </a:accent2>
      <a:accent3>
        <a:srgbClr val="4D74C3"/>
      </a:accent3>
      <a:accent4>
        <a:srgbClr val="3B93B1"/>
      </a:accent4>
      <a:accent5>
        <a:srgbClr val="4BBFAD"/>
      </a:accent5>
      <a:accent6>
        <a:srgbClr val="3BB16D"/>
      </a:accent6>
      <a:hlink>
        <a:srgbClr val="659933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</TotalTime>
  <Words>223</Words>
  <Application>Microsoft Macintosh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Sitka Banner</vt:lpstr>
      <vt:lpstr>HeadlinesVTI</vt:lpstr>
      <vt:lpstr>Group 1: Veera Supraja Koppisetty,  Felix Ogbodu,  Sindhura Surapaneni,  Chuck Youngman, Albert Burroughs </vt:lpstr>
      <vt:lpstr>We will combine two datasets to create a summary that shows all the movies in theatres and the streaming platforms  </vt:lpstr>
      <vt:lpstr>Extract</vt:lpstr>
      <vt:lpstr>Transform</vt:lpstr>
      <vt:lpstr>Load </vt:lpstr>
      <vt:lpstr>ETL Diagram</vt:lpstr>
      <vt:lpstr>Post Mortem..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1: Veera Supraja Koppisetty,  Felix Ogbodu,  Sindhura Surapaneni,  Chuck Youngman, Albert Burroughs </dc:title>
  <dc:creator>Chuck Youngman</dc:creator>
  <cp:lastModifiedBy>Chuck Youngman</cp:lastModifiedBy>
  <cp:revision>21</cp:revision>
  <dcterms:created xsi:type="dcterms:W3CDTF">2021-06-05T16:15:58Z</dcterms:created>
  <dcterms:modified xsi:type="dcterms:W3CDTF">2021-06-08T23:42:33Z</dcterms:modified>
</cp:coreProperties>
</file>