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4.jpg" ContentType="image/png"/>
  <Override PartName="/ppt/media/image17.jpg" ContentType="image/png"/>
  <Override PartName="/ppt/media/image18.jpg" ContentType="image/png"/>
  <Override PartName="/ppt/media/image20.jpg" ContentType="image/png"/>
  <Override PartName="/ppt/media/image21.jpg" ContentType="image/gif"/>
  <Override PartName="/ppt/media/image22.jpg" ContentType="image/png"/>
  <Override PartName="/ppt/notesSlides/notesSlide4.xml" ContentType="application/vnd.openxmlformats-officedocument.presentationml.notesSlide+xml"/>
  <Override PartName="/ppt/media/image25.jpg" ContentType="image/png"/>
  <Override PartName="/ppt/media/image2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32" r:id="rId4"/>
    <p:sldId id="333" r:id="rId5"/>
    <p:sldId id="260" r:id="rId6"/>
    <p:sldId id="341" r:id="rId7"/>
    <p:sldId id="342" r:id="rId8"/>
    <p:sldId id="325" r:id="rId9"/>
    <p:sldId id="331" r:id="rId10"/>
    <p:sldId id="261" r:id="rId11"/>
    <p:sldId id="326" r:id="rId12"/>
    <p:sldId id="344" r:id="rId13"/>
    <p:sldId id="343" r:id="rId14"/>
    <p:sldId id="330" r:id="rId15"/>
    <p:sldId id="327" r:id="rId16"/>
    <p:sldId id="328" r:id="rId17"/>
    <p:sldId id="329" r:id="rId18"/>
    <p:sldId id="263" r:id="rId19"/>
    <p:sldId id="334" r:id="rId20"/>
    <p:sldId id="336" r:id="rId21"/>
    <p:sldId id="340" r:id="rId22"/>
    <p:sldId id="339" r:id="rId23"/>
    <p:sldId id="338" r:id="rId24"/>
    <p:sldId id="337" r:id="rId25"/>
    <p:sldId id="324"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1452" autoAdjust="0"/>
  </p:normalViewPr>
  <p:slideViewPr>
    <p:cSldViewPr snapToGrid="0">
      <p:cViewPr>
        <p:scale>
          <a:sx n="100" d="100"/>
          <a:sy n="100" d="100"/>
        </p:scale>
        <p:origin x="87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0DE5E-ED28-4A38-94C0-F29839EA6C90}" type="datetimeFigureOut">
              <a:rPr lang="en-US" smtClean="0"/>
              <a:t>9/27/2018</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D24F1-722A-458E-A776-F27D653EDAE5}" type="slidenum">
              <a:rPr lang="en-US" smtClean="0"/>
              <a:t>‹#›</a:t>
            </a:fld>
            <a:endParaRPr lang="en-US"/>
          </a:p>
        </p:txBody>
      </p:sp>
    </p:spTree>
    <p:extLst>
      <p:ext uri="{BB962C8B-B14F-4D97-AF65-F5344CB8AC3E}">
        <p14:creationId xmlns:p14="http://schemas.microsoft.com/office/powerpoint/2010/main" val="209834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err="1">
                <a:ln>
                  <a:noFill/>
                </a:ln>
                <a:solidFill>
                  <a:schemeClr val="tx1"/>
                </a:solidFill>
                <a:effectLst/>
                <a:latin typeface="Arial" panose="020B0604020202020204" pitchFamily="34" charset="0"/>
              </a:rPr>
              <a:t>若隨機抽取一個陽性樣本和一個陰性樣本，分類器</a:t>
            </a:r>
            <a:r>
              <a:rPr kumimoji="0" lang="en-US" altLang="en-US" sz="1200" b="1" i="0" u="none" strike="noStrike" cap="none" normalizeH="0" baseline="0" dirty="0" err="1">
                <a:ln>
                  <a:noFill/>
                </a:ln>
                <a:solidFill>
                  <a:schemeClr val="tx1"/>
                </a:solidFill>
                <a:effectLst/>
                <a:latin typeface="Arial" panose="020B0604020202020204" pitchFamily="34" charset="0"/>
              </a:rPr>
              <a:t>正確判斷</a:t>
            </a:r>
            <a:r>
              <a:rPr kumimoji="0" lang="en-US" altLang="en-US" sz="1200" b="0" i="0" u="none" strike="noStrike" cap="none" normalizeH="0" baseline="0" dirty="0" err="1">
                <a:ln>
                  <a:noFill/>
                </a:ln>
                <a:solidFill>
                  <a:schemeClr val="tx1"/>
                </a:solidFill>
                <a:effectLst/>
                <a:latin typeface="Arial" panose="020B0604020202020204" pitchFamily="34" charset="0"/>
              </a:rPr>
              <a:t>陽性樣本的值高於陰性樣本之</a:t>
            </a:r>
            <a:r>
              <a:rPr kumimoji="0" lang="en-US" altLang="en-US" sz="1200" b="1" i="0" u="none" strike="noStrike" cap="none" normalizeH="0" baseline="0" dirty="0" err="1">
                <a:ln>
                  <a:noFill/>
                </a:ln>
                <a:solidFill>
                  <a:schemeClr val="tx1"/>
                </a:solidFill>
                <a:effectLst/>
                <a:latin typeface="Arial" panose="020B0604020202020204" pitchFamily="34" charset="0"/>
              </a:rPr>
              <a:t>機率</a:t>
            </a:r>
            <a:r>
              <a:rPr kumimoji="0" lang="en-US" altLang="en-US" sz="1200" b="0" i="0" u="none" strike="noStrike" cap="none" normalizeH="0" baseline="0" dirty="0">
                <a:ln>
                  <a:noFill/>
                </a:ln>
                <a:solidFill>
                  <a:schemeClr val="tx1"/>
                </a:solidFill>
                <a:effectLst/>
                <a:latin typeface="Arial" panose="020B0604020202020204" pitchFamily="34" charset="0"/>
              </a:rPr>
              <a:t> </a:t>
            </a:r>
          </a:p>
          <a:p>
            <a:endParaRPr lang="en-US" dirty="0"/>
          </a:p>
        </p:txBody>
      </p:sp>
      <p:sp>
        <p:nvSpPr>
          <p:cNvPr id="4" name="投影片編號版面配置區 3"/>
          <p:cNvSpPr>
            <a:spLocks noGrp="1"/>
          </p:cNvSpPr>
          <p:nvPr>
            <p:ph type="sldNum" sz="quarter" idx="5"/>
          </p:nvPr>
        </p:nvSpPr>
        <p:spPr/>
        <p:txBody>
          <a:bodyPr/>
          <a:lstStyle/>
          <a:p>
            <a:fld id="{1E6D24F1-722A-458E-A776-F27D653EDAE5}" type="slidenum">
              <a:rPr lang="en-US" smtClean="0"/>
              <a:t>8</a:t>
            </a:fld>
            <a:endParaRPr lang="en-US"/>
          </a:p>
        </p:txBody>
      </p:sp>
    </p:spTree>
    <p:extLst>
      <p:ext uri="{BB962C8B-B14F-4D97-AF65-F5344CB8AC3E}">
        <p14:creationId xmlns:p14="http://schemas.microsoft.com/office/powerpoint/2010/main" val="32222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1E6D24F1-722A-458E-A776-F27D653EDAE5}" type="slidenum">
              <a:rPr lang="en-US" smtClean="0"/>
              <a:t>13</a:t>
            </a:fld>
            <a:endParaRPr lang="en-US"/>
          </a:p>
        </p:txBody>
      </p:sp>
    </p:spTree>
    <p:extLst>
      <p:ext uri="{BB962C8B-B14F-4D97-AF65-F5344CB8AC3E}">
        <p14:creationId xmlns:p14="http://schemas.microsoft.com/office/powerpoint/2010/main" val="194446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1E6D24F1-722A-458E-A776-F27D653EDAE5}" type="slidenum">
              <a:rPr lang="en-US" smtClean="0"/>
              <a:t>15</a:t>
            </a:fld>
            <a:endParaRPr lang="en-US"/>
          </a:p>
        </p:txBody>
      </p:sp>
    </p:spTree>
    <p:extLst>
      <p:ext uri="{BB962C8B-B14F-4D97-AF65-F5344CB8AC3E}">
        <p14:creationId xmlns:p14="http://schemas.microsoft.com/office/powerpoint/2010/main" val="216911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1E6D24F1-722A-458E-A776-F27D653EDAE5}" type="slidenum">
              <a:rPr lang="en-US" smtClean="0"/>
              <a:t>24</a:t>
            </a:fld>
            <a:endParaRPr lang="en-US"/>
          </a:p>
        </p:txBody>
      </p:sp>
    </p:spTree>
    <p:extLst>
      <p:ext uri="{BB962C8B-B14F-4D97-AF65-F5344CB8AC3E}">
        <p14:creationId xmlns:p14="http://schemas.microsoft.com/office/powerpoint/2010/main" val="236764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0A30C1-47AA-4F65-BB82-2054E3C39DA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D5D94FB9-921B-41A3-B02D-91EBB30C8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D9777863-FF41-406F-B056-2615BC931ED2}"/>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92B2DA44-8629-4AE6-9FC5-0816894BFC30}"/>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9063161-620D-47F9-96A8-874DC5B1D93A}"/>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243856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75432-15D2-4F96-9F9A-830FC4EC6C93}"/>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3DF4D7A0-594F-4E0C-90F6-49703B05674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885F0D15-3634-4367-B8F3-B31193119BC0}"/>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AD6AB18E-F9B1-4DFE-BF3B-0F9AE09A0640}"/>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6A04C3AD-BC98-4E44-8D57-973BB7E96BDA}"/>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186771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775D44A-DB69-4DFA-9E4D-D8EFD72518E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2A4C847D-A33A-43AA-A14D-31F575EC49C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E62BCE7-C0B6-41E3-89FC-39566DC7EDAC}"/>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0A84B70D-81C7-4193-8296-20102CA7ED7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E59D841B-6066-4C10-BF93-671E7B4D4591}"/>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13688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1FF34-3BFE-4F72-B4E0-A0C2085EA88F}"/>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AA63EE8B-75BA-434A-989B-9E67AD84659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C3C3AED-CB1A-42F0-81AF-12A3FEF9F8EA}"/>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FDC4C0FD-ED0D-4B4D-845E-7EBCD3D4B98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FF1C093-F210-4ACD-8D82-FB20F383B862}"/>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324593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C0ACEC-BBE4-4FC5-98FC-268924FA24A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9B589369-0185-49D9-BFF9-797BC7545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B1D3718-3C1D-4A37-A944-3E4879A2C1B2}"/>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94A5E6C7-2DF2-4961-BE9A-DFAC9C4BDC8C}"/>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341625D-3D40-4A71-9BAF-D0E8E648F201}"/>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370542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3E4E30-3035-4844-8C6C-28C38249EDB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26584FD6-FF5F-48A8-8DC4-84AB0D1B6FE3}"/>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7D1FA155-6B65-482E-A04C-E73C48D7DE4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64306845-B034-4AB0-AF2C-EFB3DA0E2B7E}"/>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6" name="頁尾版面配置區 5">
            <a:extLst>
              <a:ext uri="{FF2B5EF4-FFF2-40B4-BE49-F238E27FC236}">
                <a16:creationId xmlns:a16="http://schemas.microsoft.com/office/drawing/2014/main" id="{4BFB14D8-333C-45EF-931B-A15AAE93CA6E}"/>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DE35DBC-7FE5-4C40-91F2-C355EF71E50D}"/>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3353941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E4299F-7788-4CDA-8CA5-86FD994D8E6B}"/>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7903512-1CC8-4EC8-B90B-67D0E33D1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7257326-F69F-4625-852C-1C25A98F031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AEB553B2-A2AF-4C3C-B2C4-047F79EF9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DA6ABC83-EB67-4E2E-BE9F-BF1AB135C0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3ACC35E0-67A3-461D-BD84-02FE9003B89E}"/>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8" name="頁尾版面配置區 7">
            <a:extLst>
              <a:ext uri="{FF2B5EF4-FFF2-40B4-BE49-F238E27FC236}">
                <a16:creationId xmlns:a16="http://schemas.microsoft.com/office/drawing/2014/main" id="{B0471B71-5AD9-4614-9FC4-EFDF83FF6028}"/>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20BA4DB8-BBC3-40F0-B5B7-D77AE4DB30DC}"/>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101385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D2D6B9-26DC-451B-A949-1CD0CA338066}"/>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3D7E2195-EF08-47F3-8B98-3059D7C1DF79}"/>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4" name="頁尾版面配置區 3">
            <a:extLst>
              <a:ext uri="{FF2B5EF4-FFF2-40B4-BE49-F238E27FC236}">
                <a16:creationId xmlns:a16="http://schemas.microsoft.com/office/drawing/2014/main" id="{93B20C43-9167-4A56-A13A-3FEAB819283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9A0F1415-97DD-4E39-8893-D00FB5051EFF}"/>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221784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82B5B86-DB9C-4EB5-9C30-F51DB8F6B3F1}"/>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3" name="頁尾版面配置區 2">
            <a:extLst>
              <a:ext uri="{FF2B5EF4-FFF2-40B4-BE49-F238E27FC236}">
                <a16:creationId xmlns:a16="http://schemas.microsoft.com/office/drawing/2014/main" id="{BD791ED9-D0E3-4050-9F9C-563931C079DB}"/>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84A699AE-F81D-48A4-AF70-B658DAE87486}"/>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40712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2A3799-7CD9-4CB3-ABE1-94BE96AEC5A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D1DC50EC-FBC2-4856-B45A-D799E18B2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AD8C9F0C-EA08-45F9-A888-4CD27870E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A1BFEDA-603A-4E51-AF81-67247D1466DE}"/>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6" name="頁尾版面配置區 5">
            <a:extLst>
              <a:ext uri="{FF2B5EF4-FFF2-40B4-BE49-F238E27FC236}">
                <a16:creationId xmlns:a16="http://schemas.microsoft.com/office/drawing/2014/main" id="{0DE0A664-084B-40BC-BFA6-1F73F7AF8285}"/>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9E98641-6BAE-4D85-A27C-4F8707E39470}"/>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1187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B7393-E26C-476A-B134-46AE7CD293C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78B6F8E3-3209-4125-8C8D-8C882A3D47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2565F3C6-5493-4CA7-BD3B-6F6DFDDBF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D3872A7-E471-4A6B-94DB-F5ED984013F3}"/>
              </a:ext>
            </a:extLst>
          </p:cNvPr>
          <p:cNvSpPr>
            <a:spLocks noGrp="1"/>
          </p:cNvSpPr>
          <p:nvPr>
            <p:ph type="dt" sz="half" idx="10"/>
          </p:nvPr>
        </p:nvSpPr>
        <p:spPr/>
        <p:txBody>
          <a:bodyPr/>
          <a:lstStyle/>
          <a:p>
            <a:fld id="{692B2605-7157-4C31-B4FA-66C25C56230A}" type="datetimeFigureOut">
              <a:rPr lang="en-US" smtClean="0"/>
              <a:t>9/27/2018</a:t>
            </a:fld>
            <a:endParaRPr lang="en-US"/>
          </a:p>
        </p:txBody>
      </p:sp>
      <p:sp>
        <p:nvSpPr>
          <p:cNvPr id="6" name="頁尾版面配置區 5">
            <a:extLst>
              <a:ext uri="{FF2B5EF4-FFF2-40B4-BE49-F238E27FC236}">
                <a16:creationId xmlns:a16="http://schemas.microsoft.com/office/drawing/2014/main" id="{47B921F0-4C1B-4552-BAFF-8EA561B89BC4}"/>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3487E0C2-64A7-4602-97A3-D04D4916C39D}"/>
              </a:ext>
            </a:extLst>
          </p:cNvPr>
          <p:cNvSpPr>
            <a:spLocks noGrp="1"/>
          </p:cNvSpPr>
          <p:nvPr>
            <p:ph type="sldNum" sz="quarter" idx="12"/>
          </p:nvPr>
        </p:nvSpPr>
        <p:spPr/>
        <p:txBody>
          <a:bodyPr/>
          <a:lstStyle/>
          <a:p>
            <a:fld id="{D77F53FF-AA9C-4B0C-A7C3-6BD92144CFA7}" type="slidenum">
              <a:rPr lang="en-US" smtClean="0"/>
              <a:t>‹#›</a:t>
            </a:fld>
            <a:endParaRPr lang="en-US"/>
          </a:p>
        </p:txBody>
      </p:sp>
    </p:spTree>
    <p:extLst>
      <p:ext uri="{BB962C8B-B14F-4D97-AF65-F5344CB8AC3E}">
        <p14:creationId xmlns:p14="http://schemas.microsoft.com/office/powerpoint/2010/main" val="122910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574D196-D0A5-4E11-AC91-0781E8E45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BCFF9F01-9849-4748-902D-FA7A259F8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11C5F139-30A5-45CF-B533-64EA5FD1E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B2605-7157-4C31-B4FA-66C25C56230A}" type="datetimeFigureOut">
              <a:rPr lang="en-US" smtClean="0"/>
              <a:t>9/27/2018</a:t>
            </a:fld>
            <a:endParaRPr lang="en-US"/>
          </a:p>
        </p:txBody>
      </p:sp>
      <p:sp>
        <p:nvSpPr>
          <p:cNvPr id="5" name="頁尾版面配置區 4">
            <a:extLst>
              <a:ext uri="{FF2B5EF4-FFF2-40B4-BE49-F238E27FC236}">
                <a16:creationId xmlns:a16="http://schemas.microsoft.com/office/drawing/2014/main" id="{78202E15-9AF2-45DF-87B5-CD2329779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2B271F88-6F21-4435-B583-8D7ECF01E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F53FF-AA9C-4B0C-A7C3-6BD92144CFA7}" type="slidenum">
              <a:rPr lang="en-US" smtClean="0"/>
              <a:t>‹#›</a:t>
            </a:fld>
            <a:endParaRPr lang="en-US"/>
          </a:p>
        </p:txBody>
      </p:sp>
    </p:spTree>
    <p:extLst>
      <p:ext uri="{BB962C8B-B14F-4D97-AF65-F5344CB8AC3E}">
        <p14:creationId xmlns:p14="http://schemas.microsoft.com/office/powerpoint/2010/main" val="271045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c/acquire-valued-shoppers-challenge/dat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Receiver_operating_characteristi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2EE80233-5629-4BDE-ADBF-FE03BF052B7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4586880" cy="2153465"/>
          </a:xfrm>
          <a:prstGeom prst="rect">
            <a:avLst/>
          </a:prstGeom>
        </p:spPr>
      </p:pic>
      <p:sp>
        <p:nvSpPr>
          <p:cNvPr id="2" name="標題 1">
            <a:extLst>
              <a:ext uri="{FF2B5EF4-FFF2-40B4-BE49-F238E27FC236}">
                <a16:creationId xmlns:a16="http://schemas.microsoft.com/office/drawing/2014/main" id="{FD675883-1118-47B2-8223-D5BB7580E670}"/>
              </a:ext>
            </a:extLst>
          </p:cNvPr>
          <p:cNvSpPr>
            <a:spLocks noGrp="1"/>
          </p:cNvSpPr>
          <p:nvPr>
            <p:ph type="ctrTitle"/>
          </p:nvPr>
        </p:nvSpPr>
        <p:spPr/>
        <p:txBody>
          <a:bodyPr>
            <a:normAutofit/>
          </a:bodyPr>
          <a:lstStyle/>
          <a:p>
            <a:r>
              <a:rPr lang="en-US" b="1" dirty="0"/>
              <a:t>Acquire Valued Shoppers Challenge</a:t>
            </a:r>
            <a:endParaRPr lang="en-US" dirty="0"/>
          </a:p>
        </p:txBody>
      </p:sp>
      <p:sp>
        <p:nvSpPr>
          <p:cNvPr id="3" name="副標題 2">
            <a:extLst>
              <a:ext uri="{FF2B5EF4-FFF2-40B4-BE49-F238E27FC236}">
                <a16:creationId xmlns:a16="http://schemas.microsoft.com/office/drawing/2014/main" id="{D270449F-0358-4719-A289-15E0E87F3E55}"/>
              </a:ext>
            </a:extLst>
          </p:cNvPr>
          <p:cNvSpPr>
            <a:spLocks noGrp="1"/>
          </p:cNvSpPr>
          <p:nvPr>
            <p:ph type="subTitle" idx="1"/>
          </p:nvPr>
        </p:nvSpPr>
        <p:spPr>
          <a:xfrm>
            <a:off x="1524000" y="5735637"/>
            <a:ext cx="10531929" cy="1045028"/>
          </a:xfrm>
        </p:spPr>
        <p:txBody>
          <a:bodyPr>
            <a:normAutofit/>
          </a:bodyPr>
          <a:lstStyle/>
          <a:p>
            <a:pPr algn="l"/>
            <a:r>
              <a:rPr lang="en-US" sz="3600" dirty="0"/>
              <a:t>BDSE08-Team1</a:t>
            </a:r>
          </a:p>
          <a:p>
            <a:pPr algn="l"/>
            <a:r>
              <a:rPr lang="en-US" b="1" dirty="0"/>
              <a:t>Data source: </a:t>
            </a:r>
            <a:r>
              <a:rPr lang="en-US" b="1" u="sng" dirty="0">
                <a:hlinkClick r:id="rId4"/>
              </a:rPr>
              <a:t>https://www.kaggle.com/c/acquire-valued-shoppers-challenge/data</a:t>
            </a:r>
            <a:r>
              <a:rPr lang="en-US" b="1" dirty="0"/>
              <a:t> </a:t>
            </a:r>
            <a:endParaRPr lang="en-US" dirty="0"/>
          </a:p>
          <a:p>
            <a:pPr algn="l"/>
            <a:endParaRPr lang="en-US" sz="3600" dirty="0"/>
          </a:p>
          <a:p>
            <a:pPr algn="l"/>
            <a:endParaRPr lang="en-US" sz="3600" dirty="0"/>
          </a:p>
        </p:txBody>
      </p:sp>
    </p:spTree>
    <p:extLst>
      <p:ext uri="{BB962C8B-B14F-4D97-AF65-F5344CB8AC3E}">
        <p14:creationId xmlns:p14="http://schemas.microsoft.com/office/powerpoint/2010/main" val="248817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6204BA-5F8B-4CF3-80BC-58D4BA3EFA6D}"/>
              </a:ext>
            </a:extLst>
          </p:cNvPr>
          <p:cNvSpPr>
            <a:spLocks noGrp="1"/>
          </p:cNvSpPr>
          <p:nvPr>
            <p:ph type="title"/>
          </p:nvPr>
        </p:nvSpPr>
        <p:spPr>
          <a:xfrm>
            <a:off x="838200" y="365125"/>
            <a:ext cx="1137557" cy="1325563"/>
          </a:xfrm>
        </p:spPr>
        <p:txBody>
          <a:bodyPr/>
          <a:lstStyle/>
          <a:p>
            <a:r>
              <a:rPr lang="en-US" dirty="0"/>
              <a:t>File </a:t>
            </a:r>
          </a:p>
        </p:txBody>
      </p:sp>
      <p:graphicFrame>
        <p:nvGraphicFramePr>
          <p:cNvPr id="4" name="內容版面配置區 3">
            <a:extLst>
              <a:ext uri="{FF2B5EF4-FFF2-40B4-BE49-F238E27FC236}">
                <a16:creationId xmlns:a16="http://schemas.microsoft.com/office/drawing/2014/main" id="{DF7DBFB4-CB02-4653-B125-AA09AC1C879E}"/>
              </a:ext>
            </a:extLst>
          </p:cNvPr>
          <p:cNvGraphicFramePr>
            <a:graphicFrameLocks noGrp="1"/>
          </p:cNvGraphicFramePr>
          <p:nvPr>
            <p:ph idx="1"/>
            <p:extLst>
              <p:ext uri="{D42A27DB-BD31-4B8C-83A1-F6EECF244321}">
                <p14:modId xmlns:p14="http://schemas.microsoft.com/office/powerpoint/2010/main" val="3664854175"/>
              </p:ext>
            </p:extLst>
          </p:nvPr>
        </p:nvGraphicFramePr>
        <p:xfrm>
          <a:off x="2677887" y="0"/>
          <a:ext cx="9514114" cy="6858001"/>
        </p:xfrm>
        <a:graphic>
          <a:graphicData uri="http://schemas.openxmlformats.org/drawingml/2006/table">
            <a:tbl>
              <a:tblPr firstRow="1" firstCol="1" bandRow="1">
                <a:tableStyleId>{2A488322-F2BA-4B5B-9748-0D474271808F}</a:tableStyleId>
              </a:tblPr>
              <a:tblGrid>
                <a:gridCol w="2046513">
                  <a:extLst>
                    <a:ext uri="{9D8B030D-6E8A-4147-A177-3AD203B41FA5}">
                      <a16:colId xmlns:a16="http://schemas.microsoft.com/office/drawing/2014/main" val="1341699892"/>
                    </a:ext>
                  </a:extLst>
                </a:gridCol>
                <a:gridCol w="3124200">
                  <a:extLst>
                    <a:ext uri="{9D8B030D-6E8A-4147-A177-3AD203B41FA5}">
                      <a16:colId xmlns:a16="http://schemas.microsoft.com/office/drawing/2014/main" val="2496143844"/>
                    </a:ext>
                  </a:extLst>
                </a:gridCol>
                <a:gridCol w="2882900">
                  <a:extLst>
                    <a:ext uri="{9D8B030D-6E8A-4147-A177-3AD203B41FA5}">
                      <a16:colId xmlns:a16="http://schemas.microsoft.com/office/drawing/2014/main" val="2137263533"/>
                    </a:ext>
                  </a:extLst>
                </a:gridCol>
                <a:gridCol w="1460501">
                  <a:extLst>
                    <a:ext uri="{9D8B030D-6E8A-4147-A177-3AD203B41FA5}">
                      <a16:colId xmlns:a16="http://schemas.microsoft.com/office/drawing/2014/main" val="3271823225"/>
                    </a:ext>
                  </a:extLst>
                </a:gridCol>
              </a:tblGrid>
              <a:tr h="342915">
                <a:tc>
                  <a:txBody>
                    <a:bodyPr/>
                    <a:lstStyle/>
                    <a:p>
                      <a:pPr algn="ctr">
                        <a:lnSpc>
                          <a:spcPct val="115000"/>
                        </a:lnSpc>
                        <a:spcAft>
                          <a:spcPts val="1000"/>
                        </a:spcAft>
                      </a:pPr>
                      <a:r>
                        <a:rPr lang="en-US" sz="2000">
                          <a:effectLst/>
                        </a:rPr>
                        <a:t>file</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gn="ctr">
                        <a:lnSpc>
                          <a:spcPct val="115000"/>
                        </a:lnSpc>
                        <a:spcAft>
                          <a:spcPts val="1000"/>
                        </a:spcAft>
                      </a:pPr>
                      <a:r>
                        <a:rPr lang="en-US" sz="2000">
                          <a:effectLst/>
                        </a:rPr>
                        <a:t>about</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gn="ctr">
                        <a:lnSpc>
                          <a:spcPct val="115000"/>
                        </a:lnSpc>
                        <a:spcAft>
                          <a:spcPts val="1000"/>
                        </a:spcAft>
                      </a:pPr>
                      <a:r>
                        <a:rPr lang="en-US" sz="2000">
                          <a:effectLst/>
                        </a:rPr>
                        <a:t>index</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gn="ctr">
                        <a:lnSpc>
                          <a:spcPct val="115000"/>
                        </a:lnSpc>
                        <a:spcAft>
                          <a:spcPts val="1000"/>
                        </a:spcAft>
                      </a:pPr>
                      <a:r>
                        <a:rPr lang="en-US" sz="2000">
                          <a:effectLst/>
                        </a:rPr>
                        <a:t>columns</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extLst>
                  <a:ext uri="{0D108BD9-81ED-4DB2-BD59-A6C34878D82A}">
                    <a16:rowId xmlns:a16="http://schemas.microsoft.com/office/drawing/2014/main" val="4224613902"/>
                  </a:ext>
                </a:extLst>
              </a:tr>
              <a:tr h="3986200">
                <a:tc>
                  <a:txBody>
                    <a:bodyPr/>
                    <a:lstStyle/>
                    <a:p>
                      <a:pPr>
                        <a:lnSpc>
                          <a:spcPct val="115000"/>
                        </a:lnSpc>
                        <a:spcAft>
                          <a:spcPts val="0"/>
                        </a:spcAft>
                      </a:pPr>
                      <a:r>
                        <a:rPr lang="en-US" sz="2000" dirty="0">
                          <a:effectLst/>
                        </a:rPr>
                        <a:t>transactions.csv</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nSpc>
                          <a:spcPct val="115000"/>
                        </a:lnSpc>
                        <a:spcAft>
                          <a:spcPts val="0"/>
                        </a:spcAft>
                      </a:pPr>
                      <a:r>
                        <a:rPr lang="en-US" sz="2000" dirty="0">
                          <a:effectLst/>
                        </a:rPr>
                        <a:t>contains transaction history for all customers for a period of at least 1 year prior to their offered incentive.</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marL="342900" lvl="0" indent="-342900">
                        <a:lnSpc>
                          <a:spcPct val="115000"/>
                        </a:lnSpc>
                        <a:spcAft>
                          <a:spcPts val="0"/>
                        </a:spcAft>
                        <a:buFont typeface="Symbol" panose="05050102010706020507" pitchFamily="18" charset="2"/>
                        <a:buChar char=""/>
                      </a:pPr>
                      <a:r>
                        <a:rPr lang="en-US" sz="2000">
                          <a:effectLst/>
                        </a:rPr>
                        <a:t>'id'</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'chain'</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'dept'</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'category'</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'company'</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'brand'</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'date'</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'productsize’</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'productmeasure'</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'purchasequantity'</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'purchaseamount'</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gn="ctr">
                        <a:lnSpc>
                          <a:spcPct val="115000"/>
                        </a:lnSpc>
                        <a:spcAft>
                          <a:spcPts val="0"/>
                        </a:spcAft>
                      </a:pPr>
                      <a:r>
                        <a:rPr lang="en-US" sz="2000">
                          <a:effectLst/>
                        </a:rPr>
                        <a:t>349655790</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extLst>
                  <a:ext uri="{0D108BD9-81ED-4DB2-BD59-A6C34878D82A}">
                    <a16:rowId xmlns:a16="http://schemas.microsoft.com/office/drawing/2014/main" val="2840236419"/>
                  </a:ext>
                </a:extLst>
              </a:tr>
              <a:tr h="2528886">
                <a:tc>
                  <a:txBody>
                    <a:bodyPr/>
                    <a:lstStyle/>
                    <a:p>
                      <a:pPr>
                        <a:lnSpc>
                          <a:spcPct val="115000"/>
                        </a:lnSpc>
                        <a:spcAft>
                          <a:spcPts val="0"/>
                        </a:spcAft>
                      </a:pPr>
                      <a:r>
                        <a:rPr lang="en-US" sz="2000">
                          <a:effectLst/>
                        </a:rPr>
                        <a:t>trainHistory.csv</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nSpc>
                          <a:spcPct val="115000"/>
                        </a:lnSpc>
                        <a:spcAft>
                          <a:spcPts val="0"/>
                        </a:spcAft>
                      </a:pPr>
                      <a:r>
                        <a:rPr lang="en-US" sz="2000">
                          <a:effectLst/>
                        </a:rPr>
                        <a:t>contains the incentive offered to each customer and information about the behavioral response to the offer.</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marL="342900" lvl="0" indent="-342900">
                        <a:lnSpc>
                          <a:spcPct val="115000"/>
                        </a:lnSpc>
                        <a:spcAft>
                          <a:spcPts val="0"/>
                        </a:spcAft>
                        <a:buFont typeface="Symbol" panose="05050102010706020507" pitchFamily="18" charset="2"/>
                        <a:buChar char=""/>
                      </a:pPr>
                      <a:r>
                        <a:rPr lang="en-US" sz="2000" dirty="0">
                          <a:effectLst/>
                        </a:rPr>
                        <a:t>'id', </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'chain', </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'offer', </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'market',</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a:t>
                      </a:r>
                      <a:r>
                        <a:rPr lang="en-US" sz="2000" dirty="0" err="1">
                          <a:effectLst/>
                        </a:rPr>
                        <a:t>repeattrips</a:t>
                      </a:r>
                      <a:r>
                        <a:rPr lang="en-US" sz="2000" dirty="0">
                          <a:effectLst/>
                        </a:rPr>
                        <a:t>',</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'repeater', </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a:t>
                      </a:r>
                      <a:r>
                        <a:rPr lang="en-US" sz="2000" dirty="0" err="1">
                          <a:effectLst/>
                        </a:rPr>
                        <a:t>offerdate</a:t>
                      </a:r>
                      <a:r>
                        <a:rPr lang="en-US" sz="2000" dirty="0">
                          <a:effectLst/>
                        </a:rPr>
                        <a:t>'</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tc>
                  <a:txBody>
                    <a:bodyPr/>
                    <a:lstStyle/>
                    <a:p>
                      <a:pPr algn="ctr">
                        <a:lnSpc>
                          <a:spcPct val="115000"/>
                        </a:lnSpc>
                        <a:spcAft>
                          <a:spcPts val="0"/>
                        </a:spcAft>
                      </a:pPr>
                      <a:r>
                        <a:rPr lang="en-US" sz="2000" dirty="0">
                          <a:effectLst/>
                        </a:rPr>
                        <a:t>160057</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46242" marR="46242" marT="0" marB="0"/>
                </a:tc>
                <a:extLst>
                  <a:ext uri="{0D108BD9-81ED-4DB2-BD59-A6C34878D82A}">
                    <a16:rowId xmlns:a16="http://schemas.microsoft.com/office/drawing/2014/main" val="1103376969"/>
                  </a:ext>
                </a:extLst>
              </a:tr>
            </a:tbl>
          </a:graphicData>
        </a:graphic>
      </p:graphicFrame>
    </p:spTree>
    <p:extLst>
      <p:ext uri="{BB962C8B-B14F-4D97-AF65-F5344CB8AC3E}">
        <p14:creationId xmlns:p14="http://schemas.microsoft.com/office/powerpoint/2010/main" val="420405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85837424-4CC4-4681-931A-4943E2E14A37}"/>
              </a:ext>
            </a:extLst>
          </p:cNvPr>
          <p:cNvGraphicFramePr>
            <a:graphicFrameLocks noGrp="1"/>
          </p:cNvGraphicFramePr>
          <p:nvPr>
            <p:ph idx="1"/>
            <p:extLst>
              <p:ext uri="{D42A27DB-BD31-4B8C-83A1-F6EECF244321}">
                <p14:modId xmlns:p14="http://schemas.microsoft.com/office/powerpoint/2010/main" val="1039751420"/>
              </p:ext>
            </p:extLst>
          </p:nvPr>
        </p:nvGraphicFramePr>
        <p:xfrm>
          <a:off x="2596243" y="0"/>
          <a:ext cx="9595757" cy="6858000"/>
        </p:xfrm>
        <a:graphic>
          <a:graphicData uri="http://schemas.openxmlformats.org/drawingml/2006/table">
            <a:tbl>
              <a:tblPr firstRow="1" firstCol="1" bandRow="1">
                <a:tableStyleId>{2A488322-F2BA-4B5B-9748-0D474271808F}</a:tableStyleId>
              </a:tblPr>
              <a:tblGrid>
                <a:gridCol w="1924957">
                  <a:extLst>
                    <a:ext uri="{9D8B030D-6E8A-4147-A177-3AD203B41FA5}">
                      <a16:colId xmlns:a16="http://schemas.microsoft.com/office/drawing/2014/main" val="1521819510"/>
                    </a:ext>
                  </a:extLst>
                </a:gridCol>
                <a:gridCol w="3606800">
                  <a:extLst>
                    <a:ext uri="{9D8B030D-6E8A-4147-A177-3AD203B41FA5}">
                      <a16:colId xmlns:a16="http://schemas.microsoft.com/office/drawing/2014/main" val="1686102309"/>
                    </a:ext>
                  </a:extLst>
                </a:gridCol>
                <a:gridCol w="2654300">
                  <a:extLst>
                    <a:ext uri="{9D8B030D-6E8A-4147-A177-3AD203B41FA5}">
                      <a16:colId xmlns:a16="http://schemas.microsoft.com/office/drawing/2014/main" val="2926702501"/>
                    </a:ext>
                  </a:extLst>
                </a:gridCol>
                <a:gridCol w="1409700">
                  <a:extLst>
                    <a:ext uri="{9D8B030D-6E8A-4147-A177-3AD203B41FA5}">
                      <a16:colId xmlns:a16="http://schemas.microsoft.com/office/drawing/2014/main" val="2521738900"/>
                    </a:ext>
                  </a:extLst>
                </a:gridCol>
              </a:tblGrid>
              <a:tr h="865984">
                <a:tc>
                  <a:txBody>
                    <a:bodyPr/>
                    <a:lstStyle/>
                    <a:p>
                      <a:pPr algn="ctr">
                        <a:lnSpc>
                          <a:spcPct val="115000"/>
                        </a:lnSpc>
                        <a:spcAft>
                          <a:spcPts val="1000"/>
                        </a:spcAft>
                      </a:pPr>
                      <a:r>
                        <a:rPr lang="en-US" sz="2000">
                          <a:effectLst/>
                        </a:rPr>
                        <a:t>file</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a:effectLst/>
                        </a:rPr>
                        <a:t>about</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a:effectLst/>
                        </a:rPr>
                        <a:t>index</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000" dirty="0">
                          <a:effectLst/>
                        </a:rPr>
                        <a:t>columns</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50899438"/>
                  </a:ext>
                </a:extLst>
              </a:tr>
              <a:tr h="3038936">
                <a:tc>
                  <a:txBody>
                    <a:bodyPr/>
                    <a:lstStyle/>
                    <a:p>
                      <a:pPr>
                        <a:lnSpc>
                          <a:spcPct val="115000"/>
                        </a:lnSpc>
                        <a:spcAft>
                          <a:spcPts val="0"/>
                        </a:spcAft>
                      </a:pPr>
                      <a:r>
                        <a:rPr lang="en-US" sz="2000" dirty="0">
                          <a:effectLst/>
                        </a:rPr>
                        <a:t>testHistory.csv</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contains the incentive offered to each customer but does not include their response. (you are predicting the repeater column for each id in this file)</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US" sz="2000">
                          <a:effectLst/>
                        </a:rPr>
                        <a:t>'id'</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'chain', </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'offer'</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‘market'</a:t>
                      </a:r>
                      <a:endParaRPr lang="en-US" sz="1800">
                        <a:effectLst/>
                      </a:endParaRPr>
                    </a:p>
                    <a:p>
                      <a:pPr marL="342900" lvl="0" indent="-342900">
                        <a:lnSpc>
                          <a:spcPct val="115000"/>
                        </a:lnSpc>
                        <a:spcAft>
                          <a:spcPts val="0"/>
                        </a:spcAft>
                        <a:buFont typeface="Symbol" panose="05050102010706020507" pitchFamily="18" charset="2"/>
                        <a:buChar char=""/>
                      </a:pPr>
                      <a:r>
                        <a:rPr lang="en-US" sz="2000">
                          <a:effectLst/>
                        </a:rPr>
                        <a:t>‘offerdate'</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151484</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36003591"/>
                  </a:ext>
                </a:extLst>
              </a:tr>
              <a:tr h="2953080">
                <a:tc>
                  <a:txBody>
                    <a:bodyPr/>
                    <a:lstStyle/>
                    <a:p>
                      <a:pPr>
                        <a:lnSpc>
                          <a:spcPct val="115000"/>
                        </a:lnSpc>
                        <a:spcAft>
                          <a:spcPts val="0"/>
                        </a:spcAft>
                      </a:pPr>
                      <a:r>
                        <a:rPr lang="en-US" sz="2000">
                          <a:effectLst/>
                        </a:rPr>
                        <a:t>offers.csv</a:t>
                      </a:r>
                      <a:endParaRPr lang="en-US" sz="18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contains information about the offers.</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US" sz="2000" dirty="0">
                          <a:effectLst/>
                        </a:rPr>
                        <a:t>'offer'</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'category'</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'quantity'</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'company'</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a:t>
                      </a:r>
                      <a:r>
                        <a:rPr lang="en-US" sz="2000" dirty="0" err="1">
                          <a:effectLst/>
                        </a:rPr>
                        <a:t>offervalue</a:t>
                      </a:r>
                      <a:r>
                        <a:rPr lang="en-US" sz="2000" dirty="0">
                          <a:effectLst/>
                        </a:rPr>
                        <a:t>'</a:t>
                      </a:r>
                      <a:endParaRPr lang="en-US" sz="1800" dirty="0">
                        <a:effectLst/>
                      </a:endParaRPr>
                    </a:p>
                    <a:p>
                      <a:pPr marL="342900" lvl="0" indent="-342900">
                        <a:lnSpc>
                          <a:spcPct val="115000"/>
                        </a:lnSpc>
                        <a:spcAft>
                          <a:spcPts val="0"/>
                        </a:spcAft>
                        <a:buFont typeface="Symbol" panose="05050102010706020507" pitchFamily="18" charset="2"/>
                        <a:buChar char=""/>
                      </a:pPr>
                      <a:r>
                        <a:rPr lang="en-US" sz="2000" dirty="0">
                          <a:effectLst/>
                        </a:rPr>
                        <a:t>'brand'</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37</a:t>
                      </a:r>
                      <a:endParaRPr lang="en-US" sz="18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81056646"/>
                  </a:ext>
                </a:extLst>
              </a:tr>
            </a:tbl>
          </a:graphicData>
        </a:graphic>
      </p:graphicFrame>
      <p:sp>
        <p:nvSpPr>
          <p:cNvPr id="5" name="標題 1">
            <a:extLst>
              <a:ext uri="{FF2B5EF4-FFF2-40B4-BE49-F238E27FC236}">
                <a16:creationId xmlns:a16="http://schemas.microsoft.com/office/drawing/2014/main" id="{AF8223DD-4E01-4D1D-8BFA-254945FC41C9}"/>
              </a:ext>
            </a:extLst>
          </p:cNvPr>
          <p:cNvSpPr txBox="1">
            <a:spLocks/>
          </p:cNvSpPr>
          <p:nvPr/>
        </p:nvSpPr>
        <p:spPr>
          <a:xfrm>
            <a:off x="838200" y="365125"/>
            <a:ext cx="11375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File </a:t>
            </a:r>
          </a:p>
        </p:txBody>
      </p:sp>
    </p:spTree>
    <p:extLst>
      <p:ext uri="{BB962C8B-B14F-4D97-AF65-F5344CB8AC3E}">
        <p14:creationId xmlns:p14="http://schemas.microsoft.com/office/powerpoint/2010/main" val="8214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0BC81-578B-4D74-9062-4BE64626E6A8}"/>
              </a:ext>
            </a:extLst>
          </p:cNvPr>
          <p:cNvSpPr>
            <a:spLocks noGrp="1"/>
          </p:cNvSpPr>
          <p:nvPr>
            <p:ph type="title"/>
          </p:nvPr>
        </p:nvSpPr>
        <p:spPr/>
        <p:txBody>
          <a:bodyPr/>
          <a:lstStyle/>
          <a:p>
            <a:r>
              <a:rPr lang="en-US" dirty="0"/>
              <a:t>Raw data info </a:t>
            </a:r>
          </a:p>
        </p:txBody>
      </p:sp>
      <p:sp>
        <p:nvSpPr>
          <p:cNvPr id="3" name="內容版面配置區 2">
            <a:extLst>
              <a:ext uri="{FF2B5EF4-FFF2-40B4-BE49-F238E27FC236}">
                <a16:creationId xmlns:a16="http://schemas.microsoft.com/office/drawing/2014/main" id="{24F4F992-EBB1-438F-8871-DD28E1F3AB78}"/>
              </a:ext>
            </a:extLst>
          </p:cNvPr>
          <p:cNvSpPr>
            <a:spLocks noGrp="1"/>
          </p:cNvSpPr>
          <p:nvPr>
            <p:ph idx="1"/>
          </p:nvPr>
        </p:nvSpPr>
        <p:spPr/>
        <p:txBody>
          <a:bodyPr/>
          <a:lstStyle/>
          <a:p>
            <a:pPr lvl="0"/>
            <a:r>
              <a:rPr lang="en-US" dirty="0"/>
              <a:t>Only ‘</a:t>
            </a:r>
            <a:r>
              <a:rPr lang="en-US" dirty="0" err="1"/>
              <a:t>productmeasure</a:t>
            </a:r>
            <a:r>
              <a:rPr lang="en-US" dirty="0"/>
              <a:t>’ has null </a:t>
            </a:r>
            <a:r>
              <a:rPr lang="en-US" dirty="0" err="1"/>
              <a:t>number,Total</a:t>
            </a:r>
            <a:r>
              <a:rPr lang="en-US" dirty="0"/>
              <a:t>: 10296541(2.94%)</a:t>
            </a:r>
            <a:endParaRPr lang="en-US" sz="2400" dirty="0"/>
          </a:p>
          <a:p>
            <a:pPr lvl="0"/>
            <a:r>
              <a:rPr lang="en-US" dirty="0"/>
              <a:t>A negative value in </a:t>
            </a:r>
            <a:r>
              <a:rPr lang="en-US" dirty="0" err="1"/>
              <a:t>productquantity</a:t>
            </a:r>
            <a:r>
              <a:rPr lang="en-US" dirty="0"/>
              <a:t> and </a:t>
            </a:r>
            <a:r>
              <a:rPr lang="en-US" dirty="0" err="1"/>
              <a:t>purchaseamount</a:t>
            </a:r>
            <a:r>
              <a:rPr lang="en-US" dirty="0"/>
              <a:t> indicates a return.</a:t>
            </a:r>
            <a:endParaRPr lang="en-US" sz="2400" dirty="0"/>
          </a:p>
          <a:p>
            <a:pPr lvl="1"/>
            <a:r>
              <a:rPr lang="en-US" dirty="0" err="1"/>
              <a:t>Purchasequantity</a:t>
            </a:r>
            <a:r>
              <a:rPr lang="en-US" dirty="0"/>
              <a:t>: 21518</a:t>
            </a:r>
            <a:endParaRPr lang="en-US" sz="2000" dirty="0"/>
          </a:p>
          <a:p>
            <a:pPr lvl="1"/>
            <a:r>
              <a:rPr lang="en-US" dirty="0" err="1"/>
              <a:t>Purchaseamount</a:t>
            </a:r>
            <a:r>
              <a:rPr lang="en-US" dirty="0"/>
              <a:t>: 808321</a:t>
            </a:r>
            <a:endParaRPr lang="en-US" sz="2000" dirty="0"/>
          </a:p>
          <a:p>
            <a:endParaRPr lang="en-US" dirty="0"/>
          </a:p>
        </p:txBody>
      </p:sp>
    </p:spTree>
    <p:extLst>
      <p:ext uri="{BB962C8B-B14F-4D97-AF65-F5344CB8AC3E}">
        <p14:creationId xmlns:p14="http://schemas.microsoft.com/office/powerpoint/2010/main" val="1924417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C9D22-406C-4DDD-BC6F-B0D129C05CC9}"/>
              </a:ext>
            </a:extLst>
          </p:cNvPr>
          <p:cNvSpPr>
            <a:spLocks noGrp="1"/>
          </p:cNvSpPr>
          <p:nvPr>
            <p:ph type="title"/>
          </p:nvPr>
        </p:nvSpPr>
        <p:spPr>
          <a:xfrm>
            <a:off x="838200" y="345036"/>
            <a:ext cx="10515600" cy="1325563"/>
          </a:xfrm>
        </p:spPr>
        <p:txBody>
          <a:bodyPr/>
          <a:lstStyle/>
          <a:p>
            <a:r>
              <a:rPr lang="en-US" dirty="0"/>
              <a:t>Raw data info </a:t>
            </a:r>
          </a:p>
        </p:txBody>
      </p:sp>
      <p:graphicFrame>
        <p:nvGraphicFramePr>
          <p:cNvPr id="4" name="內容版面配置區 3">
            <a:extLst>
              <a:ext uri="{FF2B5EF4-FFF2-40B4-BE49-F238E27FC236}">
                <a16:creationId xmlns:a16="http://schemas.microsoft.com/office/drawing/2014/main" id="{21745510-BE80-4519-90DF-3CDB798101A8}"/>
              </a:ext>
            </a:extLst>
          </p:cNvPr>
          <p:cNvGraphicFramePr>
            <a:graphicFrameLocks noGrp="1"/>
          </p:cNvGraphicFramePr>
          <p:nvPr>
            <p:ph idx="1"/>
            <p:extLst>
              <p:ext uri="{D42A27DB-BD31-4B8C-83A1-F6EECF244321}">
                <p14:modId xmlns:p14="http://schemas.microsoft.com/office/powerpoint/2010/main" val="34981214"/>
              </p:ext>
            </p:extLst>
          </p:nvPr>
        </p:nvGraphicFramePr>
        <p:xfrm>
          <a:off x="266698" y="2286904"/>
          <a:ext cx="3655350" cy="2943360"/>
        </p:xfrm>
        <a:graphic>
          <a:graphicData uri="http://schemas.openxmlformats.org/drawingml/2006/table">
            <a:tbl>
              <a:tblPr firstRow="1" bandRow="1">
                <a:tableStyleId>{21E4AEA4-8DFA-4A89-87EB-49C32662AFE0}</a:tableStyleId>
              </a:tblPr>
              <a:tblGrid>
                <a:gridCol w="1218450">
                  <a:extLst>
                    <a:ext uri="{9D8B030D-6E8A-4147-A177-3AD203B41FA5}">
                      <a16:colId xmlns:a16="http://schemas.microsoft.com/office/drawing/2014/main" val="857194351"/>
                    </a:ext>
                  </a:extLst>
                </a:gridCol>
                <a:gridCol w="1218450">
                  <a:extLst>
                    <a:ext uri="{9D8B030D-6E8A-4147-A177-3AD203B41FA5}">
                      <a16:colId xmlns:a16="http://schemas.microsoft.com/office/drawing/2014/main" val="1121537488"/>
                    </a:ext>
                  </a:extLst>
                </a:gridCol>
                <a:gridCol w="1218450">
                  <a:extLst>
                    <a:ext uri="{9D8B030D-6E8A-4147-A177-3AD203B41FA5}">
                      <a16:colId xmlns:a16="http://schemas.microsoft.com/office/drawing/2014/main" val="3876901609"/>
                    </a:ext>
                  </a:extLst>
                </a:gridCol>
              </a:tblGrid>
              <a:tr h="501739">
                <a:tc>
                  <a:txBody>
                    <a:bodyPr/>
                    <a:lstStyle/>
                    <a:p>
                      <a:r>
                        <a:rPr lang="en-US" dirty="0" err="1"/>
                        <a:t>testH</a:t>
                      </a:r>
                      <a:endParaRPr lang="en-US" dirty="0"/>
                    </a:p>
                  </a:txBody>
                  <a:tcPr/>
                </a:tc>
                <a:tc>
                  <a:txBody>
                    <a:bodyPr/>
                    <a:lstStyle/>
                    <a:p>
                      <a:r>
                        <a:rPr lang="en-US" sz="1800" u="none" strike="noStrike" kern="1200" dirty="0">
                          <a:effectLst/>
                        </a:rPr>
                        <a:t>Unique</a:t>
                      </a:r>
                    </a:p>
                    <a:p>
                      <a:r>
                        <a:rPr lang="en-US" sz="1800" u="none" strike="noStrike" kern="1200" dirty="0">
                          <a:effectLst/>
                        </a:rPr>
                        <a:t>number</a:t>
                      </a:r>
                      <a:endParaRPr lang="en-US" dirty="0"/>
                    </a:p>
                  </a:txBody>
                  <a:tcPr/>
                </a:tc>
                <a:tc>
                  <a:txBody>
                    <a:bodyPr/>
                    <a:lstStyle/>
                    <a:p>
                      <a:r>
                        <a:rPr lang="en-US" sz="1800" u="none" strike="noStrike" kern="1200" dirty="0">
                          <a:effectLst/>
                        </a:rPr>
                        <a:t>Null</a:t>
                      </a:r>
                    </a:p>
                    <a:p>
                      <a:r>
                        <a:rPr lang="en-US" sz="1800" u="none" strike="noStrike" kern="1200" dirty="0">
                          <a:effectLst/>
                        </a:rPr>
                        <a:t>number</a:t>
                      </a:r>
                      <a:endParaRPr lang="en-US" dirty="0"/>
                    </a:p>
                  </a:txBody>
                  <a:tcPr/>
                </a:tc>
                <a:extLst>
                  <a:ext uri="{0D108BD9-81ED-4DB2-BD59-A6C34878D82A}">
                    <a16:rowId xmlns:a16="http://schemas.microsoft.com/office/drawing/2014/main" val="2753231151"/>
                  </a:ext>
                </a:extLst>
              </a:tr>
              <a:tr h="460656">
                <a:tc>
                  <a:txBody>
                    <a:bodyPr/>
                    <a:lstStyle/>
                    <a:p>
                      <a:r>
                        <a:rPr lang="en-US" sz="1800" u="none" strike="noStrike" kern="1200" dirty="0">
                          <a:effectLst/>
                        </a:rPr>
                        <a:t>id</a:t>
                      </a:r>
                      <a:endParaRPr lang="en-US" dirty="0"/>
                    </a:p>
                  </a:txBody>
                  <a:tcPr/>
                </a:tc>
                <a:tc>
                  <a:txBody>
                    <a:bodyPr/>
                    <a:lstStyle/>
                    <a:p>
                      <a:pPr algn="r"/>
                      <a:r>
                        <a:rPr lang="en-US" sz="1800" u="none" strike="noStrike" kern="1200" dirty="0">
                          <a:effectLst/>
                        </a:rPr>
                        <a:t>151484</a:t>
                      </a:r>
                      <a:endParaRPr lang="en-US" dirty="0"/>
                    </a:p>
                  </a:txBody>
                  <a:tcPr/>
                </a:tc>
                <a:tc>
                  <a:txBody>
                    <a:bodyPr/>
                    <a:lstStyle/>
                    <a:p>
                      <a:pPr algn="r"/>
                      <a:r>
                        <a:rPr lang="en-US" dirty="0"/>
                        <a:t>0</a:t>
                      </a:r>
                    </a:p>
                  </a:txBody>
                  <a:tcPr/>
                </a:tc>
                <a:extLst>
                  <a:ext uri="{0D108BD9-81ED-4DB2-BD59-A6C34878D82A}">
                    <a16:rowId xmlns:a16="http://schemas.microsoft.com/office/drawing/2014/main" val="2761485554"/>
                  </a:ext>
                </a:extLst>
              </a:tr>
              <a:tr h="460656">
                <a:tc>
                  <a:txBody>
                    <a:bodyPr/>
                    <a:lstStyle/>
                    <a:p>
                      <a:r>
                        <a:rPr lang="en-US" sz="1800" u="none" strike="noStrike" kern="1200" dirty="0">
                          <a:effectLst/>
                        </a:rPr>
                        <a:t>chain</a:t>
                      </a:r>
                      <a:endParaRPr lang="en-US" dirty="0"/>
                    </a:p>
                  </a:txBody>
                  <a:tcPr/>
                </a:tc>
                <a:tc>
                  <a:txBody>
                    <a:bodyPr/>
                    <a:lstStyle/>
                    <a:p>
                      <a:pPr algn="r"/>
                      <a:r>
                        <a:rPr lang="en-US" dirty="0"/>
                        <a:t>131</a:t>
                      </a:r>
                    </a:p>
                  </a:txBody>
                  <a:tcPr/>
                </a:tc>
                <a:tc>
                  <a:txBody>
                    <a:bodyPr/>
                    <a:lstStyle/>
                    <a:p>
                      <a:pPr algn="r"/>
                      <a:r>
                        <a:rPr lang="en-US" dirty="0"/>
                        <a:t>0</a:t>
                      </a:r>
                    </a:p>
                  </a:txBody>
                  <a:tcPr/>
                </a:tc>
                <a:extLst>
                  <a:ext uri="{0D108BD9-81ED-4DB2-BD59-A6C34878D82A}">
                    <a16:rowId xmlns:a16="http://schemas.microsoft.com/office/drawing/2014/main" val="469009052"/>
                  </a:ext>
                </a:extLst>
              </a:tr>
              <a:tr h="460656">
                <a:tc>
                  <a:txBody>
                    <a:bodyPr/>
                    <a:lstStyle/>
                    <a:p>
                      <a:r>
                        <a:rPr lang="en-US" sz="1800" u="none" strike="noStrike" kern="1200" dirty="0">
                          <a:effectLst/>
                        </a:rPr>
                        <a:t>offer</a:t>
                      </a:r>
                      <a:endParaRPr lang="en-US" dirty="0"/>
                    </a:p>
                  </a:txBody>
                  <a:tcPr/>
                </a:tc>
                <a:tc>
                  <a:txBody>
                    <a:bodyPr/>
                    <a:lstStyle/>
                    <a:p>
                      <a:pPr algn="r"/>
                      <a:r>
                        <a:rPr lang="en-US" dirty="0"/>
                        <a:t>29</a:t>
                      </a:r>
                    </a:p>
                  </a:txBody>
                  <a:tcPr/>
                </a:tc>
                <a:tc>
                  <a:txBody>
                    <a:bodyPr/>
                    <a:lstStyle/>
                    <a:p>
                      <a:pPr algn="r"/>
                      <a:r>
                        <a:rPr lang="en-US" dirty="0"/>
                        <a:t>0</a:t>
                      </a:r>
                    </a:p>
                  </a:txBody>
                  <a:tcPr/>
                </a:tc>
                <a:extLst>
                  <a:ext uri="{0D108BD9-81ED-4DB2-BD59-A6C34878D82A}">
                    <a16:rowId xmlns:a16="http://schemas.microsoft.com/office/drawing/2014/main" val="3053082728"/>
                  </a:ext>
                </a:extLst>
              </a:tr>
              <a:tr h="460656">
                <a:tc>
                  <a:txBody>
                    <a:bodyPr/>
                    <a:lstStyle/>
                    <a:p>
                      <a:r>
                        <a:rPr lang="en-US" sz="1800" u="none" strike="noStrike" kern="1200" dirty="0">
                          <a:effectLst/>
                        </a:rPr>
                        <a:t>market </a:t>
                      </a:r>
                      <a:endParaRPr lang="en-US" dirty="0"/>
                    </a:p>
                  </a:txBody>
                  <a:tcPr/>
                </a:tc>
                <a:tc>
                  <a:txBody>
                    <a:bodyPr/>
                    <a:lstStyle/>
                    <a:p>
                      <a:pPr algn="r"/>
                      <a:r>
                        <a:rPr lang="en-US" dirty="0"/>
                        <a:t>34</a:t>
                      </a:r>
                    </a:p>
                  </a:txBody>
                  <a:tcPr/>
                </a:tc>
                <a:tc>
                  <a:txBody>
                    <a:bodyPr/>
                    <a:lstStyle/>
                    <a:p>
                      <a:pPr algn="r"/>
                      <a:r>
                        <a:rPr lang="en-US" dirty="0"/>
                        <a:t>0</a:t>
                      </a:r>
                    </a:p>
                  </a:txBody>
                  <a:tcPr/>
                </a:tc>
                <a:extLst>
                  <a:ext uri="{0D108BD9-81ED-4DB2-BD59-A6C34878D82A}">
                    <a16:rowId xmlns:a16="http://schemas.microsoft.com/office/drawing/2014/main" val="4207445066"/>
                  </a:ext>
                </a:extLst>
              </a:tr>
              <a:tr h="460656">
                <a:tc>
                  <a:txBody>
                    <a:bodyPr/>
                    <a:lstStyle/>
                    <a:p>
                      <a:r>
                        <a:rPr lang="en-US" sz="1800" u="none" strike="noStrike" kern="1200" dirty="0" err="1">
                          <a:effectLst/>
                        </a:rPr>
                        <a:t>offerdate</a:t>
                      </a:r>
                      <a:r>
                        <a:rPr lang="en-US" sz="1800" u="none" strike="noStrike" kern="1200" dirty="0">
                          <a:effectLst/>
                        </a:rPr>
                        <a:t> </a:t>
                      </a:r>
                      <a:endParaRPr lang="en-US" dirty="0"/>
                    </a:p>
                  </a:txBody>
                  <a:tcPr/>
                </a:tc>
                <a:tc>
                  <a:txBody>
                    <a:bodyPr/>
                    <a:lstStyle/>
                    <a:p>
                      <a:pPr algn="r"/>
                      <a:r>
                        <a:rPr lang="en-US" dirty="0"/>
                        <a:t>89</a:t>
                      </a:r>
                    </a:p>
                  </a:txBody>
                  <a:tcPr/>
                </a:tc>
                <a:tc>
                  <a:txBody>
                    <a:bodyPr/>
                    <a:lstStyle/>
                    <a:p>
                      <a:pPr algn="r"/>
                      <a:r>
                        <a:rPr lang="en-US" dirty="0"/>
                        <a:t>0</a:t>
                      </a:r>
                    </a:p>
                  </a:txBody>
                  <a:tcPr/>
                </a:tc>
                <a:extLst>
                  <a:ext uri="{0D108BD9-81ED-4DB2-BD59-A6C34878D82A}">
                    <a16:rowId xmlns:a16="http://schemas.microsoft.com/office/drawing/2014/main" val="3098465398"/>
                  </a:ext>
                </a:extLst>
              </a:tr>
            </a:tbl>
          </a:graphicData>
        </a:graphic>
      </p:graphicFrame>
      <p:graphicFrame>
        <p:nvGraphicFramePr>
          <p:cNvPr id="5" name="內容版面配置區 3">
            <a:extLst>
              <a:ext uri="{FF2B5EF4-FFF2-40B4-BE49-F238E27FC236}">
                <a16:creationId xmlns:a16="http://schemas.microsoft.com/office/drawing/2014/main" id="{4C2433A4-1B8C-404C-A92E-747AE5B8902E}"/>
              </a:ext>
            </a:extLst>
          </p:cNvPr>
          <p:cNvGraphicFramePr>
            <a:graphicFrameLocks/>
          </p:cNvGraphicFramePr>
          <p:nvPr>
            <p:extLst>
              <p:ext uri="{D42A27DB-BD31-4B8C-83A1-F6EECF244321}">
                <p14:modId xmlns:p14="http://schemas.microsoft.com/office/powerpoint/2010/main" val="3700542950"/>
              </p:ext>
            </p:extLst>
          </p:nvPr>
        </p:nvGraphicFramePr>
        <p:xfrm>
          <a:off x="4268325" y="2287808"/>
          <a:ext cx="3655350" cy="4320302"/>
        </p:xfrm>
        <a:graphic>
          <a:graphicData uri="http://schemas.openxmlformats.org/drawingml/2006/table">
            <a:tbl>
              <a:tblPr firstRow="1" bandRow="1">
                <a:tableStyleId>{00A15C55-8517-42AA-B614-E9B94910E393}</a:tableStyleId>
              </a:tblPr>
              <a:tblGrid>
                <a:gridCol w="1360716">
                  <a:extLst>
                    <a:ext uri="{9D8B030D-6E8A-4147-A177-3AD203B41FA5}">
                      <a16:colId xmlns:a16="http://schemas.microsoft.com/office/drawing/2014/main" val="857194351"/>
                    </a:ext>
                  </a:extLst>
                </a:gridCol>
                <a:gridCol w="1147317">
                  <a:extLst>
                    <a:ext uri="{9D8B030D-6E8A-4147-A177-3AD203B41FA5}">
                      <a16:colId xmlns:a16="http://schemas.microsoft.com/office/drawing/2014/main" val="1121537488"/>
                    </a:ext>
                  </a:extLst>
                </a:gridCol>
                <a:gridCol w="1147317">
                  <a:extLst>
                    <a:ext uri="{9D8B030D-6E8A-4147-A177-3AD203B41FA5}">
                      <a16:colId xmlns:a16="http://schemas.microsoft.com/office/drawing/2014/main" val="3876901609"/>
                    </a:ext>
                  </a:extLst>
                </a:gridCol>
              </a:tblGrid>
              <a:tr h="525746">
                <a:tc>
                  <a:txBody>
                    <a:bodyPr/>
                    <a:lstStyle/>
                    <a:p>
                      <a:r>
                        <a:rPr lang="en-US" dirty="0" err="1"/>
                        <a:t>trainH</a:t>
                      </a:r>
                      <a:endParaRPr lang="en-US" dirty="0"/>
                    </a:p>
                  </a:txBody>
                  <a:tcPr/>
                </a:tc>
                <a:tc>
                  <a:txBody>
                    <a:bodyPr/>
                    <a:lstStyle/>
                    <a:p>
                      <a:r>
                        <a:rPr lang="en-US" sz="1800" u="none" strike="noStrike" kern="1200" dirty="0">
                          <a:effectLst/>
                        </a:rPr>
                        <a:t>Unique</a:t>
                      </a:r>
                    </a:p>
                    <a:p>
                      <a:r>
                        <a:rPr lang="en-US" sz="1800" u="none" strike="noStrike" kern="1200" dirty="0">
                          <a:effectLst/>
                        </a:rPr>
                        <a:t>number</a:t>
                      </a:r>
                      <a:endParaRPr lang="en-US" dirty="0"/>
                    </a:p>
                  </a:txBody>
                  <a:tcPr/>
                </a:tc>
                <a:tc>
                  <a:txBody>
                    <a:bodyPr/>
                    <a:lstStyle/>
                    <a:p>
                      <a:r>
                        <a:rPr lang="en-US" sz="1800" u="none" strike="noStrike" kern="1200" dirty="0">
                          <a:effectLst/>
                        </a:rPr>
                        <a:t>Null</a:t>
                      </a:r>
                    </a:p>
                    <a:p>
                      <a:r>
                        <a:rPr lang="en-US" sz="1800" u="none" strike="noStrike" kern="1200" dirty="0">
                          <a:effectLst/>
                        </a:rPr>
                        <a:t>number</a:t>
                      </a:r>
                      <a:endParaRPr lang="en-US" dirty="0"/>
                    </a:p>
                  </a:txBody>
                  <a:tcPr/>
                </a:tc>
                <a:extLst>
                  <a:ext uri="{0D108BD9-81ED-4DB2-BD59-A6C34878D82A}">
                    <a16:rowId xmlns:a16="http://schemas.microsoft.com/office/drawing/2014/main" val="2753231151"/>
                  </a:ext>
                </a:extLst>
              </a:tr>
              <a:tr h="525746">
                <a:tc>
                  <a:txBody>
                    <a:bodyPr/>
                    <a:lstStyle/>
                    <a:p>
                      <a:r>
                        <a:rPr lang="en-US" sz="1800" u="none" strike="noStrike" kern="1200" dirty="0">
                          <a:effectLst/>
                        </a:rPr>
                        <a:t>id</a:t>
                      </a:r>
                      <a:endParaRPr lang="en-US" dirty="0"/>
                    </a:p>
                  </a:txBody>
                  <a:tcPr/>
                </a:tc>
                <a:tc>
                  <a:txBody>
                    <a:bodyPr/>
                    <a:lstStyle/>
                    <a:p>
                      <a:pPr algn="r"/>
                      <a:r>
                        <a:rPr lang="en-US" dirty="0"/>
                        <a:t>160057</a:t>
                      </a:r>
                    </a:p>
                  </a:txBody>
                  <a:tcPr/>
                </a:tc>
                <a:tc>
                  <a:txBody>
                    <a:bodyPr/>
                    <a:lstStyle/>
                    <a:p>
                      <a:pPr algn="r"/>
                      <a:r>
                        <a:rPr lang="en-US" dirty="0"/>
                        <a:t>0</a:t>
                      </a:r>
                    </a:p>
                  </a:txBody>
                  <a:tcPr/>
                </a:tc>
                <a:extLst>
                  <a:ext uri="{0D108BD9-81ED-4DB2-BD59-A6C34878D82A}">
                    <a16:rowId xmlns:a16="http://schemas.microsoft.com/office/drawing/2014/main" val="2761485554"/>
                  </a:ext>
                </a:extLst>
              </a:tr>
              <a:tr h="525746">
                <a:tc>
                  <a:txBody>
                    <a:bodyPr/>
                    <a:lstStyle/>
                    <a:p>
                      <a:r>
                        <a:rPr lang="en-US" sz="1800" u="none" strike="noStrike" kern="1200" dirty="0">
                          <a:effectLst/>
                        </a:rPr>
                        <a:t>chain</a:t>
                      </a:r>
                      <a:endParaRPr lang="en-US" dirty="0"/>
                    </a:p>
                  </a:txBody>
                  <a:tcPr/>
                </a:tc>
                <a:tc>
                  <a:txBody>
                    <a:bodyPr/>
                    <a:lstStyle/>
                    <a:p>
                      <a:pPr algn="r"/>
                      <a:r>
                        <a:rPr lang="en-US" dirty="0"/>
                        <a:t>130</a:t>
                      </a:r>
                    </a:p>
                  </a:txBody>
                  <a:tcPr/>
                </a:tc>
                <a:tc>
                  <a:txBody>
                    <a:bodyPr/>
                    <a:lstStyle/>
                    <a:p>
                      <a:pPr algn="r"/>
                      <a:r>
                        <a:rPr lang="en-US" dirty="0"/>
                        <a:t>0</a:t>
                      </a:r>
                    </a:p>
                  </a:txBody>
                  <a:tcPr/>
                </a:tc>
                <a:extLst>
                  <a:ext uri="{0D108BD9-81ED-4DB2-BD59-A6C34878D82A}">
                    <a16:rowId xmlns:a16="http://schemas.microsoft.com/office/drawing/2014/main" val="469009052"/>
                  </a:ext>
                </a:extLst>
              </a:tr>
              <a:tr h="525746">
                <a:tc>
                  <a:txBody>
                    <a:bodyPr/>
                    <a:lstStyle/>
                    <a:p>
                      <a:r>
                        <a:rPr lang="en-US" sz="1800" u="none" strike="noStrike" kern="1200" dirty="0">
                          <a:effectLst/>
                        </a:rPr>
                        <a:t>offer</a:t>
                      </a:r>
                      <a:endParaRPr lang="en-US" dirty="0"/>
                    </a:p>
                  </a:txBody>
                  <a:tcPr>
                    <a:solidFill>
                      <a:srgbClr val="FF0000"/>
                    </a:solidFill>
                  </a:tcPr>
                </a:tc>
                <a:tc>
                  <a:txBody>
                    <a:bodyPr/>
                    <a:lstStyle/>
                    <a:p>
                      <a:pPr algn="r"/>
                      <a:r>
                        <a:rPr lang="en-US" dirty="0"/>
                        <a:t>23</a:t>
                      </a:r>
                    </a:p>
                  </a:txBody>
                  <a:tcPr/>
                </a:tc>
                <a:tc>
                  <a:txBody>
                    <a:bodyPr/>
                    <a:lstStyle/>
                    <a:p>
                      <a:pPr algn="r"/>
                      <a:r>
                        <a:rPr lang="en-US" dirty="0"/>
                        <a:t>0</a:t>
                      </a:r>
                    </a:p>
                  </a:txBody>
                  <a:tcPr/>
                </a:tc>
                <a:extLst>
                  <a:ext uri="{0D108BD9-81ED-4DB2-BD59-A6C34878D82A}">
                    <a16:rowId xmlns:a16="http://schemas.microsoft.com/office/drawing/2014/main" val="3053082728"/>
                  </a:ext>
                </a:extLst>
              </a:tr>
              <a:tr h="525746">
                <a:tc>
                  <a:txBody>
                    <a:bodyPr/>
                    <a:lstStyle/>
                    <a:p>
                      <a:r>
                        <a:rPr lang="en-US" sz="1800" u="none" strike="noStrike" kern="1200" dirty="0">
                          <a:effectLst/>
                        </a:rPr>
                        <a:t>market </a:t>
                      </a:r>
                      <a:endParaRPr lang="en-US" dirty="0"/>
                    </a:p>
                  </a:txBody>
                  <a:tcPr/>
                </a:tc>
                <a:tc>
                  <a:txBody>
                    <a:bodyPr/>
                    <a:lstStyle/>
                    <a:p>
                      <a:pPr algn="r"/>
                      <a:r>
                        <a:rPr lang="en-US" dirty="0"/>
                        <a:t>34</a:t>
                      </a:r>
                    </a:p>
                  </a:txBody>
                  <a:tcPr/>
                </a:tc>
                <a:tc>
                  <a:txBody>
                    <a:bodyPr/>
                    <a:lstStyle/>
                    <a:p>
                      <a:pPr algn="r"/>
                      <a:r>
                        <a:rPr lang="en-US" dirty="0"/>
                        <a:t>0</a:t>
                      </a:r>
                    </a:p>
                  </a:txBody>
                  <a:tcPr/>
                </a:tc>
                <a:extLst>
                  <a:ext uri="{0D108BD9-81ED-4DB2-BD59-A6C34878D82A}">
                    <a16:rowId xmlns:a16="http://schemas.microsoft.com/office/drawing/2014/main" val="4207445066"/>
                  </a:ext>
                </a:extLst>
              </a:tr>
              <a:tr h="525746">
                <a:tc>
                  <a:txBody>
                    <a:bodyPr/>
                    <a:lstStyle/>
                    <a:p>
                      <a:r>
                        <a:rPr lang="en-US" sz="1800" u="none" strike="noStrike" kern="1200" dirty="0" err="1">
                          <a:effectLst/>
                        </a:rPr>
                        <a:t>repeattrips</a:t>
                      </a:r>
                      <a:endParaRPr lang="en-US" dirty="0"/>
                    </a:p>
                  </a:txBody>
                  <a:tcPr/>
                </a:tc>
                <a:tc>
                  <a:txBody>
                    <a:bodyPr/>
                    <a:lstStyle/>
                    <a:p>
                      <a:pPr algn="r"/>
                      <a:r>
                        <a:rPr lang="en-US" dirty="0"/>
                        <a:t>56</a:t>
                      </a:r>
                    </a:p>
                  </a:txBody>
                  <a:tcPr/>
                </a:tc>
                <a:tc>
                  <a:txBody>
                    <a:bodyPr/>
                    <a:lstStyle/>
                    <a:p>
                      <a:pPr algn="r"/>
                      <a:r>
                        <a:rPr lang="en-US" dirty="0"/>
                        <a:t>0</a:t>
                      </a:r>
                    </a:p>
                  </a:txBody>
                  <a:tcPr/>
                </a:tc>
                <a:extLst>
                  <a:ext uri="{0D108BD9-81ED-4DB2-BD59-A6C34878D82A}">
                    <a16:rowId xmlns:a16="http://schemas.microsoft.com/office/drawing/2014/main" val="2177670206"/>
                  </a:ext>
                </a:extLst>
              </a:tr>
              <a:tr h="525746">
                <a:tc>
                  <a:txBody>
                    <a:bodyPr/>
                    <a:lstStyle/>
                    <a:p>
                      <a:r>
                        <a:rPr lang="en-US" sz="1800" u="none" strike="noStrike" kern="1200" dirty="0">
                          <a:effectLst/>
                        </a:rPr>
                        <a:t>Repeater</a:t>
                      </a:r>
                      <a:endParaRPr lang="en-US" dirty="0"/>
                    </a:p>
                  </a:txBody>
                  <a:tcPr/>
                </a:tc>
                <a:tc>
                  <a:txBody>
                    <a:bodyPr/>
                    <a:lstStyle/>
                    <a:p>
                      <a:pPr algn="r"/>
                      <a:r>
                        <a:rPr lang="en-US" dirty="0"/>
                        <a:t>2</a:t>
                      </a:r>
                    </a:p>
                  </a:txBody>
                  <a:tcPr/>
                </a:tc>
                <a:tc>
                  <a:txBody>
                    <a:bodyPr/>
                    <a:lstStyle/>
                    <a:p>
                      <a:pPr algn="r"/>
                      <a:r>
                        <a:rPr lang="en-US" dirty="0"/>
                        <a:t>0</a:t>
                      </a:r>
                    </a:p>
                  </a:txBody>
                  <a:tcPr/>
                </a:tc>
                <a:extLst>
                  <a:ext uri="{0D108BD9-81ED-4DB2-BD59-A6C34878D82A}">
                    <a16:rowId xmlns:a16="http://schemas.microsoft.com/office/drawing/2014/main" val="3891032504"/>
                  </a:ext>
                </a:extLst>
              </a:tr>
              <a:tr h="525746">
                <a:tc>
                  <a:txBody>
                    <a:bodyPr/>
                    <a:lstStyle/>
                    <a:p>
                      <a:r>
                        <a:rPr lang="en-US" sz="1800" u="none" strike="noStrike" kern="1200" dirty="0" err="1">
                          <a:effectLst/>
                        </a:rPr>
                        <a:t>offerdate</a:t>
                      </a:r>
                      <a:r>
                        <a:rPr lang="en-US" sz="1800" u="none" strike="noStrike" kern="1200" dirty="0">
                          <a:effectLst/>
                        </a:rPr>
                        <a:t> </a:t>
                      </a:r>
                      <a:endParaRPr lang="en-US" dirty="0"/>
                    </a:p>
                  </a:txBody>
                  <a:tcPr/>
                </a:tc>
                <a:tc>
                  <a:txBody>
                    <a:bodyPr/>
                    <a:lstStyle/>
                    <a:p>
                      <a:pPr algn="r"/>
                      <a:r>
                        <a:rPr lang="en-US" dirty="0"/>
                        <a:t>56</a:t>
                      </a:r>
                    </a:p>
                  </a:txBody>
                  <a:tcPr/>
                </a:tc>
                <a:tc>
                  <a:txBody>
                    <a:bodyPr/>
                    <a:lstStyle/>
                    <a:p>
                      <a:pPr algn="r"/>
                      <a:r>
                        <a:rPr lang="en-US" dirty="0"/>
                        <a:t>0</a:t>
                      </a:r>
                    </a:p>
                  </a:txBody>
                  <a:tcPr/>
                </a:tc>
                <a:extLst>
                  <a:ext uri="{0D108BD9-81ED-4DB2-BD59-A6C34878D82A}">
                    <a16:rowId xmlns:a16="http://schemas.microsoft.com/office/drawing/2014/main" val="3098465398"/>
                  </a:ext>
                </a:extLst>
              </a:tr>
            </a:tbl>
          </a:graphicData>
        </a:graphic>
      </p:graphicFrame>
      <p:graphicFrame>
        <p:nvGraphicFramePr>
          <p:cNvPr id="6" name="內容版面配置區 3">
            <a:extLst>
              <a:ext uri="{FF2B5EF4-FFF2-40B4-BE49-F238E27FC236}">
                <a16:creationId xmlns:a16="http://schemas.microsoft.com/office/drawing/2014/main" id="{23A42BE5-6024-488D-914F-4DAA079F64DA}"/>
              </a:ext>
            </a:extLst>
          </p:cNvPr>
          <p:cNvGraphicFramePr>
            <a:graphicFrameLocks/>
          </p:cNvGraphicFramePr>
          <p:nvPr>
            <p:extLst>
              <p:ext uri="{D42A27DB-BD31-4B8C-83A1-F6EECF244321}">
                <p14:modId xmlns:p14="http://schemas.microsoft.com/office/powerpoint/2010/main" val="2045773890"/>
              </p:ext>
            </p:extLst>
          </p:nvPr>
        </p:nvGraphicFramePr>
        <p:xfrm>
          <a:off x="8269952" y="2286904"/>
          <a:ext cx="3655350" cy="3404016"/>
        </p:xfrm>
        <a:graphic>
          <a:graphicData uri="http://schemas.openxmlformats.org/drawingml/2006/table">
            <a:tbl>
              <a:tblPr firstRow="1" bandRow="1">
                <a:tableStyleId>{93296810-A885-4BE3-A3E7-6D5BEEA58F35}</a:tableStyleId>
              </a:tblPr>
              <a:tblGrid>
                <a:gridCol w="1218450">
                  <a:extLst>
                    <a:ext uri="{9D8B030D-6E8A-4147-A177-3AD203B41FA5}">
                      <a16:colId xmlns:a16="http://schemas.microsoft.com/office/drawing/2014/main" val="857194351"/>
                    </a:ext>
                  </a:extLst>
                </a:gridCol>
                <a:gridCol w="1218450">
                  <a:extLst>
                    <a:ext uri="{9D8B030D-6E8A-4147-A177-3AD203B41FA5}">
                      <a16:colId xmlns:a16="http://schemas.microsoft.com/office/drawing/2014/main" val="1121537488"/>
                    </a:ext>
                  </a:extLst>
                </a:gridCol>
                <a:gridCol w="1218450">
                  <a:extLst>
                    <a:ext uri="{9D8B030D-6E8A-4147-A177-3AD203B41FA5}">
                      <a16:colId xmlns:a16="http://schemas.microsoft.com/office/drawing/2014/main" val="3876901609"/>
                    </a:ext>
                  </a:extLst>
                </a:gridCol>
              </a:tblGrid>
              <a:tr h="501739">
                <a:tc>
                  <a:txBody>
                    <a:bodyPr/>
                    <a:lstStyle/>
                    <a:p>
                      <a:r>
                        <a:rPr lang="en-US" dirty="0"/>
                        <a:t>offers</a:t>
                      </a:r>
                    </a:p>
                  </a:txBody>
                  <a:tcPr/>
                </a:tc>
                <a:tc>
                  <a:txBody>
                    <a:bodyPr/>
                    <a:lstStyle/>
                    <a:p>
                      <a:r>
                        <a:rPr lang="en-US" sz="1800" u="none" strike="noStrike" kern="1200" dirty="0">
                          <a:effectLst/>
                        </a:rPr>
                        <a:t>Unique</a:t>
                      </a:r>
                    </a:p>
                    <a:p>
                      <a:r>
                        <a:rPr lang="en-US" sz="1800" u="none" strike="noStrike" kern="1200" dirty="0">
                          <a:effectLst/>
                        </a:rPr>
                        <a:t>number</a:t>
                      </a:r>
                      <a:endParaRPr lang="en-US" dirty="0"/>
                    </a:p>
                  </a:txBody>
                  <a:tcPr/>
                </a:tc>
                <a:tc>
                  <a:txBody>
                    <a:bodyPr/>
                    <a:lstStyle/>
                    <a:p>
                      <a:r>
                        <a:rPr lang="en-US" sz="1800" u="none" strike="noStrike" kern="1200" dirty="0">
                          <a:effectLst/>
                        </a:rPr>
                        <a:t>Null</a:t>
                      </a:r>
                    </a:p>
                    <a:p>
                      <a:r>
                        <a:rPr lang="en-US" sz="1800" u="none" strike="noStrike" kern="1200" dirty="0">
                          <a:effectLst/>
                        </a:rPr>
                        <a:t>number</a:t>
                      </a:r>
                      <a:endParaRPr lang="en-US" dirty="0"/>
                    </a:p>
                  </a:txBody>
                  <a:tcPr/>
                </a:tc>
                <a:extLst>
                  <a:ext uri="{0D108BD9-81ED-4DB2-BD59-A6C34878D82A}">
                    <a16:rowId xmlns:a16="http://schemas.microsoft.com/office/drawing/2014/main" val="2753231151"/>
                  </a:ext>
                </a:extLst>
              </a:tr>
              <a:tr h="460656">
                <a:tc>
                  <a:txBody>
                    <a:bodyPr/>
                    <a:lstStyle/>
                    <a:p>
                      <a:r>
                        <a:rPr lang="en-US" sz="1800" u="none" strike="noStrike" kern="1200" dirty="0">
                          <a:effectLst/>
                        </a:rPr>
                        <a:t>Offer</a:t>
                      </a:r>
                      <a:endParaRPr lang="en-US" dirty="0"/>
                    </a:p>
                  </a:txBody>
                  <a:tcPr>
                    <a:solidFill>
                      <a:srgbClr val="FF0000"/>
                    </a:solidFill>
                  </a:tcPr>
                </a:tc>
                <a:tc>
                  <a:txBody>
                    <a:bodyPr/>
                    <a:lstStyle/>
                    <a:p>
                      <a:pPr algn="r"/>
                      <a:r>
                        <a:rPr lang="en-US" dirty="0"/>
                        <a:t>37</a:t>
                      </a:r>
                    </a:p>
                  </a:txBody>
                  <a:tcPr/>
                </a:tc>
                <a:tc>
                  <a:txBody>
                    <a:bodyPr/>
                    <a:lstStyle/>
                    <a:p>
                      <a:pPr algn="r"/>
                      <a:r>
                        <a:rPr lang="en-US" dirty="0"/>
                        <a:t>0</a:t>
                      </a:r>
                    </a:p>
                  </a:txBody>
                  <a:tcPr/>
                </a:tc>
                <a:extLst>
                  <a:ext uri="{0D108BD9-81ED-4DB2-BD59-A6C34878D82A}">
                    <a16:rowId xmlns:a16="http://schemas.microsoft.com/office/drawing/2014/main" val="2761485554"/>
                  </a:ext>
                </a:extLst>
              </a:tr>
              <a:tr h="460656">
                <a:tc>
                  <a:txBody>
                    <a:bodyPr/>
                    <a:lstStyle/>
                    <a:p>
                      <a:r>
                        <a:rPr lang="en-US" sz="1800" u="none" strike="noStrike" kern="1200" dirty="0">
                          <a:effectLst/>
                        </a:rPr>
                        <a:t>category</a:t>
                      </a:r>
                      <a:endParaRPr lang="en-US" dirty="0"/>
                    </a:p>
                  </a:txBody>
                  <a:tcPr/>
                </a:tc>
                <a:tc>
                  <a:txBody>
                    <a:bodyPr/>
                    <a:lstStyle/>
                    <a:p>
                      <a:pPr algn="r"/>
                      <a:r>
                        <a:rPr lang="en-US" dirty="0"/>
                        <a:t>20</a:t>
                      </a:r>
                    </a:p>
                  </a:txBody>
                  <a:tcPr/>
                </a:tc>
                <a:tc>
                  <a:txBody>
                    <a:bodyPr/>
                    <a:lstStyle/>
                    <a:p>
                      <a:pPr algn="r"/>
                      <a:r>
                        <a:rPr lang="en-US" dirty="0"/>
                        <a:t>0</a:t>
                      </a:r>
                    </a:p>
                  </a:txBody>
                  <a:tcPr/>
                </a:tc>
                <a:extLst>
                  <a:ext uri="{0D108BD9-81ED-4DB2-BD59-A6C34878D82A}">
                    <a16:rowId xmlns:a16="http://schemas.microsoft.com/office/drawing/2014/main" val="469009052"/>
                  </a:ext>
                </a:extLst>
              </a:tr>
              <a:tr h="460656">
                <a:tc>
                  <a:txBody>
                    <a:bodyPr/>
                    <a:lstStyle/>
                    <a:p>
                      <a:r>
                        <a:rPr lang="en-US" sz="1800" u="none" strike="noStrike" kern="1200" dirty="0">
                          <a:effectLst/>
                        </a:rPr>
                        <a:t>quantity</a:t>
                      </a:r>
                      <a:endParaRPr lang="en-US" dirty="0"/>
                    </a:p>
                  </a:txBody>
                  <a:tcPr/>
                </a:tc>
                <a:tc>
                  <a:txBody>
                    <a:bodyPr/>
                    <a:lstStyle/>
                    <a:p>
                      <a:pPr algn="r"/>
                      <a:r>
                        <a:rPr lang="en-US" dirty="0"/>
                        <a:t>2</a:t>
                      </a:r>
                    </a:p>
                  </a:txBody>
                  <a:tcPr/>
                </a:tc>
                <a:tc>
                  <a:txBody>
                    <a:bodyPr/>
                    <a:lstStyle/>
                    <a:p>
                      <a:pPr algn="r"/>
                      <a:r>
                        <a:rPr lang="en-US" dirty="0"/>
                        <a:t>0</a:t>
                      </a:r>
                    </a:p>
                  </a:txBody>
                  <a:tcPr/>
                </a:tc>
                <a:extLst>
                  <a:ext uri="{0D108BD9-81ED-4DB2-BD59-A6C34878D82A}">
                    <a16:rowId xmlns:a16="http://schemas.microsoft.com/office/drawing/2014/main" val="3053082728"/>
                  </a:ext>
                </a:extLst>
              </a:tr>
              <a:tr h="460656">
                <a:tc>
                  <a:txBody>
                    <a:bodyPr/>
                    <a:lstStyle/>
                    <a:p>
                      <a:r>
                        <a:rPr lang="en-US" sz="1800" u="none" strike="noStrike" kern="1200" dirty="0">
                          <a:effectLst/>
                        </a:rPr>
                        <a:t>company</a:t>
                      </a:r>
                      <a:endParaRPr lang="en-US" dirty="0"/>
                    </a:p>
                  </a:txBody>
                  <a:tcPr/>
                </a:tc>
                <a:tc>
                  <a:txBody>
                    <a:bodyPr/>
                    <a:lstStyle/>
                    <a:p>
                      <a:pPr algn="r"/>
                      <a:r>
                        <a:rPr lang="en-US" dirty="0"/>
                        <a:t>18</a:t>
                      </a:r>
                    </a:p>
                  </a:txBody>
                  <a:tcPr/>
                </a:tc>
                <a:tc>
                  <a:txBody>
                    <a:bodyPr/>
                    <a:lstStyle/>
                    <a:p>
                      <a:pPr algn="r"/>
                      <a:r>
                        <a:rPr lang="en-US" dirty="0"/>
                        <a:t>0</a:t>
                      </a:r>
                    </a:p>
                  </a:txBody>
                  <a:tcPr/>
                </a:tc>
                <a:extLst>
                  <a:ext uri="{0D108BD9-81ED-4DB2-BD59-A6C34878D82A}">
                    <a16:rowId xmlns:a16="http://schemas.microsoft.com/office/drawing/2014/main" val="4207445066"/>
                  </a:ext>
                </a:extLst>
              </a:tr>
              <a:tr h="460656">
                <a:tc>
                  <a:txBody>
                    <a:bodyPr/>
                    <a:lstStyle/>
                    <a:p>
                      <a:r>
                        <a:rPr lang="en-US" sz="1800" u="none" strike="noStrike" kern="1200" dirty="0" err="1">
                          <a:effectLst/>
                        </a:rPr>
                        <a:t>offervalue</a:t>
                      </a:r>
                      <a:endParaRPr lang="en-US" dirty="0"/>
                    </a:p>
                  </a:txBody>
                  <a:tcPr/>
                </a:tc>
                <a:tc>
                  <a:txBody>
                    <a:bodyPr/>
                    <a:lstStyle/>
                    <a:p>
                      <a:pPr algn="r"/>
                      <a:r>
                        <a:rPr lang="en-US" dirty="0"/>
                        <a:t>7</a:t>
                      </a:r>
                    </a:p>
                  </a:txBody>
                  <a:tcPr/>
                </a:tc>
                <a:tc>
                  <a:txBody>
                    <a:bodyPr/>
                    <a:lstStyle/>
                    <a:p>
                      <a:pPr algn="r"/>
                      <a:r>
                        <a:rPr lang="en-US" dirty="0"/>
                        <a:t>0</a:t>
                      </a:r>
                    </a:p>
                  </a:txBody>
                  <a:tcPr/>
                </a:tc>
                <a:extLst>
                  <a:ext uri="{0D108BD9-81ED-4DB2-BD59-A6C34878D82A}">
                    <a16:rowId xmlns:a16="http://schemas.microsoft.com/office/drawing/2014/main" val="3098465398"/>
                  </a:ext>
                </a:extLst>
              </a:tr>
              <a:tr h="460656">
                <a:tc>
                  <a:txBody>
                    <a:bodyPr/>
                    <a:lstStyle/>
                    <a:p>
                      <a:r>
                        <a:rPr lang="en-US" sz="1800" u="none" strike="noStrike" kern="1200" dirty="0">
                          <a:effectLst/>
                        </a:rPr>
                        <a:t>brand</a:t>
                      </a:r>
                      <a:endParaRPr lang="en-US" dirty="0"/>
                    </a:p>
                  </a:txBody>
                  <a:tcPr/>
                </a:tc>
                <a:tc>
                  <a:txBody>
                    <a:bodyPr/>
                    <a:lstStyle/>
                    <a:p>
                      <a:pPr algn="r"/>
                      <a:r>
                        <a:rPr lang="en-US" dirty="0"/>
                        <a:t>19</a:t>
                      </a:r>
                    </a:p>
                  </a:txBody>
                  <a:tcPr/>
                </a:tc>
                <a:tc>
                  <a:txBody>
                    <a:bodyPr/>
                    <a:lstStyle/>
                    <a:p>
                      <a:pPr algn="r"/>
                      <a:r>
                        <a:rPr lang="en-US" dirty="0"/>
                        <a:t>0</a:t>
                      </a:r>
                    </a:p>
                  </a:txBody>
                  <a:tcPr/>
                </a:tc>
                <a:extLst>
                  <a:ext uri="{0D108BD9-81ED-4DB2-BD59-A6C34878D82A}">
                    <a16:rowId xmlns:a16="http://schemas.microsoft.com/office/drawing/2014/main" val="3162405554"/>
                  </a:ext>
                </a:extLst>
              </a:tr>
            </a:tbl>
          </a:graphicData>
        </a:graphic>
      </p:graphicFrame>
      <p:sp>
        <p:nvSpPr>
          <p:cNvPr id="7" name="矩形 6">
            <a:extLst>
              <a:ext uri="{FF2B5EF4-FFF2-40B4-BE49-F238E27FC236}">
                <a16:creationId xmlns:a16="http://schemas.microsoft.com/office/drawing/2014/main" id="{53DEFEA4-DF5C-4B8D-8983-AF07B0404B80}"/>
              </a:ext>
            </a:extLst>
          </p:cNvPr>
          <p:cNvSpPr/>
          <p:nvPr/>
        </p:nvSpPr>
        <p:spPr>
          <a:xfrm>
            <a:off x="5211751" y="1804130"/>
            <a:ext cx="1768497"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trainHistory.csv</a:t>
            </a:r>
            <a:endParaRPr lang="en-US" dirty="0"/>
          </a:p>
        </p:txBody>
      </p:sp>
      <p:sp>
        <p:nvSpPr>
          <p:cNvPr id="8" name="矩形 7">
            <a:extLst>
              <a:ext uri="{FF2B5EF4-FFF2-40B4-BE49-F238E27FC236}">
                <a16:creationId xmlns:a16="http://schemas.microsoft.com/office/drawing/2014/main" id="{171904D2-A8DF-4C70-9B10-4A14CD6EB9C5}"/>
              </a:ext>
            </a:extLst>
          </p:cNvPr>
          <p:cNvSpPr/>
          <p:nvPr/>
        </p:nvSpPr>
        <p:spPr>
          <a:xfrm>
            <a:off x="1257413" y="1804130"/>
            <a:ext cx="1673920"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testHistory.csv</a:t>
            </a:r>
            <a:r>
              <a:rPr lang="en-US" sz="1600" dirty="0">
                <a:effectLst/>
                <a:latin typeface="Calibri" panose="020F0502020204030204" pitchFamily="34" charset="0"/>
                <a:ea typeface="新細明體" panose="02020500000000000000" pitchFamily="18" charset="-120"/>
                <a:cs typeface="Times New Roman" panose="02020603050405020304" pitchFamily="18" charset="0"/>
              </a:rPr>
              <a:t> </a:t>
            </a:r>
            <a:endParaRPr lang="en-US" dirty="0"/>
          </a:p>
        </p:txBody>
      </p:sp>
      <p:sp>
        <p:nvSpPr>
          <p:cNvPr id="9" name="矩形 8">
            <a:extLst>
              <a:ext uri="{FF2B5EF4-FFF2-40B4-BE49-F238E27FC236}">
                <a16:creationId xmlns:a16="http://schemas.microsoft.com/office/drawing/2014/main" id="{7636ED9B-DB2F-4148-8A47-20640B3AF7D7}"/>
              </a:ext>
            </a:extLst>
          </p:cNvPr>
          <p:cNvSpPr/>
          <p:nvPr/>
        </p:nvSpPr>
        <p:spPr>
          <a:xfrm>
            <a:off x="9540423" y="1804130"/>
            <a:ext cx="111440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offers.csv</a:t>
            </a:r>
            <a:endParaRPr lang="en-US" dirty="0"/>
          </a:p>
        </p:txBody>
      </p:sp>
    </p:spTree>
    <p:extLst>
      <p:ext uri="{BB962C8B-B14F-4D97-AF65-F5344CB8AC3E}">
        <p14:creationId xmlns:p14="http://schemas.microsoft.com/office/powerpoint/2010/main" val="119288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95CF95F-ECFF-4DB2-9F55-CA6C1DD1B870}"/>
              </a:ext>
            </a:extLst>
          </p:cNvPr>
          <p:cNvSpPr>
            <a:spLocks noGrp="1"/>
          </p:cNvSpPr>
          <p:nvPr>
            <p:ph idx="1"/>
          </p:nvPr>
        </p:nvSpPr>
        <p:spPr/>
        <p:txBody>
          <a:bodyPr>
            <a:normAutofit/>
          </a:bodyPr>
          <a:lstStyle/>
          <a:p>
            <a:pPr lvl="0"/>
            <a:r>
              <a:rPr lang="en-US" dirty="0"/>
              <a:t>The transactions file can be joined to the history file by (</a:t>
            </a:r>
            <a:r>
              <a:rPr lang="en-US" dirty="0" err="1"/>
              <a:t>id,chain</a:t>
            </a:r>
            <a:r>
              <a:rPr lang="en-US" dirty="0"/>
              <a:t>). </a:t>
            </a:r>
          </a:p>
          <a:p>
            <a:pPr lvl="0"/>
            <a:r>
              <a:rPr lang="en-US" dirty="0"/>
              <a:t>The history file can be joined to the offers file by (offer). </a:t>
            </a:r>
          </a:p>
          <a:p>
            <a:pPr lvl="0"/>
            <a:r>
              <a:rPr lang="en-US" dirty="0"/>
              <a:t>The transactions file can be joined to the offers file by (category, brand, company). </a:t>
            </a:r>
          </a:p>
          <a:p>
            <a:pPr lvl="0"/>
            <a:endParaRPr lang="en-US" dirty="0"/>
          </a:p>
          <a:p>
            <a:r>
              <a:rPr lang="en-US" dirty="0"/>
              <a:t>All of the fields are anonymized and categorized to protect customer and sales information. </a:t>
            </a:r>
            <a:r>
              <a:rPr lang="en-US" b="1" dirty="0">
                <a:solidFill>
                  <a:srgbClr val="C00000"/>
                </a:solidFill>
              </a:rPr>
              <a:t>The specific meanings of the fields will not be provided.</a:t>
            </a:r>
            <a:r>
              <a:rPr lang="en-US" dirty="0">
                <a:solidFill>
                  <a:srgbClr val="FF0000"/>
                </a:solidFill>
              </a:rPr>
              <a:t> </a:t>
            </a:r>
            <a:r>
              <a:rPr lang="en-US" dirty="0"/>
              <a:t>Part of the challenge of this competition is learning the taxonomy of items in a data-driven way.</a:t>
            </a:r>
          </a:p>
          <a:p>
            <a:pPr lvl="0"/>
            <a:endParaRPr lang="en-US" dirty="0"/>
          </a:p>
          <a:p>
            <a:endParaRPr lang="en-US" dirty="0"/>
          </a:p>
        </p:txBody>
      </p:sp>
      <p:sp>
        <p:nvSpPr>
          <p:cNvPr id="5" name="標題 1">
            <a:extLst>
              <a:ext uri="{FF2B5EF4-FFF2-40B4-BE49-F238E27FC236}">
                <a16:creationId xmlns:a16="http://schemas.microsoft.com/office/drawing/2014/main" id="{F1433D2E-DC97-453E-BCB5-FCB17AD717B8}"/>
              </a:ext>
            </a:extLst>
          </p:cNvPr>
          <p:cNvSpPr>
            <a:spLocks noGrp="1"/>
          </p:cNvSpPr>
          <p:nvPr>
            <p:ph type="title"/>
          </p:nvPr>
        </p:nvSpPr>
        <p:spPr>
          <a:xfrm>
            <a:off x="838200" y="365125"/>
            <a:ext cx="10515600" cy="1325563"/>
          </a:xfrm>
        </p:spPr>
        <p:txBody>
          <a:bodyPr/>
          <a:lstStyle/>
          <a:p>
            <a:r>
              <a:rPr lang="en-US" dirty="0"/>
              <a:t>Fields</a:t>
            </a:r>
          </a:p>
        </p:txBody>
      </p:sp>
    </p:spTree>
    <p:extLst>
      <p:ext uri="{BB962C8B-B14F-4D97-AF65-F5344CB8AC3E}">
        <p14:creationId xmlns:p14="http://schemas.microsoft.com/office/powerpoint/2010/main" val="197559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70552-B9FB-47DD-A061-498A46CF0FFF}"/>
              </a:ext>
            </a:extLst>
          </p:cNvPr>
          <p:cNvSpPr>
            <a:spLocks noGrp="1"/>
          </p:cNvSpPr>
          <p:nvPr>
            <p:ph type="title"/>
          </p:nvPr>
        </p:nvSpPr>
        <p:spPr/>
        <p:txBody>
          <a:bodyPr/>
          <a:lstStyle/>
          <a:p>
            <a:r>
              <a:rPr lang="en-US" dirty="0"/>
              <a:t>Fields</a:t>
            </a:r>
          </a:p>
        </p:txBody>
      </p:sp>
      <p:graphicFrame>
        <p:nvGraphicFramePr>
          <p:cNvPr id="4" name="內容版面配置區 3">
            <a:extLst>
              <a:ext uri="{FF2B5EF4-FFF2-40B4-BE49-F238E27FC236}">
                <a16:creationId xmlns:a16="http://schemas.microsoft.com/office/drawing/2014/main" id="{84D3E9A9-B98E-479D-81F3-CF52BD69E9D0}"/>
              </a:ext>
            </a:extLst>
          </p:cNvPr>
          <p:cNvGraphicFramePr>
            <a:graphicFrameLocks noGrp="1"/>
          </p:cNvGraphicFramePr>
          <p:nvPr>
            <p:ph idx="1"/>
            <p:extLst>
              <p:ext uri="{D42A27DB-BD31-4B8C-83A1-F6EECF244321}">
                <p14:modId xmlns:p14="http://schemas.microsoft.com/office/powerpoint/2010/main" val="3202027183"/>
              </p:ext>
            </p:extLst>
          </p:nvPr>
        </p:nvGraphicFramePr>
        <p:xfrm>
          <a:off x="0" y="1690688"/>
          <a:ext cx="12192000" cy="5167311"/>
        </p:xfrm>
        <a:graphic>
          <a:graphicData uri="http://schemas.openxmlformats.org/drawingml/2006/table">
            <a:tbl>
              <a:tblPr firstRow="1" firstCol="1" bandRow="1">
                <a:tableStyleId>{74C1A8A3-306A-4EB7-A6B1-4F7E0EB9C5D6}</a:tableStyleId>
              </a:tblPr>
              <a:tblGrid>
                <a:gridCol w="2316435">
                  <a:extLst>
                    <a:ext uri="{9D8B030D-6E8A-4147-A177-3AD203B41FA5}">
                      <a16:colId xmlns:a16="http://schemas.microsoft.com/office/drawing/2014/main" val="1344880484"/>
                    </a:ext>
                  </a:extLst>
                </a:gridCol>
                <a:gridCol w="6745665">
                  <a:extLst>
                    <a:ext uri="{9D8B030D-6E8A-4147-A177-3AD203B41FA5}">
                      <a16:colId xmlns:a16="http://schemas.microsoft.com/office/drawing/2014/main" val="1450388896"/>
                    </a:ext>
                  </a:extLst>
                </a:gridCol>
                <a:gridCol w="3129900">
                  <a:extLst>
                    <a:ext uri="{9D8B030D-6E8A-4147-A177-3AD203B41FA5}">
                      <a16:colId xmlns:a16="http://schemas.microsoft.com/office/drawing/2014/main" val="909255734"/>
                    </a:ext>
                  </a:extLst>
                </a:gridCol>
              </a:tblGrid>
              <a:tr h="411002">
                <a:tc gridSpan="3">
                  <a:txBody>
                    <a:bodyPr/>
                    <a:lstStyle/>
                    <a:p>
                      <a:pPr algn="ctr">
                        <a:lnSpc>
                          <a:spcPct val="115000"/>
                        </a:lnSpc>
                        <a:spcAft>
                          <a:spcPts val="1000"/>
                        </a:spcAft>
                      </a:pPr>
                      <a:r>
                        <a:rPr lang="en-US" sz="2400" dirty="0">
                          <a:effectLst/>
                        </a:rPr>
                        <a:t>history</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0562425"/>
                  </a:ext>
                </a:extLst>
              </a:tr>
              <a:tr h="651444">
                <a:tc>
                  <a:txBody>
                    <a:bodyPr/>
                    <a:lstStyle/>
                    <a:p>
                      <a:pPr>
                        <a:lnSpc>
                          <a:spcPct val="115000"/>
                        </a:lnSpc>
                        <a:spcAft>
                          <a:spcPts val="1000"/>
                        </a:spcAft>
                      </a:pPr>
                      <a:r>
                        <a:rPr lang="en-US" sz="2400">
                          <a:effectLst/>
                        </a:rPr>
                        <a:t>id</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 unique id representing a customer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28151263"/>
                  </a:ext>
                </a:extLst>
              </a:tr>
              <a:tr h="651444">
                <a:tc>
                  <a:txBody>
                    <a:bodyPr/>
                    <a:lstStyle/>
                    <a:p>
                      <a:pPr>
                        <a:lnSpc>
                          <a:spcPct val="115000"/>
                        </a:lnSpc>
                        <a:spcAft>
                          <a:spcPts val="1000"/>
                        </a:spcAft>
                      </a:pPr>
                      <a:r>
                        <a:rPr lang="en-US" sz="2400" dirty="0">
                          <a:effectLst/>
                        </a:rPr>
                        <a:t>chain</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An integer representing a store chain</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 </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77203564"/>
                  </a:ext>
                </a:extLst>
              </a:tr>
              <a:tr h="651444">
                <a:tc>
                  <a:txBody>
                    <a:bodyPr/>
                    <a:lstStyle/>
                    <a:p>
                      <a:pPr>
                        <a:lnSpc>
                          <a:spcPct val="115000"/>
                        </a:lnSpc>
                        <a:spcAft>
                          <a:spcPts val="1000"/>
                        </a:spcAft>
                      </a:pPr>
                      <a:r>
                        <a:rPr lang="en-US" sz="2400">
                          <a:effectLst/>
                        </a:rPr>
                        <a:t>offer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An id representing a certain offer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38276505"/>
                  </a:ext>
                </a:extLst>
              </a:tr>
              <a:tr h="651444">
                <a:tc>
                  <a:txBody>
                    <a:bodyPr/>
                    <a:lstStyle/>
                    <a:p>
                      <a:pPr>
                        <a:lnSpc>
                          <a:spcPct val="115000"/>
                        </a:lnSpc>
                        <a:spcAft>
                          <a:spcPts val="1000"/>
                        </a:spcAft>
                      </a:pPr>
                      <a:r>
                        <a:rPr lang="en-US" sz="2400">
                          <a:effectLst/>
                        </a:rPr>
                        <a:t>market</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An id representing a geographical region</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98870998"/>
                  </a:ext>
                </a:extLst>
              </a:tr>
              <a:tr h="847645">
                <a:tc>
                  <a:txBody>
                    <a:bodyPr/>
                    <a:lstStyle/>
                    <a:p>
                      <a:pPr>
                        <a:lnSpc>
                          <a:spcPct val="115000"/>
                        </a:lnSpc>
                        <a:spcAft>
                          <a:spcPts val="1000"/>
                        </a:spcAft>
                      </a:pPr>
                      <a:r>
                        <a:rPr lang="en-US" sz="2400">
                          <a:effectLst/>
                        </a:rPr>
                        <a:t>repeattrips</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number of times the customer made a repeat purchase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38068482"/>
                  </a:ext>
                </a:extLst>
              </a:tr>
              <a:tr h="651444">
                <a:tc>
                  <a:txBody>
                    <a:bodyPr/>
                    <a:lstStyle/>
                    <a:p>
                      <a:pPr>
                        <a:lnSpc>
                          <a:spcPct val="115000"/>
                        </a:lnSpc>
                        <a:spcAft>
                          <a:spcPts val="1000"/>
                        </a:spcAft>
                      </a:pPr>
                      <a:r>
                        <a:rPr lang="en-US" sz="2400">
                          <a:effectLst/>
                        </a:rPr>
                        <a:t>repeater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 boolean, equal to repeattrips &gt; 0</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9417489"/>
                  </a:ext>
                </a:extLst>
              </a:tr>
              <a:tr h="651444">
                <a:tc>
                  <a:txBody>
                    <a:bodyPr/>
                    <a:lstStyle/>
                    <a:p>
                      <a:pPr>
                        <a:lnSpc>
                          <a:spcPct val="115000"/>
                        </a:lnSpc>
                        <a:spcAft>
                          <a:spcPts val="1000"/>
                        </a:spcAft>
                      </a:pPr>
                      <a:r>
                        <a:rPr lang="en-US" sz="2400">
                          <a:effectLst/>
                        </a:rPr>
                        <a:t>offerdate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date a customer received the offer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 </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3100974"/>
                  </a:ext>
                </a:extLst>
              </a:tr>
            </a:tbl>
          </a:graphicData>
        </a:graphic>
      </p:graphicFrame>
    </p:spTree>
    <p:extLst>
      <p:ext uri="{BB962C8B-B14F-4D97-AF65-F5344CB8AC3E}">
        <p14:creationId xmlns:p14="http://schemas.microsoft.com/office/powerpoint/2010/main" val="4350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70552-B9FB-47DD-A061-498A46CF0FFF}"/>
              </a:ext>
            </a:extLst>
          </p:cNvPr>
          <p:cNvSpPr>
            <a:spLocks noGrp="1"/>
          </p:cNvSpPr>
          <p:nvPr>
            <p:ph type="title"/>
          </p:nvPr>
        </p:nvSpPr>
        <p:spPr/>
        <p:txBody>
          <a:bodyPr/>
          <a:lstStyle/>
          <a:p>
            <a:r>
              <a:rPr lang="en-US" dirty="0"/>
              <a:t>Fields</a:t>
            </a:r>
          </a:p>
        </p:txBody>
      </p:sp>
      <p:graphicFrame>
        <p:nvGraphicFramePr>
          <p:cNvPr id="6" name="內容版面配置區 5">
            <a:extLst>
              <a:ext uri="{FF2B5EF4-FFF2-40B4-BE49-F238E27FC236}">
                <a16:creationId xmlns:a16="http://schemas.microsoft.com/office/drawing/2014/main" id="{64367EF3-506D-4D1A-B6BA-D5B8DF3E398F}"/>
              </a:ext>
            </a:extLst>
          </p:cNvPr>
          <p:cNvGraphicFramePr>
            <a:graphicFrameLocks noGrp="1"/>
          </p:cNvGraphicFramePr>
          <p:nvPr>
            <p:ph idx="1"/>
            <p:extLst>
              <p:ext uri="{D42A27DB-BD31-4B8C-83A1-F6EECF244321}">
                <p14:modId xmlns:p14="http://schemas.microsoft.com/office/powerpoint/2010/main" val="4000565690"/>
              </p:ext>
            </p:extLst>
          </p:nvPr>
        </p:nvGraphicFramePr>
        <p:xfrm>
          <a:off x="0" y="1670834"/>
          <a:ext cx="12192000" cy="5187166"/>
        </p:xfrm>
        <a:graphic>
          <a:graphicData uri="http://schemas.openxmlformats.org/drawingml/2006/table">
            <a:tbl>
              <a:tblPr firstRow="1" firstCol="1" bandRow="1">
                <a:tableStyleId>{74C1A8A3-306A-4EB7-A6B1-4F7E0EB9C5D6}</a:tableStyleId>
              </a:tblPr>
              <a:tblGrid>
                <a:gridCol w="2514600">
                  <a:extLst>
                    <a:ext uri="{9D8B030D-6E8A-4147-A177-3AD203B41FA5}">
                      <a16:colId xmlns:a16="http://schemas.microsoft.com/office/drawing/2014/main" val="2916132306"/>
                    </a:ext>
                  </a:extLst>
                </a:gridCol>
                <a:gridCol w="6547500">
                  <a:extLst>
                    <a:ext uri="{9D8B030D-6E8A-4147-A177-3AD203B41FA5}">
                      <a16:colId xmlns:a16="http://schemas.microsoft.com/office/drawing/2014/main" val="45140728"/>
                    </a:ext>
                  </a:extLst>
                </a:gridCol>
                <a:gridCol w="3129900">
                  <a:extLst>
                    <a:ext uri="{9D8B030D-6E8A-4147-A177-3AD203B41FA5}">
                      <a16:colId xmlns:a16="http://schemas.microsoft.com/office/drawing/2014/main" val="1511859483"/>
                    </a:ext>
                  </a:extLst>
                </a:gridCol>
              </a:tblGrid>
              <a:tr h="397329">
                <a:tc gridSpan="3">
                  <a:txBody>
                    <a:bodyPr/>
                    <a:lstStyle/>
                    <a:p>
                      <a:pPr algn="ctr">
                        <a:lnSpc>
                          <a:spcPct val="115000"/>
                        </a:lnSpc>
                        <a:spcAft>
                          <a:spcPts val="1000"/>
                        </a:spcAft>
                      </a:pPr>
                      <a:r>
                        <a:rPr lang="en-US" sz="2400" dirty="0">
                          <a:effectLst/>
                        </a:rPr>
                        <a:t>Transactions</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6900373"/>
                  </a:ext>
                </a:extLst>
              </a:tr>
              <a:tr h="397329">
                <a:tc>
                  <a:txBody>
                    <a:bodyPr/>
                    <a:lstStyle/>
                    <a:p>
                      <a:pPr>
                        <a:lnSpc>
                          <a:spcPct val="115000"/>
                        </a:lnSpc>
                        <a:spcAft>
                          <a:spcPts val="1000"/>
                        </a:spcAft>
                      </a:pPr>
                      <a:r>
                        <a:rPr lang="en-US" sz="2400">
                          <a:effectLst/>
                        </a:rPr>
                        <a:t>id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see above</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732008760"/>
                  </a:ext>
                </a:extLst>
              </a:tr>
              <a:tr h="397329">
                <a:tc>
                  <a:txBody>
                    <a:bodyPr/>
                    <a:lstStyle/>
                    <a:p>
                      <a:pPr>
                        <a:lnSpc>
                          <a:spcPct val="115000"/>
                        </a:lnSpc>
                        <a:spcAft>
                          <a:spcPts val="1000"/>
                        </a:spcAft>
                      </a:pPr>
                      <a:r>
                        <a:rPr lang="en-US" sz="2400">
                          <a:effectLst/>
                        </a:rPr>
                        <a:t>chain</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see above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90122027"/>
                  </a:ext>
                </a:extLst>
              </a:tr>
              <a:tr h="397329">
                <a:tc>
                  <a:txBody>
                    <a:bodyPr/>
                    <a:lstStyle/>
                    <a:p>
                      <a:pPr>
                        <a:lnSpc>
                          <a:spcPct val="115000"/>
                        </a:lnSpc>
                        <a:spcAft>
                          <a:spcPts val="1000"/>
                        </a:spcAft>
                      </a:pPr>
                      <a:r>
                        <a:rPr lang="en-US" sz="2400">
                          <a:effectLst/>
                        </a:rPr>
                        <a:t>dept</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An aggregate grouping of the Category (e.g. water)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44231971"/>
                  </a:ext>
                </a:extLst>
              </a:tr>
              <a:tr h="397329">
                <a:tc>
                  <a:txBody>
                    <a:bodyPr/>
                    <a:lstStyle/>
                    <a:p>
                      <a:pPr>
                        <a:lnSpc>
                          <a:spcPct val="115000"/>
                        </a:lnSpc>
                        <a:spcAft>
                          <a:spcPts val="1000"/>
                        </a:spcAft>
                      </a:pPr>
                      <a:r>
                        <a:rPr lang="en-US" sz="2400">
                          <a:effectLst/>
                        </a:rPr>
                        <a:t>category</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product category (e.g. sparkling water)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342043527"/>
                  </a:ext>
                </a:extLst>
              </a:tr>
              <a:tr h="397329">
                <a:tc>
                  <a:txBody>
                    <a:bodyPr/>
                    <a:lstStyle/>
                    <a:p>
                      <a:pPr>
                        <a:lnSpc>
                          <a:spcPct val="115000"/>
                        </a:lnSpc>
                        <a:spcAft>
                          <a:spcPts val="1000"/>
                        </a:spcAft>
                      </a:pPr>
                      <a:r>
                        <a:rPr lang="en-US" sz="2400">
                          <a:effectLst/>
                        </a:rPr>
                        <a:t>company</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An id of the company that sells the item</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12889801"/>
                  </a:ext>
                </a:extLst>
              </a:tr>
              <a:tr h="397329">
                <a:tc>
                  <a:txBody>
                    <a:bodyPr/>
                    <a:lstStyle/>
                    <a:p>
                      <a:pPr>
                        <a:lnSpc>
                          <a:spcPct val="115000"/>
                        </a:lnSpc>
                        <a:spcAft>
                          <a:spcPts val="1000"/>
                        </a:spcAft>
                      </a:pPr>
                      <a:r>
                        <a:rPr lang="en-US" sz="2400">
                          <a:effectLst/>
                        </a:rPr>
                        <a:t>brand</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An id of the brand to which the item belongs</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179257508"/>
                  </a:ext>
                </a:extLst>
              </a:tr>
              <a:tr h="397329">
                <a:tc>
                  <a:txBody>
                    <a:bodyPr/>
                    <a:lstStyle/>
                    <a:p>
                      <a:pPr>
                        <a:lnSpc>
                          <a:spcPct val="115000"/>
                        </a:lnSpc>
                        <a:spcAft>
                          <a:spcPts val="1000"/>
                        </a:spcAft>
                      </a:pPr>
                      <a:r>
                        <a:rPr lang="en-US" sz="2400">
                          <a:effectLst/>
                        </a:rPr>
                        <a:t>date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date of purchase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64657458"/>
                  </a:ext>
                </a:extLst>
              </a:tr>
              <a:tr h="397329">
                <a:tc>
                  <a:txBody>
                    <a:bodyPr/>
                    <a:lstStyle/>
                    <a:p>
                      <a:pPr>
                        <a:lnSpc>
                          <a:spcPct val="115000"/>
                        </a:lnSpc>
                        <a:spcAft>
                          <a:spcPts val="1000"/>
                        </a:spcAft>
                      </a:pPr>
                      <a:r>
                        <a:rPr lang="en-US" sz="2400">
                          <a:effectLst/>
                        </a:rPr>
                        <a:t>productsize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amount of the product purchase (e.g. 16 oz of water)</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13980581"/>
                  </a:ext>
                </a:extLst>
              </a:tr>
              <a:tr h="397329">
                <a:tc>
                  <a:txBody>
                    <a:bodyPr/>
                    <a:lstStyle/>
                    <a:p>
                      <a:pPr>
                        <a:lnSpc>
                          <a:spcPct val="115000"/>
                        </a:lnSpc>
                        <a:spcAft>
                          <a:spcPts val="1000"/>
                        </a:spcAft>
                      </a:pPr>
                      <a:r>
                        <a:rPr lang="en-US" sz="2400">
                          <a:effectLst/>
                        </a:rPr>
                        <a:t>productmeasure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units of the product purchase (e.g. ounces)</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739906395"/>
                  </a:ext>
                </a:extLst>
              </a:tr>
              <a:tr h="397329">
                <a:tc>
                  <a:txBody>
                    <a:bodyPr/>
                    <a:lstStyle/>
                    <a:p>
                      <a:pPr>
                        <a:lnSpc>
                          <a:spcPct val="115000"/>
                        </a:lnSpc>
                        <a:spcAft>
                          <a:spcPts val="1000"/>
                        </a:spcAft>
                      </a:pPr>
                      <a:r>
                        <a:rPr lang="en-US" sz="2400">
                          <a:effectLst/>
                        </a:rPr>
                        <a:t>purchasequantity</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number of units purchased</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 </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83336758"/>
                  </a:ext>
                </a:extLst>
              </a:tr>
              <a:tr h="397329">
                <a:tc>
                  <a:txBody>
                    <a:bodyPr/>
                    <a:lstStyle/>
                    <a:p>
                      <a:pPr>
                        <a:lnSpc>
                          <a:spcPct val="115000"/>
                        </a:lnSpc>
                        <a:spcAft>
                          <a:spcPts val="1000"/>
                        </a:spcAft>
                      </a:pPr>
                      <a:r>
                        <a:rPr lang="en-US" sz="2400">
                          <a:effectLst/>
                        </a:rPr>
                        <a:t>purchaseamount</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a:effectLst/>
                        </a:rPr>
                        <a:t>The dollar amount of the purchase</a:t>
                      </a:r>
                      <a:endParaRPr lang="en-US" sz="20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 </a:t>
                      </a:r>
                      <a:endParaRPr lang="en-US" sz="20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01071093"/>
                  </a:ext>
                </a:extLst>
              </a:tr>
            </a:tbl>
          </a:graphicData>
        </a:graphic>
      </p:graphicFrame>
    </p:spTree>
    <p:extLst>
      <p:ext uri="{BB962C8B-B14F-4D97-AF65-F5344CB8AC3E}">
        <p14:creationId xmlns:p14="http://schemas.microsoft.com/office/powerpoint/2010/main" val="116917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FDF36184-3EF6-44F1-A41F-4FC456848898}"/>
              </a:ext>
            </a:extLst>
          </p:cNvPr>
          <p:cNvGraphicFramePr>
            <a:graphicFrameLocks noGrp="1"/>
          </p:cNvGraphicFramePr>
          <p:nvPr>
            <p:ph idx="1"/>
            <p:extLst>
              <p:ext uri="{D42A27DB-BD31-4B8C-83A1-F6EECF244321}">
                <p14:modId xmlns:p14="http://schemas.microsoft.com/office/powerpoint/2010/main" val="439807257"/>
              </p:ext>
            </p:extLst>
          </p:nvPr>
        </p:nvGraphicFramePr>
        <p:xfrm>
          <a:off x="0" y="1861457"/>
          <a:ext cx="12192000" cy="4996544"/>
        </p:xfrm>
        <a:graphic>
          <a:graphicData uri="http://schemas.openxmlformats.org/drawingml/2006/table">
            <a:tbl>
              <a:tblPr firstRow="1" firstCol="1" bandRow="1">
                <a:tableStyleId>{74C1A8A3-306A-4EB7-A6B1-4F7E0EB9C5D6}</a:tableStyleId>
              </a:tblPr>
              <a:tblGrid>
                <a:gridCol w="2316435">
                  <a:extLst>
                    <a:ext uri="{9D8B030D-6E8A-4147-A177-3AD203B41FA5}">
                      <a16:colId xmlns:a16="http://schemas.microsoft.com/office/drawing/2014/main" val="3750462020"/>
                    </a:ext>
                  </a:extLst>
                </a:gridCol>
                <a:gridCol w="6745665">
                  <a:extLst>
                    <a:ext uri="{9D8B030D-6E8A-4147-A177-3AD203B41FA5}">
                      <a16:colId xmlns:a16="http://schemas.microsoft.com/office/drawing/2014/main" val="380107696"/>
                    </a:ext>
                  </a:extLst>
                </a:gridCol>
                <a:gridCol w="3129900">
                  <a:extLst>
                    <a:ext uri="{9D8B030D-6E8A-4147-A177-3AD203B41FA5}">
                      <a16:colId xmlns:a16="http://schemas.microsoft.com/office/drawing/2014/main" val="84536053"/>
                    </a:ext>
                  </a:extLst>
                </a:gridCol>
              </a:tblGrid>
              <a:tr h="619748">
                <a:tc gridSpan="3">
                  <a:txBody>
                    <a:bodyPr/>
                    <a:lstStyle/>
                    <a:p>
                      <a:pPr algn="ctr">
                        <a:lnSpc>
                          <a:spcPct val="115000"/>
                        </a:lnSpc>
                        <a:spcAft>
                          <a:spcPts val="1000"/>
                        </a:spcAft>
                      </a:pPr>
                      <a:r>
                        <a:rPr lang="en-US" sz="2800" dirty="0">
                          <a:effectLst/>
                        </a:rPr>
                        <a:t>offers</a:t>
                      </a:r>
                      <a:endParaRPr lang="en-US" sz="24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5154128"/>
                  </a:ext>
                </a:extLst>
              </a:tr>
              <a:tr h="619748">
                <a:tc>
                  <a:txBody>
                    <a:bodyPr/>
                    <a:lstStyle/>
                    <a:p>
                      <a:pPr>
                        <a:lnSpc>
                          <a:spcPct val="115000"/>
                        </a:lnSpc>
                        <a:spcAft>
                          <a:spcPts val="1000"/>
                        </a:spcAft>
                      </a:pPr>
                      <a:r>
                        <a:rPr lang="en-US" sz="2800">
                          <a:effectLst/>
                        </a:rPr>
                        <a:t>offer</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see above</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 </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42705598"/>
                  </a:ext>
                </a:extLst>
              </a:tr>
              <a:tr h="619748">
                <a:tc>
                  <a:txBody>
                    <a:bodyPr/>
                    <a:lstStyle/>
                    <a:p>
                      <a:pPr>
                        <a:lnSpc>
                          <a:spcPct val="115000"/>
                        </a:lnSpc>
                        <a:spcAft>
                          <a:spcPts val="1000"/>
                        </a:spcAft>
                      </a:pPr>
                      <a:r>
                        <a:rPr lang="en-US" sz="2800">
                          <a:effectLst/>
                        </a:rPr>
                        <a:t>category</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see above</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 </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9720437"/>
                  </a:ext>
                </a:extLst>
              </a:tr>
              <a:tr h="1278056">
                <a:tc>
                  <a:txBody>
                    <a:bodyPr/>
                    <a:lstStyle/>
                    <a:p>
                      <a:pPr>
                        <a:lnSpc>
                          <a:spcPct val="115000"/>
                        </a:lnSpc>
                        <a:spcAft>
                          <a:spcPts val="1000"/>
                        </a:spcAft>
                      </a:pPr>
                      <a:r>
                        <a:rPr lang="en-US" sz="2800">
                          <a:effectLst/>
                        </a:rPr>
                        <a:t>quantity</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dirty="0">
                          <a:effectLst/>
                        </a:rPr>
                        <a:t>The number of units one must purchase to get the discount</a:t>
                      </a:r>
                      <a:endParaRPr lang="en-US" sz="24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 </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69875175"/>
                  </a:ext>
                </a:extLst>
              </a:tr>
              <a:tr h="619748">
                <a:tc>
                  <a:txBody>
                    <a:bodyPr/>
                    <a:lstStyle/>
                    <a:p>
                      <a:pPr>
                        <a:lnSpc>
                          <a:spcPct val="115000"/>
                        </a:lnSpc>
                        <a:spcAft>
                          <a:spcPts val="1000"/>
                        </a:spcAft>
                      </a:pPr>
                      <a:r>
                        <a:rPr lang="en-US" sz="2800">
                          <a:effectLst/>
                        </a:rPr>
                        <a:t>company</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see above</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 </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57238737"/>
                  </a:ext>
                </a:extLst>
              </a:tr>
              <a:tr h="619748">
                <a:tc>
                  <a:txBody>
                    <a:bodyPr/>
                    <a:lstStyle/>
                    <a:p>
                      <a:pPr>
                        <a:lnSpc>
                          <a:spcPct val="115000"/>
                        </a:lnSpc>
                        <a:spcAft>
                          <a:spcPts val="1000"/>
                        </a:spcAft>
                      </a:pPr>
                      <a:r>
                        <a:rPr lang="en-US" sz="2800">
                          <a:effectLst/>
                        </a:rPr>
                        <a:t>offervalue</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The dollar value of the offer</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 </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78742855"/>
                  </a:ext>
                </a:extLst>
              </a:tr>
              <a:tr h="619748">
                <a:tc>
                  <a:txBody>
                    <a:bodyPr/>
                    <a:lstStyle/>
                    <a:p>
                      <a:pPr>
                        <a:lnSpc>
                          <a:spcPct val="115000"/>
                        </a:lnSpc>
                        <a:spcAft>
                          <a:spcPts val="1000"/>
                        </a:spcAft>
                      </a:pPr>
                      <a:r>
                        <a:rPr lang="en-US" sz="2800">
                          <a:effectLst/>
                        </a:rPr>
                        <a:t>brand</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a:effectLst/>
                        </a:rPr>
                        <a:t>see above</a:t>
                      </a:r>
                      <a:endParaRPr lang="en-US" sz="24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US" sz="2800" dirty="0">
                          <a:effectLst/>
                        </a:rPr>
                        <a:t> </a:t>
                      </a:r>
                      <a:endParaRPr lang="en-US" sz="24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98624522"/>
                  </a:ext>
                </a:extLst>
              </a:tr>
            </a:tbl>
          </a:graphicData>
        </a:graphic>
      </p:graphicFrame>
      <p:sp>
        <p:nvSpPr>
          <p:cNvPr id="4" name="標題 1">
            <a:extLst>
              <a:ext uri="{FF2B5EF4-FFF2-40B4-BE49-F238E27FC236}">
                <a16:creationId xmlns:a16="http://schemas.microsoft.com/office/drawing/2014/main" id="{4E4D9569-292E-4919-A38C-8058BEE0A3E5}"/>
              </a:ext>
            </a:extLst>
          </p:cNvPr>
          <p:cNvSpPr>
            <a:spLocks noGrp="1"/>
          </p:cNvSpPr>
          <p:nvPr>
            <p:ph type="title"/>
          </p:nvPr>
        </p:nvSpPr>
        <p:spPr>
          <a:xfrm>
            <a:off x="838200" y="365125"/>
            <a:ext cx="10515600" cy="1325563"/>
          </a:xfrm>
        </p:spPr>
        <p:txBody>
          <a:bodyPr/>
          <a:lstStyle/>
          <a:p>
            <a:r>
              <a:rPr lang="en-US" dirty="0"/>
              <a:t>Fields</a:t>
            </a:r>
          </a:p>
        </p:txBody>
      </p:sp>
    </p:spTree>
    <p:extLst>
      <p:ext uri="{BB962C8B-B14F-4D97-AF65-F5344CB8AC3E}">
        <p14:creationId xmlns:p14="http://schemas.microsoft.com/office/powerpoint/2010/main" val="70053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C562B5-F13F-468F-A305-D4EADACCC0C9}"/>
              </a:ext>
            </a:extLst>
          </p:cNvPr>
          <p:cNvSpPr>
            <a:spLocks noGrp="1"/>
          </p:cNvSpPr>
          <p:nvPr>
            <p:ph type="title"/>
          </p:nvPr>
        </p:nvSpPr>
        <p:spPr/>
        <p:txBody>
          <a:bodyPr/>
          <a:lstStyle/>
          <a:p>
            <a:r>
              <a:rPr lang="en-US" dirty="0"/>
              <a:t>Idea </a:t>
            </a:r>
          </a:p>
        </p:txBody>
      </p:sp>
      <p:sp>
        <p:nvSpPr>
          <p:cNvPr id="3" name="內容版面配置區 2">
            <a:extLst>
              <a:ext uri="{FF2B5EF4-FFF2-40B4-BE49-F238E27FC236}">
                <a16:creationId xmlns:a16="http://schemas.microsoft.com/office/drawing/2014/main" id="{FF625182-D67D-4A2C-9A9B-9741135525C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559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0934A-F589-4A76-B183-11AEC951F52E}"/>
              </a:ext>
            </a:extLst>
          </p:cNvPr>
          <p:cNvSpPr>
            <a:spLocks noGrp="1"/>
          </p:cNvSpPr>
          <p:nvPr>
            <p:ph type="title"/>
          </p:nvPr>
        </p:nvSpPr>
        <p:spPr>
          <a:xfrm>
            <a:off x="838200" y="365125"/>
            <a:ext cx="2525486" cy="1325563"/>
          </a:xfrm>
        </p:spPr>
        <p:txBody>
          <a:bodyPr/>
          <a:lstStyle/>
          <a:p>
            <a:r>
              <a:rPr lang="en-US" dirty="0"/>
              <a:t>Workflow </a:t>
            </a:r>
          </a:p>
        </p:txBody>
      </p:sp>
      <p:pic>
        <p:nvPicPr>
          <p:cNvPr id="5" name="內容版面配置區 4">
            <a:extLst>
              <a:ext uri="{FF2B5EF4-FFF2-40B4-BE49-F238E27FC236}">
                <a16:creationId xmlns:a16="http://schemas.microsoft.com/office/drawing/2014/main" id="{6722DCA1-FAB7-44EC-AF98-1A1AB91D8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56" y="312985"/>
            <a:ext cx="8082643" cy="6349072"/>
          </a:xfrm>
        </p:spPr>
      </p:pic>
    </p:spTree>
    <p:extLst>
      <p:ext uri="{BB962C8B-B14F-4D97-AF65-F5344CB8AC3E}">
        <p14:creationId xmlns:p14="http://schemas.microsoft.com/office/powerpoint/2010/main" val="152033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11B10D-0AC3-4877-9269-B0417FE06D9D}"/>
              </a:ext>
            </a:extLst>
          </p:cNvPr>
          <p:cNvSpPr>
            <a:spLocks noGrp="1"/>
          </p:cNvSpPr>
          <p:nvPr>
            <p:ph type="title"/>
          </p:nvPr>
        </p:nvSpPr>
        <p:spPr/>
        <p:txBody>
          <a:bodyPr/>
          <a:lstStyle/>
          <a:p>
            <a:pPr algn="ctr"/>
            <a:r>
              <a:rPr lang="en-US" dirty="0"/>
              <a:t>Outline</a:t>
            </a:r>
          </a:p>
        </p:txBody>
      </p:sp>
      <p:sp>
        <p:nvSpPr>
          <p:cNvPr id="3" name="內容版面配置區 2">
            <a:extLst>
              <a:ext uri="{FF2B5EF4-FFF2-40B4-BE49-F238E27FC236}">
                <a16:creationId xmlns:a16="http://schemas.microsoft.com/office/drawing/2014/main" id="{CFC51A6C-B2B9-4AB0-B8B1-3E6AFBC736FD}"/>
              </a:ext>
            </a:extLst>
          </p:cNvPr>
          <p:cNvSpPr>
            <a:spLocks noGrp="1"/>
          </p:cNvSpPr>
          <p:nvPr>
            <p:ph idx="1"/>
          </p:nvPr>
        </p:nvSpPr>
        <p:spPr/>
        <p:txBody>
          <a:bodyPr/>
          <a:lstStyle/>
          <a:p>
            <a:r>
              <a:rPr lang="en-US" dirty="0"/>
              <a:t>About</a:t>
            </a:r>
          </a:p>
          <a:p>
            <a:r>
              <a:rPr lang="en-US" dirty="0"/>
              <a:t>Submission</a:t>
            </a:r>
          </a:p>
          <a:p>
            <a:r>
              <a:rPr lang="en-US" dirty="0"/>
              <a:t>Data Description</a:t>
            </a:r>
          </a:p>
          <a:p>
            <a:pPr lvl="1"/>
            <a:r>
              <a:rPr lang="en-US" dirty="0"/>
              <a:t>File </a:t>
            </a:r>
          </a:p>
          <a:p>
            <a:pPr lvl="1"/>
            <a:r>
              <a:rPr lang="en-US" dirty="0"/>
              <a:t>Raw data info</a:t>
            </a:r>
          </a:p>
          <a:p>
            <a:pPr lvl="1"/>
            <a:r>
              <a:rPr lang="en-US" dirty="0"/>
              <a:t>Fields</a:t>
            </a:r>
          </a:p>
          <a:p>
            <a:r>
              <a:rPr lang="en-US" dirty="0"/>
              <a:t>Idea</a:t>
            </a:r>
          </a:p>
          <a:p>
            <a:r>
              <a:rPr lang="en-US" dirty="0"/>
              <a:t>Workflow </a:t>
            </a:r>
          </a:p>
          <a:p>
            <a:r>
              <a:rPr lang="en-US" dirty="0"/>
              <a:t>Q&amp;A</a:t>
            </a:r>
          </a:p>
        </p:txBody>
      </p:sp>
      <p:pic>
        <p:nvPicPr>
          <p:cNvPr id="4" name="內容版面配置區 4">
            <a:extLst>
              <a:ext uri="{FF2B5EF4-FFF2-40B4-BE49-F238E27FC236}">
                <a16:creationId xmlns:a16="http://schemas.microsoft.com/office/drawing/2014/main" id="{55096BCF-4E25-49D6-B04D-DA3F395C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547" y="1690688"/>
            <a:ext cx="6889619" cy="4351338"/>
          </a:xfrm>
          <a:prstGeom prst="rect">
            <a:avLst/>
          </a:prstGeom>
        </p:spPr>
      </p:pic>
    </p:spTree>
    <p:extLst>
      <p:ext uri="{BB962C8B-B14F-4D97-AF65-F5344CB8AC3E}">
        <p14:creationId xmlns:p14="http://schemas.microsoft.com/office/powerpoint/2010/main" val="755181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06DFC-E57F-482F-8FAA-FBE954C1C26E}"/>
              </a:ext>
            </a:extLst>
          </p:cNvPr>
          <p:cNvSpPr>
            <a:spLocks noGrp="1"/>
          </p:cNvSpPr>
          <p:nvPr>
            <p:ph type="title"/>
          </p:nvPr>
        </p:nvSpPr>
        <p:spPr/>
        <p:txBody>
          <a:bodyPr/>
          <a:lstStyle/>
          <a:p>
            <a:r>
              <a:rPr lang="en-US" dirty="0"/>
              <a:t>Data Source </a:t>
            </a:r>
          </a:p>
        </p:txBody>
      </p:sp>
      <p:sp>
        <p:nvSpPr>
          <p:cNvPr id="3" name="內容版面配置區 2">
            <a:extLst>
              <a:ext uri="{FF2B5EF4-FFF2-40B4-BE49-F238E27FC236}">
                <a16:creationId xmlns:a16="http://schemas.microsoft.com/office/drawing/2014/main" id="{17A51D3F-7E8D-46E4-8968-FECE50E1137E}"/>
              </a:ext>
            </a:extLst>
          </p:cNvPr>
          <p:cNvSpPr>
            <a:spLocks noGrp="1"/>
          </p:cNvSpPr>
          <p:nvPr>
            <p:ph idx="1"/>
          </p:nvPr>
        </p:nvSpPr>
        <p:spPr>
          <a:xfrm>
            <a:off x="838200" y="2041525"/>
            <a:ext cx="10650446" cy="2085976"/>
          </a:xfrm>
        </p:spPr>
        <p:txBody>
          <a:bodyPr>
            <a:normAutofit/>
          </a:bodyPr>
          <a:lstStyle/>
          <a:p>
            <a:r>
              <a:rPr lang="en-US" dirty="0"/>
              <a:t>The dataset comes from Kaggle.com. The analysis goal is to calculate the area under the ROC curve between the predicted probability that a customer repeat-purchased and the observed purchase outcomes.</a:t>
            </a:r>
          </a:p>
        </p:txBody>
      </p:sp>
      <p:pic>
        <p:nvPicPr>
          <p:cNvPr id="4" name="圖片 3">
            <a:extLst>
              <a:ext uri="{FF2B5EF4-FFF2-40B4-BE49-F238E27FC236}">
                <a16:creationId xmlns:a16="http://schemas.microsoft.com/office/drawing/2014/main" id="{E1DEBB0E-652B-4C1E-87B5-4CBDD027D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103" y="4217194"/>
            <a:ext cx="4211545" cy="2368994"/>
          </a:xfrm>
          <a:prstGeom prst="rect">
            <a:avLst/>
          </a:prstGeom>
        </p:spPr>
      </p:pic>
      <p:pic>
        <p:nvPicPr>
          <p:cNvPr id="5" name="圖片 4">
            <a:extLst>
              <a:ext uri="{FF2B5EF4-FFF2-40B4-BE49-F238E27FC236}">
                <a16:creationId xmlns:a16="http://schemas.microsoft.com/office/drawing/2014/main" id="{3E28A0BF-4514-44A3-9920-F3456AF27EE0}"/>
              </a:ext>
            </a:extLst>
          </p:cNvPr>
          <p:cNvPicPr>
            <a:picLocks noChangeAspect="1"/>
          </p:cNvPicPr>
          <p:nvPr/>
        </p:nvPicPr>
        <p:blipFill>
          <a:blip r:embed="rId3"/>
          <a:stretch>
            <a:fillRect/>
          </a:stretch>
        </p:blipFill>
        <p:spPr>
          <a:xfrm>
            <a:off x="703354" y="4217194"/>
            <a:ext cx="4211545" cy="2368994"/>
          </a:xfrm>
          <a:prstGeom prst="rect">
            <a:avLst/>
          </a:prstGeom>
        </p:spPr>
      </p:pic>
    </p:spTree>
    <p:extLst>
      <p:ext uri="{BB962C8B-B14F-4D97-AF65-F5344CB8AC3E}">
        <p14:creationId xmlns:p14="http://schemas.microsoft.com/office/powerpoint/2010/main" val="17059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997920-42B4-4993-9699-A0C469CCF93C}"/>
              </a:ext>
            </a:extLst>
          </p:cNvPr>
          <p:cNvSpPr>
            <a:spLocks noGrp="1"/>
          </p:cNvSpPr>
          <p:nvPr>
            <p:ph type="title"/>
          </p:nvPr>
        </p:nvSpPr>
        <p:spPr/>
        <p:txBody>
          <a:bodyPr/>
          <a:lstStyle/>
          <a:p>
            <a:r>
              <a:rPr lang="en-US" dirty="0"/>
              <a:t>ETL</a:t>
            </a:r>
          </a:p>
        </p:txBody>
      </p:sp>
      <p:sp>
        <p:nvSpPr>
          <p:cNvPr id="3" name="內容版面配置區 2">
            <a:extLst>
              <a:ext uri="{FF2B5EF4-FFF2-40B4-BE49-F238E27FC236}">
                <a16:creationId xmlns:a16="http://schemas.microsoft.com/office/drawing/2014/main" id="{A494073E-651F-40EF-A5BC-8006501CE844}"/>
              </a:ext>
            </a:extLst>
          </p:cNvPr>
          <p:cNvSpPr>
            <a:spLocks noGrp="1"/>
          </p:cNvSpPr>
          <p:nvPr>
            <p:ph idx="1"/>
          </p:nvPr>
        </p:nvSpPr>
        <p:spPr>
          <a:xfrm>
            <a:off x="838200" y="1690688"/>
            <a:ext cx="10515600" cy="2868612"/>
          </a:xfrm>
        </p:spPr>
        <p:txBody>
          <a:bodyPr/>
          <a:lstStyle/>
          <a:p>
            <a:r>
              <a:rPr lang="en-US" dirty="0"/>
              <a:t>The raw data we got has different size, some of their size are small enough that we can just clean it with pandas data frame, but part of them can’t. For that case, we use SQL command to deal with.  </a:t>
            </a:r>
          </a:p>
        </p:txBody>
      </p:sp>
      <p:pic>
        <p:nvPicPr>
          <p:cNvPr id="5" name="圖片 4">
            <a:extLst>
              <a:ext uri="{FF2B5EF4-FFF2-40B4-BE49-F238E27FC236}">
                <a16:creationId xmlns:a16="http://schemas.microsoft.com/office/drawing/2014/main" id="{8792A84F-B3BF-4228-AEAD-36F027825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80" y="4683330"/>
            <a:ext cx="3830288" cy="1987142"/>
          </a:xfrm>
          <a:prstGeom prst="rect">
            <a:avLst/>
          </a:prstGeom>
        </p:spPr>
      </p:pic>
      <p:pic>
        <p:nvPicPr>
          <p:cNvPr id="7" name="圖片 6">
            <a:extLst>
              <a:ext uri="{FF2B5EF4-FFF2-40B4-BE49-F238E27FC236}">
                <a16:creationId xmlns:a16="http://schemas.microsoft.com/office/drawing/2014/main" id="{6B7A9948-9E1A-41BA-8B94-DB0086E7C90A}"/>
              </a:ext>
            </a:extLst>
          </p:cNvPr>
          <p:cNvPicPr>
            <a:picLocks noChangeAspect="1"/>
          </p:cNvPicPr>
          <p:nvPr/>
        </p:nvPicPr>
        <p:blipFill rotWithShape="1">
          <a:blip r:embed="rId3"/>
          <a:srcRect t="11614" b="17904"/>
          <a:stretch/>
        </p:blipFill>
        <p:spPr>
          <a:xfrm>
            <a:off x="4406868" y="4683330"/>
            <a:ext cx="3608832" cy="1987142"/>
          </a:xfrm>
          <a:prstGeom prst="rect">
            <a:avLst/>
          </a:prstGeom>
        </p:spPr>
      </p:pic>
      <p:pic>
        <p:nvPicPr>
          <p:cNvPr id="8" name="圖片 7">
            <a:extLst>
              <a:ext uri="{FF2B5EF4-FFF2-40B4-BE49-F238E27FC236}">
                <a16:creationId xmlns:a16="http://schemas.microsoft.com/office/drawing/2014/main" id="{257AC24E-769B-494C-9483-C02F9FC205AA}"/>
              </a:ext>
            </a:extLst>
          </p:cNvPr>
          <p:cNvPicPr>
            <a:picLocks noChangeAspect="1"/>
          </p:cNvPicPr>
          <p:nvPr/>
        </p:nvPicPr>
        <p:blipFill>
          <a:blip r:embed="rId4"/>
          <a:stretch>
            <a:fillRect/>
          </a:stretch>
        </p:blipFill>
        <p:spPr>
          <a:xfrm>
            <a:off x="8004113" y="4794787"/>
            <a:ext cx="3349687" cy="1888386"/>
          </a:xfrm>
          <a:prstGeom prst="rect">
            <a:avLst/>
          </a:prstGeom>
        </p:spPr>
      </p:pic>
    </p:spTree>
    <p:extLst>
      <p:ext uri="{BB962C8B-B14F-4D97-AF65-F5344CB8AC3E}">
        <p14:creationId xmlns:p14="http://schemas.microsoft.com/office/powerpoint/2010/main" val="405052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97155-01F0-4BA3-A283-6FEAC4D855EA}"/>
              </a:ext>
            </a:extLst>
          </p:cNvPr>
          <p:cNvSpPr>
            <a:spLocks noGrp="1"/>
          </p:cNvSpPr>
          <p:nvPr>
            <p:ph type="title"/>
          </p:nvPr>
        </p:nvSpPr>
        <p:spPr/>
        <p:txBody>
          <a:bodyPr/>
          <a:lstStyle/>
          <a:p>
            <a:r>
              <a:rPr lang="en-US" dirty="0"/>
              <a:t>Data Storage</a:t>
            </a:r>
          </a:p>
        </p:txBody>
      </p:sp>
      <p:sp>
        <p:nvSpPr>
          <p:cNvPr id="3" name="內容版面配置區 2">
            <a:extLst>
              <a:ext uri="{FF2B5EF4-FFF2-40B4-BE49-F238E27FC236}">
                <a16:creationId xmlns:a16="http://schemas.microsoft.com/office/drawing/2014/main" id="{45C39854-3D55-4786-B66F-5D8BB1320B0B}"/>
              </a:ext>
            </a:extLst>
          </p:cNvPr>
          <p:cNvSpPr>
            <a:spLocks noGrp="1"/>
          </p:cNvSpPr>
          <p:nvPr>
            <p:ph idx="1"/>
          </p:nvPr>
        </p:nvSpPr>
        <p:spPr>
          <a:xfrm>
            <a:off x="838200" y="1825625"/>
            <a:ext cx="10515600" cy="2720975"/>
          </a:xfrm>
        </p:spPr>
        <p:txBody>
          <a:bodyPr/>
          <a:lstStyle/>
          <a:p>
            <a:r>
              <a:rPr lang="en-US" dirty="0"/>
              <a:t>We are going to build two system to store our data. One is by </a:t>
            </a:r>
            <a:r>
              <a:rPr lang="en-US" dirty="0" err="1"/>
              <a:t>hadoop</a:t>
            </a:r>
            <a:r>
              <a:rPr lang="en-US" dirty="0"/>
              <a:t> ecosystem, the other is relational database. That we can compare our two systems' performances. </a:t>
            </a:r>
          </a:p>
          <a:p>
            <a:r>
              <a:rPr lang="en-US" dirty="0"/>
              <a:t>We will store the result which is calculated by Hadoop to MySQL, it will connect to our web and make it display on real time.  </a:t>
            </a:r>
          </a:p>
        </p:txBody>
      </p:sp>
      <p:pic>
        <p:nvPicPr>
          <p:cNvPr id="4" name="圖片 3">
            <a:extLst>
              <a:ext uri="{FF2B5EF4-FFF2-40B4-BE49-F238E27FC236}">
                <a16:creationId xmlns:a16="http://schemas.microsoft.com/office/drawing/2014/main" id="{74CF1E3C-F219-4719-9DF9-687945FD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099" y="5162443"/>
            <a:ext cx="2661701" cy="1291417"/>
          </a:xfrm>
          <a:prstGeom prst="rect">
            <a:avLst/>
          </a:prstGeom>
        </p:spPr>
      </p:pic>
      <p:pic>
        <p:nvPicPr>
          <p:cNvPr id="8" name="圖片 7">
            <a:extLst>
              <a:ext uri="{FF2B5EF4-FFF2-40B4-BE49-F238E27FC236}">
                <a16:creationId xmlns:a16="http://schemas.microsoft.com/office/drawing/2014/main" id="{85B8B509-52BA-4547-8ED3-F19D3C645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989" y="5162443"/>
            <a:ext cx="2347912" cy="1381125"/>
          </a:xfrm>
          <a:prstGeom prst="rect">
            <a:avLst/>
          </a:prstGeom>
        </p:spPr>
      </p:pic>
      <p:pic>
        <p:nvPicPr>
          <p:cNvPr id="9" name="圖片 8">
            <a:extLst>
              <a:ext uri="{FF2B5EF4-FFF2-40B4-BE49-F238E27FC236}">
                <a16:creationId xmlns:a16="http://schemas.microsoft.com/office/drawing/2014/main" id="{2A90A42A-D5A2-448E-BCA3-FDA50599C0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145" y="5137487"/>
            <a:ext cx="2509710" cy="1303745"/>
          </a:xfrm>
          <a:prstGeom prst="rect">
            <a:avLst/>
          </a:prstGeom>
        </p:spPr>
      </p:pic>
    </p:spTree>
    <p:extLst>
      <p:ext uri="{BB962C8B-B14F-4D97-AF65-F5344CB8AC3E}">
        <p14:creationId xmlns:p14="http://schemas.microsoft.com/office/powerpoint/2010/main" val="60946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3976A-6CF1-4268-BBD0-C7318B6956F2}"/>
              </a:ext>
            </a:extLst>
          </p:cNvPr>
          <p:cNvSpPr>
            <a:spLocks noGrp="1"/>
          </p:cNvSpPr>
          <p:nvPr>
            <p:ph type="title"/>
          </p:nvPr>
        </p:nvSpPr>
        <p:spPr/>
        <p:txBody>
          <a:bodyPr/>
          <a:lstStyle/>
          <a:p>
            <a:r>
              <a:rPr lang="en-US" dirty="0"/>
              <a:t>Analyses</a:t>
            </a:r>
          </a:p>
        </p:txBody>
      </p:sp>
      <p:sp>
        <p:nvSpPr>
          <p:cNvPr id="3" name="內容版面配置區 2">
            <a:extLst>
              <a:ext uri="{FF2B5EF4-FFF2-40B4-BE49-F238E27FC236}">
                <a16:creationId xmlns:a16="http://schemas.microsoft.com/office/drawing/2014/main" id="{F3E5ABE4-FAC4-4399-A5D9-B92FA777F9F9}"/>
              </a:ext>
            </a:extLst>
          </p:cNvPr>
          <p:cNvSpPr>
            <a:spLocks noGrp="1"/>
          </p:cNvSpPr>
          <p:nvPr>
            <p:ph idx="1"/>
          </p:nvPr>
        </p:nvSpPr>
        <p:spPr>
          <a:xfrm>
            <a:off x="838200" y="1825625"/>
            <a:ext cx="10515600" cy="2314575"/>
          </a:xfrm>
        </p:spPr>
        <p:txBody>
          <a:bodyPr/>
          <a:lstStyle/>
          <a:p>
            <a:r>
              <a:rPr lang="en-US" dirty="0"/>
              <a:t>In pilot study, we have tried some data exploration and descriptive statistic. To understand how these data profile and help us to understand of key characteristics, that we can use to create derivative column to build our model. </a:t>
            </a:r>
          </a:p>
        </p:txBody>
      </p:sp>
      <p:pic>
        <p:nvPicPr>
          <p:cNvPr id="4" name="圖片 3">
            <a:extLst>
              <a:ext uri="{FF2B5EF4-FFF2-40B4-BE49-F238E27FC236}">
                <a16:creationId xmlns:a16="http://schemas.microsoft.com/office/drawing/2014/main" id="{CD29B0BA-6257-4E85-BEB0-D9C6D52B1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39" y="4957668"/>
            <a:ext cx="2387600" cy="1241551"/>
          </a:xfrm>
          <a:prstGeom prst="rect">
            <a:avLst/>
          </a:prstGeom>
        </p:spPr>
      </p:pic>
      <p:pic>
        <p:nvPicPr>
          <p:cNvPr id="5" name="圖片 4">
            <a:extLst>
              <a:ext uri="{FF2B5EF4-FFF2-40B4-BE49-F238E27FC236}">
                <a16:creationId xmlns:a16="http://schemas.microsoft.com/office/drawing/2014/main" id="{5173819D-2D0E-417B-9D63-FFC71C612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393" y="5043940"/>
            <a:ext cx="2895656" cy="1362661"/>
          </a:xfrm>
          <a:prstGeom prst="rect">
            <a:avLst/>
          </a:prstGeom>
        </p:spPr>
      </p:pic>
      <p:pic>
        <p:nvPicPr>
          <p:cNvPr id="7" name="圖片 6">
            <a:extLst>
              <a:ext uri="{FF2B5EF4-FFF2-40B4-BE49-F238E27FC236}">
                <a16:creationId xmlns:a16="http://schemas.microsoft.com/office/drawing/2014/main" id="{3C8BC4D0-7108-4D0C-8113-0E6FA7200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0703" y="4957668"/>
            <a:ext cx="2441326" cy="1535207"/>
          </a:xfrm>
          <a:prstGeom prst="rect">
            <a:avLst/>
          </a:prstGeom>
        </p:spPr>
      </p:pic>
    </p:spTree>
    <p:extLst>
      <p:ext uri="{BB962C8B-B14F-4D97-AF65-F5344CB8AC3E}">
        <p14:creationId xmlns:p14="http://schemas.microsoft.com/office/powerpoint/2010/main" val="224108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7C0450-C96A-48B1-B04C-E5C211A65B85}"/>
              </a:ext>
            </a:extLst>
          </p:cNvPr>
          <p:cNvSpPr>
            <a:spLocks noGrp="1"/>
          </p:cNvSpPr>
          <p:nvPr>
            <p:ph type="title"/>
          </p:nvPr>
        </p:nvSpPr>
        <p:spPr/>
        <p:txBody>
          <a:bodyPr/>
          <a:lstStyle/>
          <a:p>
            <a:r>
              <a:rPr lang="en-US" dirty="0"/>
              <a:t>Visualization</a:t>
            </a:r>
          </a:p>
        </p:txBody>
      </p:sp>
      <p:sp>
        <p:nvSpPr>
          <p:cNvPr id="3" name="內容版面配置區 2">
            <a:extLst>
              <a:ext uri="{FF2B5EF4-FFF2-40B4-BE49-F238E27FC236}">
                <a16:creationId xmlns:a16="http://schemas.microsoft.com/office/drawing/2014/main" id="{84B48FA0-C8A1-4CF0-B7CE-E05EB21818B8}"/>
              </a:ext>
            </a:extLst>
          </p:cNvPr>
          <p:cNvSpPr>
            <a:spLocks noGrp="1"/>
          </p:cNvSpPr>
          <p:nvPr>
            <p:ph idx="1"/>
          </p:nvPr>
        </p:nvSpPr>
        <p:spPr>
          <a:xfrm>
            <a:off x="838200" y="1825625"/>
            <a:ext cx="10515600" cy="2166525"/>
          </a:xfrm>
        </p:spPr>
        <p:txBody>
          <a:bodyPr/>
          <a:lstStyle/>
          <a:p>
            <a:r>
              <a:rPr lang="en-US" dirty="0"/>
              <a:t>For creating both readable and elegant code, we choose Django as our Web framework. By it's work on server, we can demonstrate how database </a:t>
            </a:r>
            <a:r>
              <a:rPr lang="en-US" dirty="0" err="1"/>
              <a:t>manipulates.Besides</a:t>
            </a:r>
            <a:r>
              <a:rPr lang="en-US" dirty="0"/>
              <a:t>, we use </a:t>
            </a:r>
            <a:r>
              <a:rPr lang="en-US" dirty="0" err="1"/>
              <a:t>Plotly</a:t>
            </a:r>
            <a:r>
              <a:rPr lang="en-US" dirty="0"/>
              <a:t> and Ajax to make our result easier comprehension.</a:t>
            </a:r>
          </a:p>
        </p:txBody>
      </p:sp>
      <p:pic>
        <p:nvPicPr>
          <p:cNvPr id="4" name="圖片 3">
            <a:extLst>
              <a:ext uri="{FF2B5EF4-FFF2-40B4-BE49-F238E27FC236}">
                <a16:creationId xmlns:a16="http://schemas.microsoft.com/office/drawing/2014/main" id="{8DB17E88-688D-4AD8-8CED-C27896B27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27" y="4519965"/>
            <a:ext cx="3175000" cy="881944"/>
          </a:xfrm>
          <a:prstGeom prst="rect">
            <a:avLst/>
          </a:prstGeom>
        </p:spPr>
      </p:pic>
      <p:pic>
        <p:nvPicPr>
          <p:cNvPr id="5" name="圖片 4">
            <a:extLst>
              <a:ext uri="{FF2B5EF4-FFF2-40B4-BE49-F238E27FC236}">
                <a16:creationId xmlns:a16="http://schemas.microsoft.com/office/drawing/2014/main" id="{BF190FBF-4F88-4B7E-983E-58256450A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701" y="3937090"/>
            <a:ext cx="4648200" cy="2614612"/>
          </a:xfrm>
          <a:prstGeom prst="rect">
            <a:avLst/>
          </a:prstGeom>
        </p:spPr>
      </p:pic>
      <p:pic>
        <p:nvPicPr>
          <p:cNvPr id="6" name="內容版面配置區 4">
            <a:extLst>
              <a:ext uri="{FF2B5EF4-FFF2-40B4-BE49-F238E27FC236}">
                <a16:creationId xmlns:a16="http://schemas.microsoft.com/office/drawing/2014/main" id="{B7061674-4482-422E-9D95-60A0A55BA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854" y="5648461"/>
            <a:ext cx="2341346" cy="916178"/>
          </a:xfrm>
          <a:prstGeom prst="rect">
            <a:avLst/>
          </a:prstGeom>
        </p:spPr>
      </p:pic>
      <p:pic>
        <p:nvPicPr>
          <p:cNvPr id="7" name="圖片 6">
            <a:extLst>
              <a:ext uri="{FF2B5EF4-FFF2-40B4-BE49-F238E27FC236}">
                <a16:creationId xmlns:a16="http://schemas.microsoft.com/office/drawing/2014/main" id="{FE4B2005-F6CB-4B20-BAC6-3588F55794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2664" y="5522531"/>
            <a:ext cx="2546400" cy="848270"/>
          </a:xfrm>
          <a:prstGeom prst="rect">
            <a:avLst/>
          </a:prstGeom>
        </p:spPr>
      </p:pic>
      <p:pic>
        <p:nvPicPr>
          <p:cNvPr id="8" name="圖片 7">
            <a:extLst>
              <a:ext uri="{FF2B5EF4-FFF2-40B4-BE49-F238E27FC236}">
                <a16:creationId xmlns:a16="http://schemas.microsoft.com/office/drawing/2014/main" id="{E135C629-5F39-46CF-8D81-D4D03B08EBE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0" b="99379" l="0" r="100000">
                        <a14:foregroundMark x1="8364" y1="43168" x2="8364" y2="43168"/>
                        <a14:foregroundMark x1="83455" y1="44720" x2="83455" y2="44720"/>
                        <a14:foregroundMark x1="76364" y1="44410" x2="76364" y2="44410"/>
                        <a14:foregroundMark x1="86545" y1="58385" x2="86545" y2="58385"/>
                        <a14:foregroundMark x1="85636" y1="73913" x2="85636" y2="73913"/>
                        <a14:foregroundMark x1="81273" y1="54348" x2="88727" y2="75155"/>
                        <a14:foregroundMark x1="88364" y1="53106" x2="82000" y2="75155"/>
                        <a14:foregroundMark x1="4182" y1="39752" x2="28000" y2="88820"/>
                        <a14:foregroundMark x1="72000" y1="43478" x2="72000" y2="43478"/>
                      </a14:backgroundRemoval>
                    </a14:imgEffect>
                  </a14:imgLayer>
                </a14:imgProps>
              </a:ext>
            </a:extLst>
          </a:blip>
          <a:stretch>
            <a:fillRect/>
          </a:stretch>
        </p:blipFill>
        <p:spPr>
          <a:xfrm>
            <a:off x="3932664" y="3992150"/>
            <a:ext cx="2383522" cy="1395444"/>
          </a:xfrm>
          <a:prstGeom prst="rect">
            <a:avLst/>
          </a:prstGeom>
        </p:spPr>
      </p:pic>
    </p:spTree>
    <p:extLst>
      <p:ext uri="{BB962C8B-B14F-4D97-AF65-F5344CB8AC3E}">
        <p14:creationId xmlns:p14="http://schemas.microsoft.com/office/powerpoint/2010/main" val="363735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3998A-3663-4904-91F8-2D68940A8695}"/>
              </a:ext>
            </a:extLst>
          </p:cNvPr>
          <p:cNvSpPr>
            <a:spLocks noGrp="1"/>
          </p:cNvSpPr>
          <p:nvPr>
            <p:ph type="title"/>
          </p:nvPr>
        </p:nvSpPr>
        <p:spPr/>
        <p:txBody>
          <a:bodyPr/>
          <a:lstStyle/>
          <a:p>
            <a:r>
              <a:rPr lang="en-US" dirty="0"/>
              <a:t>Thanks for your time</a:t>
            </a:r>
          </a:p>
        </p:txBody>
      </p:sp>
      <p:pic>
        <p:nvPicPr>
          <p:cNvPr id="2050" name="Picture 2" descr="ãtime iconãçåçæå°çµæ">
            <a:extLst>
              <a:ext uri="{FF2B5EF4-FFF2-40B4-BE49-F238E27FC236}">
                <a16:creationId xmlns:a16="http://schemas.microsoft.com/office/drawing/2014/main" id="{0C20113D-6129-42D7-B666-185C341DBDF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567918" y="2401660"/>
            <a:ext cx="3237140" cy="323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092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75BE7E-051C-44DC-988D-C464CFE0F0D6}"/>
              </a:ext>
            </a:extLst>
          </p:cNvPr>
          <p:cNvSpPr>
            <a:spLocks noGrp="1"/>
          </p:cNvSpPr>
          <p:nvPr>
            <p:ph type="title"/>
          </p:nvPr>
        </p:nvSpPr>
        <p:spPr>
          <a:xfrm>
            <a:off x="4223904" y="2184544"/>
            <a:ext cx="3744191" cy="2488911"/>
          </a:xfrm>
        </p:spPr>
        <p:txBody>
          <a:bodyPr>
            <a:normAutofit/>
          </a:bodyPr>
          <a:lstStyle/>
          <a:p>
            <a:pPr algn="ctr"/>
            <a:r>
              <a:rPr lang="en-US" sz="7200" b="1" dirty="0"/>
              <a:t>Q &amp; A</a:t>
            </a:r>
          </a:p>
        </p:txBody>
      </p:sp>
    </p:spTree>
    <p:extLst>
      <p:ext uri="{BB962C8B-B14F-4D97-AF65-F5344CB8AC3E}">
        <p14:creationId xmlns:p14="http://schemas.microsoft.com/office/powerpoint/2010/main" val="154451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FC77B1-7E33-4097-90C9-C0E2332B560A}"/>
              </a:ext>
            </a:extLst>
          </p:cNvPr>
          <p:cNvSpPr>
            <a:spLocks noGrp="1"/>
          </p:cNvSpPr>
          <p:nvPr>
            <p:ph type="title"/>
          </p:nvPr>
        </p:nvSpPr>
        <p:spPr/>
        <p:txBody>
          <a:bodyPr/>
          <a:lstStyle/>
          <a:p>
            <a:r>
              <a:rPr lang="en-US" dirty="0"/>
              <a:t>About</a:t>
            </a:r>
          </a:p>
        </p:txBody>
      </p:sp>
      <p:sp>
        <p:nvSpPr>
          <p:cNvPr id="3" name="內容版面配置區 2">
            <a:extLst>
              <a:ext uri="{FF2B5EF4-FFF2-40B4-BE49-F238E27FC236}">
                <a16:creationId xmlns:a16="http://schemas.microsoft.com/office/drawing/2014/main" id="{7B14B854-F50B-4F28-B394-EE11264D3EBB}"/>
              </a:ext>
            </a:extLst>
          </p:cNvPr>
          <p:cNvSpPr>
            <a:spLocks noGrp="1"/>
          </p:cNvSpPr>
          <p:nvPr>
            <p:ph idx="1"/>
          </p:nvPr>
        </p:nvSpPr>
        <p:spPr/>
        <p:txBody>
          <a:bodyPr>
            <a:normAutofit/>
          </a:bodyPr>
          <a:lstStyle/>
          <a:p>
            <a:r>
              <a:rPr lang="en-US" dirty="0"/>
              <a:t>This data captures the process of offering incentives (a.k.a. coupons) to a large number of customers and forecasting those </a:t>
            </a:r>
            <a:r>
              <a:rPr lang="en-US" b="1" dirty="0">
                <a:solidFill>
                  <a:schemeClr val="accent5">
                    <a:lumMod val="75000"/>
                  </a:schemeClr>
                </a:solidFill>
              </a:rPr>
              <a:t>who will become loyal to the product.</a:t>
            </a:r>
          </a:p>
          <a:p>
            <a:endParaRPr lang="en-US" dirty="0"/>
          </a:p>
          <a:p>
            <a:r>
              <a:rPr lang="en-US" dirty="0"/>
              <a:t>We are given </a:t>
            </a:r>
            <a:r>
              <a:rPr lang="en-US" b="1" dirty="0">
                <a:solidFill>
                  <a:schemeClr val="accent4">
                    <a:lumMod val="75000"/>
                  </a:schemeClr>
                </a:solidFill>
              </a:rPr>
              <a:t>a minimum of a year of shopping history prior to each customer's incentive, </a:t>
            </a:r>
            <a:r>
              <a:rPr lang="en-US" dirty="0"/>
              <a:t>as well as the purchase histories of many other shoppers (some of whom will have received the same offer). </a:t>
            </a:r>
          </a:p>
          <a:p>
            <a:endParaRPr lang="en-US" dirty="0"/>
          </a:p>
        </p:txBody>
      </p:sp>
    </p:spTree>
    <p:extLst>
      <p:ext uri="{BB962C8B-B14F-4D97-AF65-F5344CB8AC3E}">
        <p14:creationId xmlns:p14="http://schemas.microsoft.com/office/powerpoint/2010/main" val="101085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C63D06-8B8D-450E-B1CC-DDFFAE688DEE}"/>
              </a:ext>
            </a:extLst>
          </p:cNvPr>
          <p:cNvSpPr>
            <a:spLocks noGrp="1"/>
          </p:cNvSpPr>
          <p:nvPr>
            <p:ph type="title"/>
          </p:nvPr>
        </p:nvSpPr>
        <p:spPr/>
        <p:txBody>
          <a:bodyPr/>
          <a:lstStyle/>
          <a:p>
            <a:r>
              <a:rPr lang="en-US" dirty="0"/>
              <a:t>Example</a:t>
            </a:r>
          </a:p>
        </p:txBody>
      </p:sp>
      <p:sp>
        <p:nvSpPr>
          <p:cNvPr id="3" name="內容版面配置區 2">
            <a:extLst>
              <a:ext uri="{FF2B5EF4-FFF2-40B4-BE49-F238E27FC236}">
                <a16:creationId xmlns:a16="http://schemas.microsoft.com/office/drawing/2014/main" id="{4D49A196-6ACD-4171-8168-37829408748D}"/>
              </a:ext>
            </a:extLst>
          </p:cNvPr>
          <p:cNvSpPr>
            <a:spLocks noGrp="1"/>
          </p:cNvSpPr>
          <p:nvPr>
            <p:ph idx="1"/>
          </p:nvPr>
        </p:nvSpPr>
        <p:spPr/>
        <p:txBody>
          <a:bodyPr/>
          <a:lstStyle/>
          <a:p>
            <a:r>
              <a:rPr lang="en-US" dirty="0"/>
              <a:t>Let's say 100 customers are offered a discount to purchase two bottles of water. Of the 100 customers, 60 choose to redeem the offer. These 60 customers are the focus of this competition.</a:t>
            </a:r>
          </a:p>
          <a:p>
            <a:endParaRPr lang="en-US" dirty="0"/>
          </a:p>
          <a:p>
            <a:r>
              <a:rPr lang="en-US" dirty="0"/>
              <a:t>We are asked </a:t>
            </a:r>
            <a:r>
              <a:rPr lang="en-US" b="1" dirty="0">
                <a:solidFill>
                  <a:srgbClr val="00B050"/>
                </a:solidFill>
              </a:rPr>
              <a:t>to predict which of the 60 will return </a:t>
            </a:r>
            <a:r>
              <a:rPr lang="en-US" dirty="0"/>
              <a:t>(during or after the promotional period) </a:t>
            </a:r>
            <a:r>
              <a:rPr lang="en-US" b="1" dirty="0">
                <a:solidFill>
                  <a:srgbClr val="00B050"/>
                </a:solidFill>
              </a:rPr>
              <a:t>to purchase the same item again.</a:t>
            </a:r>
          </a:p>
          <a:p>
            <a:endParaRPr lang="en-US" dirty="0"/>
          </a:p>
        </p:txBody>
      </p:sp>
    </p:spTree>
    <p:extLst>
      <p:ext uri="{BB962C8B-B14F-4D97-AF65-F5344CB8AC3E}">
        <p14:creationId xmlns:p14="http://schemas.microsoft.com/office/powerpoint/2010/main" val="156014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FACBF6-18FD-4EFA-A9CA-4421766035DC}"/>
              </a:ext>
            </a:extLst>
          </p:cNvPr>
          <p:cNvSpPr>
            <a:spLocks noGrp="1"/>
          </p:cNvSpPr>
          <p:nvPr>
            <p:ph type="title"/>
          </p:nvPr>
        </p:nvSpPr>
        <p:spPr/>
        <p:txBody>
          <a:bodyPr/>
          <a:lstStyle/>
          <a:p>
            <a:r>
              <a:rPr lang="en-US" dirty="0"/>
              <a:t>Submission File</a:t>
            </a:r>
          </a:p>
        </p:txBody>
      </p:sp>
      <p:sp>
        <p:nvSpPr>
          <p:cNvPr id="3" name="內容版面配置區 2">
            <a:extLst>
              <a:ext uri="{FF2B5EF4-FFF2-40B4-BE49-F238E27FC236}">
                <a16:creationId xmlns:a16="http://schemas.microsoft.com/office/drawing/2014/main" id="{EADE2618-09DF-40A2-B729-051B09EE78FE}"/>
              </a:ext>
            </a:extLst>
          </p:cNvPr>
          <p:cNvSpPr>
            <a:spLocks noGrp="1"/>
          </p:cNvSpPr>
          <p:nvPr>
            <p:ph idx="1"/>
          </p:nvPr>
        </p:nvSpPr>
        <p:spPr>
          <a:xfrm>
            <a:off x="838200" y="1825624"/>
            <a:ext cx="10515600" cy="4667251"/>
          </a:xfrm>
        </p:spPr>
        <p:txBody>
          <a:bodyPr>
            <a:normAutofit fontScale="92500" lnSpcReduction="10000"/>
          </a:bodyPr>
          <a:lstStyle/>
          <a:p>
            <a:r>
              <a:rPr lang="en-US" dirty="0"/>
              <a:t>Submissions are evaluated on</a:t>
            </a:r>
            <a:r>
              <a:rPr lang="en-US" b="1" dirty="0">
                <a:solidFill>
                  <a:srgbClr val="C00000"/>
                </a:solidFill>
              </a:rPr>
              <a:t> </a:t>
            </a:r>
            <a:r>
              <a:rPr lang="en-US" b="1" dirty="0">
                <a:solidFill>
                  <a:srgbClr val="C00000"/>
                </a:solidFill>
                <a:hlinkClick r:id="rId2">
                  <a:extLst>
                    <a:ext uri="{A12FA001-AC4F-418D-AE19-62706E023703}">
                      <ahyp:hlinkClr xmlns:ahyp="http://schemas.microsoft.com/office/drawing/2018/hyperlinkcolor" val="tx"/>
                    </a:ext>
                  </a:extLst>
                </a:hlinkClick>
              </a:rPr>
              <a:t>area under the ROC curve</a:t>
            </a:r>
            <a:r>
              <a:rPr lang="en-US" b="1" dirty="0">
                <a:solidFill>
                  <a:srgbClr val="C00000"/>
                </a:solidFill>
              </a:rPr>
              <a:t> between the predicted probability that a customer repeat-purchased and the observed purchase outcomes.</a:t>
            </a:r>
          </a:p>
          <a:p>
            <a:endParaRPr lang="en-US" dirty="0"/>
          </a:p>
          <a:p>
            <a:r>
              <a:rPr lang="en-US" dirty="0"/>
              <a:t>For each customer (id) in testHistory.csv, predict a probability that the customer repeat-purchased the product from the promotion they received. Your submission file must have a header and should look like the following:</a:t>
            </a:r>
          </a:p>
          <a:p>
            <a:pPr marL="457200" lvl="1" indent="0">
              <a:buNone/>
            </a:pPr>
            <a:endParaRPr lang="en-US" sz="2000" dirty="0"/>
          </a:p>
          <a:p>
            <a:pPr marL="457200" lvl="1" indent="0">
              <a:buNone/>
            </a:pPr>
            <a:r>
              <a:rPr lang="en-US" sz="2000" dirty="0" err="1"/>
              <a:t>id,repeatProbability</a:t>
            </a:r>
            <a:endParaRPr lang="en-US" sz="2000" dirty="0"/>
          </a:p>
          <a:p>
            <a:pPr marL="457200" lvl="1" indent="0">
              <a:buNone/>
            </a:pPr>
            <a:r>
              <a:rPr lang="en-US" dirty="0"/>
              <a:t>12262064,0</a:t>
            </a:r>
          </a:p>
          <a:p>
            <a:pPr marL="457200" lvl="1" indent="0">
              <a:buNone/>
            </a:pPr>
            <a:r>
              <a:rPr lang="en-US" dirty="0"/>
              <a:t>12277270,0</a:t>
            </a:r>
          </a:p>
          <a:p>
            <a:pPr marL="457200" lvl="1" indent="0">
              <a:buNone/>
            </a:pPr>
            <a:r>
              <a:rPr lang="en-US" dirty="0"/>
              <a:t>12332190,0</a:t>
            </a:r>
          </a:p>
          <a:p>
            <a:pPr marL="457200" lvl="1" indent="0">
              <a:buNone/>
            </a:pPr>
            <a:r>
              <a:rPr lang="en-US" dirty="0"/>
              <a:t>...</a:t>
            </a:r>
          </a:p>
          <a:p>
            <a:endParaRPr lang="en-US" dirty="0"/>
          </a:p>
        </p:txBody>
      </p:sp>
    </p:spTree>
    <p:extLst>
      <p:ext uri="{BB962C8B-B14F-4D97-AF65-F5344CB8AC3E}">
        <p14:creationId xmlns:p14="http://schemas.microsoft.com/office/powerpoint/2010/main" val="396412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BF2581-60DF-40E6-85C5-63D6663916C9}"/>
              </a:ext>
            </a:extLst>
          </p:cNvPr>
          <p:cNvSpPr>
            <a:spLocks noGrp="1"/>
          </p:cNvSpPr>
          <p:nvPr>
            <p:ph type="title"/>
          </p:nvPr>
        </p:nvSpPr>
        <p:spPr>
          <a:xfrm>
            <a:off x="838200" y="365125"/>
            <a:ext cx="2997200" cy="1325563"/>
          </a:xfrm>
        </p:spPr>
        <p:txBody>
          <a:bodyPr/>
          <a:lstStyle/>
          <a:p>
            <a:r>
              <a:rPr lang="en-US" dirty="0"/>
              <a:t>ROC curve </a:t>
            </a:r>
          </a:p>
        </p:txBody>
      </p:sp>
      <p:pic>
        <p:nvPicPr>
          <p:cNvPr id="7" name="圖片 6">
            <a:extLst>
              <a:ext uri="{FF2B5EF4-FFF2-40B4-BE49-F238E27FC236}">
                <a16:creationId xmlns:a16="http://schemas.microsoft.com/office/drawing/2014/main" id="{FF26C28F-07E9-452A-8224-29CAA285A7F4}"/>
              </a:ext>
            </a:extLst>
          </p:cNvPr>
          <p:cNvPicPr>
            <a:picLocks noChangeAspect="1"/>
          </p:cNvPicPr>
          <p:nvPr/>
        </p:nvPicPr>
        <p:blipFill>
          <a:blip r:embed="rId2"/>
          <a:stretch>
            <a:fillRect/>
          </a:stretch>
        </p:blipFill>
        <p:spPr>
          <a:xfrm>
            <a:off x="7403099" y="206795"/>
            <a:ext cx="4600575" cy="3086100"/>
          </a:xfrm>
          <a:prstGeom prst="rect">
            <a:avLst/>
          </a:prstGeom>
        </p:spPr>
      </p:pic>
      <p:pic>
        <p:nvPicPr>
          <p:cNvPr id="8" name="內容版面配置區 3">
            <a:extLst>
              <a:ext uri="{FF2B5EF4-FFF2-40B4-BE49-F238E27FC236}">
                <a16:creationId xmlns:a16="http://schemas.microsoft.com/office/drawing/2014/main" id="{2CE8A315-6544-4428-80E8-479E55DE5521}"/>
              </a:ext>
            </a:extLst>
          </p:cNvPr>
          <p:cNvPicPr>
            <a:picLocks noChangeAspect="1"/>
          </p:cNvPicPr>
          <p:nvPr/>
        </p:nvPicPr>
        <p:blipFill rotWithShape="1">
          <a:blip r:embed="rId3">
            <a:extLst>
              <a:ext uri="{28A0092B-C50C-407E-A947-70E740481C1C}">
                <a14:useLocalDpi xmlns:a14="http://schemas.microsoft.com/office/drawing/2010/main" val="0"/>
              </a:ext>
            </a:extLst>
          </a:blip>
          <a:srcRect l="56906" t="14301" r="21961" b="64366"/>
          <a:stretch/>
        </p:blipFill>
        <p:spPr>
          <a:xfrm>
            <a:off x="5165506" y="365125"/>
            <a:ext cx="2171700" cy="1645921"/>
          </a:xfrm>
          <a:prstGeom prst="rect">
            <a:avLst/>
          </a:prstGeom>
        </p:spPr>
      </p:pic>
      <p:pic>
        <p:nvPicPr>
          <p:cNvPr id="9" name="圖片 8">
            <a:extLst>
              <a:ext uri="{FF2B5EF4-FFF2-40B4-BE49-F238E27FC236}">
                <a16:creationId xmlns:a16="http://schemas.microsoft.com/office/drawing/2014/main" id="{FCFA2FBE-3C48-46C5-AD18-1DA849D15A88}"/>
              </a:ext>
            </a:extLst>
          </p:cNvPr>
          <p:cNvPicPr>
            <a:picLocks noChangeAspect="1"/>
          </p:cNvPicPr>
          <p:nvPr/>
        </p:nvPicPr>
        <p:blipFill>
          <a:blip r:embed="rId4"/>
          <a:stretch>
            <a:fillRect/>
          </a:stretch>
        </p:blipFill>
        <p:spPr>
          <a:xfrm>
            <a:off x="487948" y="2824748"/>
            <a:ext cx="5138151" cy="3668127"/>
          </a:xfrm>
          <a:prstGeom prst="rect">
            <a:avLst/>
          </a:prstGeom>
        </p:spPr>
      </p:pic>
      <p:graphicFrame>
        <p:nvGraphicFramePr>
          <p:cNvPr id="10" name="表格 9">
            <a:extLst>
              <a:ext uri="{FF2B5EF4-FFF2-40B4-BE49-F238E27FC236}">
                <a16:creationId xmlns:a16="http://schemas.microsoft.com/office/drawing/2014/main" id="{7627E6DE-A6B8-4580-A363-51A0F7B1CCF1}"/>
              </a:ext>
            </a:extLst>
          </p:cNvPr>
          <p:cNvGraphicFramePr>
            <a:graphicFrameLocks noGrp="1"/>
          </p:cNvGraphicFramePr>
          <p:nvPr>
            <p:extLst>
              <p:ext uri="{D42A27DB-BD31-4B8C-83A1-F6EECF244321}">
                <p14:modId xmlns:p14="http://schemas.microsoft.com/office/powerpoint/2010/main" val="4267526110"/>
              </p:ext>
            </p:extLst>
          </p:nvPr>
        </p:nvGraphicFramePr>
        <p:xfrm>
          <a:off x="6182507" y="3565106"/>
          <a:ext cx="5821167" cy="3086099"/>
        </p:xfrm>
        <a:graphic>
          <a:graphicData uri="http://schemas.openxmlformats.org/drawingml/2006/table">
            <a:tbl>
              <a:tblPr>
                <a:tableStyleId>{D7AC3CCA-C797-4891-BE02-D94E43425B78}</a:tableStyleId>
              </a:tblPr>
              <a:tblGrid>
                <a:gridCol w="1383648">
                  <a:extLst>
                    <a:ext uri="{9D8B030D-6E8A-4147-A177-3AD203B41FA5}">
                      <a16:colId xmlns:a16="http://schemas.microsoft.com/office/drawing/2014/main" val="2687451712"/>
                    </a:ext>
                  </a:extLst>
                </a:gridCol>
                <a:gridCol w="434958">
                  <a:extLst>
                    <a:ext uri="{9D8B030D-6E8A-4147-A177-3AD203B41FA5}">
                      <a16:colId xmlns:a16="http://schemas.microsoft.com/office/drawing/2014/main" val="411921189"/>
                    </a:ext>
                  </a:extLst>
                </a:gridCol>
                <a:gridCol w="1612839">
                  <a:extLst>
                    <a:ext uri="{9D8B030D-6E8A-4147-A177-3AD203B41FA5}">
                      <a16:colId xmlns:a16="http://schemas.microsoft.com/office/drawing/2014/main" val="620285114"/>
                    </a:ext>
                  </a:extLst>
                </a:gridCol>
                <a:gridCol w="1570056">
                  <a:extLst>
                    <a:ext uri="{9D8B030D-6E8A-4147-A177-3AD203B41FA5}">
                      <a16:colId xmlns:a16="http://schemas.microsoft.com/office/drawing/2014/main" val="3951153388"/>
                    </a:ext>
                  </a:extLst>
                </a:gridCol>
                <a:gridCol w="819666">
                  <a:extLst>
                    <a:ext uri="{9D8B030D-6E8A-4147-A177-3AD203B41FA5}">
                      <a16:colId xmlns:a16="http://schemas.microsoft.com/office/drawing/2014/main" val="1518216382"/>
                    </a:ext>
                  </a:extLst>
                </a:gridCol>
              </a:tblGrid>
              <a:tr h="439918">
                <a:tc rowSpan="2" gridSpan="2">
                  <a:txBody>
                    <a:bodyPr/>
                    <a:lstStyle/>
                    <a:p>
                      <a:pPr algn="ctr"/>
                      <a:r>
                        <a:rPr lang="en-US" sz="2000"/>
                        <a:t> </a:t>
                      </a:r>
                    </a:p>
                  </a:txBody>
                  <a:tcPr anchor="ctr"/>
                </a:tc>
                <a:tc rowSpan="2" hMerge="1">
                  <a:txBody>
                    <a:bodyPr/>
                    <a:lstStyle/>
                    <a:p>
                      <a:endParaRPr lang="en-US"/>
                    </a:p>
                  </a:txBody>
                  <a:tcPr/>
                </a:tc>
                <a:tc gridSpan="2">
                  <a:txBody>
                    <a:bodyPr/>
                    <a:lstStyle/>
                    <a:p>
                      <a:pPr algn="ctr"/>
                      <a:r>
                        <a:rPr lang="en-US" altLang="zh-TW" sz="2000" dirty="0"/>
                        <a:t>Real </a:t>
                      </a:r>
                      <a:endParaRPr lang="zh-TW" altLang="en-US" sz="2000" dirty="0"/>
                    </a:p>
                  </a:txBody>
                  <a:tcPr anchor="ctr"/>
                </a:tc>
                <a:tc hMerge="1">
                  <a:txBody>
                    <a:bodyPr/>
                    <a:lstStyle/>
                    <a:p>
                      <a:endParaRPr lang="en-US"/>
                    </a:p>
                  </a:txBody>
                  <a:tcPr/>
                </a:tc>
                <a:tc rowSpan="2">
                  <a:txBody>
                    <a:bodyPr/>
                    <a:lstStyle/>
                    <a:p>
                      <a:pPr algn="ctr"/>
                      <a:r>
                        <a:rPr lang="en-US" altLang="zh-TW" sz="2000" dirty="0"/>
                        <a:t>SUM</a:t>
                      </a:r>
                      <a:endParaRPr lang="zh-TW" altLang="en-US" sz="2000" dirty="0"/>
                    </a:p>
                  </a:txBody>
                  <a:tcPr anchor="ctr"/>
                </a:tc>
                <a:extLst>
                  <a:ext uri="{0D108BD9-81ED-4DB2-BD59-A6C34878D82A}">
                    <a16:rowId xmlns:a16="http://schemas.microsoft.com/office/drawing/2014/main" val="1453701851"/>
                  </a:ext>
                </a:extLst>
              </a:tr>
              <a:tr h="439918">
                <a:tc gridSpan="2" vMerge="1">
                  <a:txBody>
                    <a:bodyPr/>
                    <a:lstStyle/>
                    <a:p>
                      <a:endParaRPr lang="en-US"/>
                    </a:p>
                  </a:txBody>
                  <a:tcPr/>
                </a:tc>
                <a:tc hMerge="1" vMerge="1">
                  <a:txBody>
                    <a:bodyPr/>
                    <a:lstStyle/>
                    <a:p>
                      <a:endParaRPr lang="en-US"/>
                    </a:p>
                  </a:txBody>
                  <a:tcPr/>
                </a:tc>
                <a:tc>
                  <a:txBody>
                    <a:bodyPr/>
                    <a:lstStyle/>
                    <a:p>
                      <a:pPr algn="ctr"/>
                      <a:r>
                        <a:rPr lang="en-US" sz="2000" dirty="0"/>
                        <a:t>p</a:t>
                      </a:r>
                    </a:p>
                  </a:txBody>
                  <a:tcPr anchor="ctr"/>
                </a:tc>
                <a:tc>
                  <a:txBody>
                    <a:bodyPr/>
                    <a:lstStyle/>
                    <a:p>
                      <a:pPr algn="ctr"/>
                      <a:r>
                        <a:rPr lang="en-US" sz="2000" dirty="0"/>
                        <a:t>n </a:t>
                      </a:r>
                    </a:p>
                  </a:txBody>
                  <a:tcPr anchor="ctr"/>
                </a:tc>
                <a:tc vMerge="1">
                  <a:txBody>
                    <a:bodyPr/>
                    <a:lstStyle/>
                    <a:p>
                      <a:endParaRPr lang="en-US"/>
                    </a:p>
                  </a:txBody>
                  <a:tcPr/>
                </a:tc>
                <a:extLst>
                  <a:ext uri="{0D108BD9-81ED-4DB2-BD59-A6C34878D82A}">
                    <a16:rowId xmlns:a16="http://schemas.microsoft.com/office/drawing/2014/main" val="977321412"/>
                  </a:ext>
                </a:extLst>
              </a:tr>
              <a:tr h="759332">
                <a:tc rowSpan="2">
                  <a:txBody>
                    <a:bodyPr/>
                    <a:lstStyle/>
                    <a:p>
                      <a:pPr algn="ctr"/>
                      <a:r>
                        <a:rPr lang="en-US" sz="2000" dirty="0"/>
                        <a:t>Prediction </a:t>
                      </a:r>
                      <a:endParaRPr lang="zh-TW" altLang="en-US" sz="2000" dirty="0"/>
                    </a:p>
                  </a:txBody>
                  <a:tcPr anchor="ctr"/>
                </a:tc>
                <a:tc>
                  <a:txBody>
                    <a:bodyPr/>
                    <a:lstStyle/>
                    <a:p>
                      <a:pPr algn="ctr"/>
                      <a:r>
                        <a:rPr lang="en-US" sz="2000">
                          <a:effectLst/>
                        </a:rPr>
                        <a:t>p'</a:t>
                      </a:r>
                    </a:p>
                  </a:txBody>
                  <a:tcPr anchor="ctr"/>
                </a:tc>
                <a:tc>
                  <a:txBody>
                    <a:bodyPr/>
                    <a:lstStyle/>
                    <a:p>
                      <a:pPr algn="ctr"/>
                      <a:r>
                        <a:rPr lang="en-US" sz="2000" dirty="0"/>
                        <a:t>true positive</a:t>
                      </a:r>
                      <a:br>
                        <a:rPr lang="zh-TW" altLang="en-US" sz="2000" dirty="0">
                          <a:effectLst/>
                        </a:rPr>
                      </a:br>
                      <a:r>
                        <a:rPr lang="en-US" altLang="zh-TW" sz="2000" dirty="0">
                          <a:effectLst/>
                        </a:rPr>
                        <a:t>(</a:t>
                      </a:r>
                      <a:r>
                        <a:rPr lang="en-US" sz="2000" dirty="0">
                          <a:effectLst/>
                        </a:rPr>
                        <a:t>TP)</a:t>
                      </a:r>
                    </a:p>
                  </a:txBody>
                  <a:tcPr anchor="ctr"/>
                </a:tc>
                <a:tc>
                  <a:txBody>
                    <a:bodyPr/>
                    <a:lstStyle/>
                    <a:p>
                      <a:pPr algn="ctr"/>
                      <a:r>
                        <a:rPr lang="en-US" sz="2000" dirty="0"/>
                        <a:t>false positive</a:t>
                      </a:r>
                      <a:br>
                        <a:rPr lang="zh-TW" altLang="en-US" sz="2000" dirty="0">
                          <a:effectLst/>
                        </a:rPr>
                      </a:br>
                      <a:r>
                        <a:rPr lang="en-US" altLang="zh-TW" sz="2000" dirty="0">
                          <a:effectLst/>
                        </a:rPr>
                        <a:t>(</a:t>
                      </a:r>
                      <a:r>
                        <a:rPr lang="en-US" sz="2000" dirty="0">
                          <a:effectLst/>
                        </a:rPr>
                        <a:t>FP)</a:t>
                      </a:r>
                    </a:p>
                  </a:txBody>
                  <a:tcPr anchor="ctr"/>
                </a:tc>
                <a:tc>
                  <a:txBody>
                    <a:bodyPr/>
                    <a:lstStyle/>
                    <a:p>
                      <a:pPr algn="ctr"/>
                      <a:r>
                        <a:rPr lang="en-US" sz="2000">
                          <a:effectLst/>
                        </a:rPr>
                        <a:t>P' </a:t>
                      </a:r>
                    </a:p>
                  </a:txBody>
                  <a:tcPr anchor="ctr"/>
                </a:tc>
                <a:extLst>
                  <a:ext uri="{0D108BD9-81ED-4DB2-BD59-A6C34878D82A}">
                    <a16:rowId xmlns:a16="http://schemas.microsoft.com/office/drawing/2014/main" val="2791839721"/>
                  </a:ext>
                </a:extLst>
              </a:tr>
              <a:tr h="1007013">
                <a:tc vMerge="1">
                  <a:txBody>
                    <a:bodyPr/>
                    <a:lstStyle/>
                    <a:p>
                      <a:endParaRPr lang="en-US"/>
                    </a:p>
                  </a:txBody>
                  <a:tcPr/>
                </a:tc>
                <a:tc>
                  <a:txBody>
                    <a:bodyPr/>
                    <a:lstStyle/>
                    <a:p>
                      <a:pPr algn="ctr"/>
                      <a:r>
                        <a:rPr lang="en-US" sz="2000">
                          <a:effectLst/>
                        </a:rPr>
                        <a:t>n'</a:t>
                      </a:r>
                    </a:p>
                  </a:txBody>
                  <a:tcPr anchor="ctr"/>
                </a:tc>
                <a:tc>
                  <a:txBody>
                    <a:bodyPr/>
                    <a:lstStyle/>
                    <a:p>
                      <a:pPr algn="ctr"/>
                      <a:r>
                        <a:rPr lang="en-US" sz="2000" dirty="0"/>
                        <a:t>false negative</a:t>
                      </a:r>
                      <a:br>
                        <a:rPr lang="zh-TW" altLang="en-US" sz="2000" dirty="0">
                          <a:effectLst/>
                        </a:rPr>
                      </a:br>
                      <a:r>
                        <a:rPr lang="en-US" altLang="zh-TW" sz="2000" dirty="0">
                          <a:effectLst/>
                        </a:rPr>
                        <a:t>(</a:t>
                      </a:r>
                      <a:r>
                        <a:rPr lang="en-US" sz="2000" dirty="0">
                          <a:effectLst/>
                        </a:rPr>
                        <a:t>FN)</a:t>
                      </a:r>
                    </a:p>
                  </a:txBody>
                  <a:tcPr anchor="ctr"/>
                </a:tc>
                <a:tc>
                  <a:txBody>
                    <a:bodyPr/>
                    <a:lstStyle/>
                    <a:p>
                      <a:pPr algn="ctr"/>
                      <a:r>
                        <a:rPr lang="en-US" sz="2000" dirty="0"/>
                        <a:t>true negative</a:t>
                      </a:r>
                      <a:br>
                        <a:rPr lang="zh-TW" altLang="en-US" sz="2000" dirty="0">
                          <a:effectLst/>
                        </a:rPr>
                      </a:br>
                      <a:r>
                        <a:rPr lang="en-US" altLang="zh-TW" sz="2000" dirty="0">
                          <a:effectLst/>
                        </a:rPr>
                        <a:t>(</a:t>
                      </a:r>
                      <a:r>
                        <a:rPr lang="en-US" sz="2000" dirty="0">
                          <a:effectLst/>
                        </a:rPr>
                        <a:t>TN)</a:t>
                      </a:r>
                    </a:p>
                  </a:txBody>
                  <a:tcPr anchor="ctr"/>
                </a:tc>
                <a:tc>
                  <a:txBody>
                    <a:bodyPr/>
                    <a:lstStyle/>
                    <a:p>
                      <a:pPr algn="ctr"/>
                      <a:r>
                        <a:rPr lang="en-US" sz="2000" dirty="0">
                          <a:effectLst/>
                        </a:rPr>
                        <a:t>N' </a:t>
                      </a:r>
                    </a:p>
                  </a:txBody>
                  <a:tcPr anchor="ctr"/>
                </a:tc>
                <a:extLst>
                  <a:ext uri="{0D108BD9-81ED-4DB2-BD59-A6C34878D82A}">
                    <a16:rowId xmlns:a16="http://schemas.microsoft.com/office/drawing/2014/main" val="2377132267"/>
                  </a:ext>
                </a:extLst>
              </a:tr>
              <a:tr h="439918">
                <a:tc gridSpan="2">
                  <a:txBody>
                    <a:bodyPr/>
                    <a:lstStyle/>
                    <a:p>
                      <a:pPr algn="ctr"/>
                      <a:r>
                        <a:rPr lang="en-US" altLang="zh-TW" sz="2000" dirty="0">
                          <a:effectLst/>
                        </a:rPr>
                        <a:t>SUM</a:t>
                      </a:r>
                      <a:endParaRPr lang="zh-TW" altLang="en-US" sz="2000" dirty="0">
                        <a:effectLst/>
                      </a:endParaRPr>
                    </a:p>
                  </a:txBody>
                  <a:tcPr anchor="ctr"/>
                </a:tc>
                <a:tc hMerge="1">
                  <a:txBody>
                    <a:bodyPr/>
                    <a:lstStyle/>
                    <a:p>
                      <a:endParaRPr lang="en-US"/>
                    </a:p>
                  </a:txBody>
                  <a:tcPr/>
                </a:tc>
                <a:tc>
                  <a:txBody>
                    <a:bodyPr/>
                    <a:lstStyle/>
                    <a:p>
                      <a:pPr algn="ctr"/>
                      <a:r>
                        <a:rPr lang="en-US" sz="2000" dirty="0"/>
                        <a:t>Positive(P)</a:t>
                      </a:r>
                    </a:p>
                  </a:txBody>
                  <a:tcPr anchor="ctr"/>
                </a:tc>
                <a:tc>
                  <a:txBody>
                    <a:bodyPr/>
                    <a:lstStyle/>
                    <a:p>
                      <a:pPr algn="ctr"/>
                      <a:r>
                        <a:rPr lang="en-US" sz="2000" dirty="0"/>
                        <a:t>Negative(N)</a:t>
                      </a:r>
                    </a:p>
                  </a:txBody>
                  <a:tcPr anchor="ctr"/>
                </a:tc>
                <a:tc>
                  <a:txBody>
                    <a:bodyPr/>
                    <a:lstStyle/>
                    <a:p>
                      <a:pPr algn="ctr"/>
                      <a:endParaRPr lang="en-US" sz="2000" dirty="0"/>
                    </a:p>
                  </a:txBody>
                  <a:tcPr anchor="ctr"/>
                </a:tc>
                <a:extLst>
                  <a:ext uri="{0D108BD9-81ED-4DB2-BD59-A6C34878D82A}">
                    <a16:rowId xmlns:a16="http://schemas.microsoft.com/office/drawing/2014/main" val="143206041"/>
                  </a:ext>
                </a:extLst>
              </a:tr>
            </a:tbl>
          </a:graphicData>
        </a:graphic>
      </p:graphicFrame>
    </p:spTree>
    <p:extLst>
      <p:ext uri="{BB962C8B-B14F-4D97-AF65-F5344CB8AC3E}">
        <p14:creationId xmlns:p14="http://schemas.microsoft.com/office/powerpoint/2010/main" val="7347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3AFB17A2-F0FE-4215-AA49-3EF1EFC6E837}"/>
              </a:ext>
            </a:extLst>
          </p:cNvPr>
          <p:cNvSpPr>
            <a:spLocks noGrp="1"/>
          </p:cNvSpPr>
          <p:nvPr>
            <p:ph type="title"/>
          </p:nvPr>
        </p:nvSpPr>
        <p:spPr>
          <a:xfrm>
            <a:off x="838200" y="365125"/>
            <a:ext cx="2997200" cy="1325563"/>
          </a:xfrm>
        </p:spPr>
        <p:txBody>
          <a:bodyPr/>
          <a:lstStyle/>
          <a:p>
            <a:r>
              <a:rPr lang="en-US" dirty="0"/>
              <a:t>ROC curve </a:t>
            </a:r>
          </a:p>
        </p:txBody>
      </p:sp>
      <p:pic>
        <p:nvPicPr>
          <p:cNvPr id="5" name="內容版面配置區 13">
            <a:extLst>
              <a:ext uri="{FF2B5EF4-FFF2-40B4-BE49-F238E27FC236}">
                <a16:creationId xmlns:a16="http://schemas.microsoft.com/office/drawing/2014/main" id="{97AA9B5C-94AC-4E07-AA06-9014CD146B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4501" y="2621676"/>
            <a:ext cx="4127500" cy="4127500"/>
          </a:xfrm>
          <a:prstGeom prst="rect">
            <a:avLst/>
          </a:prstGeom>
        </p:spPr>
      </p:pic>
      <p:pic>
        <p:nvPicPr>
          <p:cNvPr id="6" name="圖片 5">
            <a:extLst>
              <a:ext uri="{FF2B5EF4-FFF2-40B4-BE49-F238E27FC236}">
                <a16:creationId xmlns:a16="http://schemas.microsoft.com/office/drawing/2014/main" id="{50DC7905-CB1D-463A-A2D0-8E2C23CE6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800" y="3034426"/>
            <a:ext cx="5056188" cy="1651000"/>
          </a:xfrm>
          <a:prstGeom prst="rect">
            <a:avLst/>
          </a:prstGeom>
        </p:spPr>
      </p:pic>
    </p:spTree>
    <p:extLst>
      <p:ext uri="{BB962C8B-B14F-4D97-AF65-F5344CB8AC3E}">
        <p14:creationId xmlns:p14="http://schemas.microsoft.com/office/powerpoint/2010/main" val="98686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CFADF3-E535-407E-842F-908EFB7D3D53}"/>
              </a:ext>
            </a:extLst>
          </p:cNvPr>
          <p:cNvSpPr>
            <a:spLocks noGrp="1"/>
          </p:cNvSpPr>
          <p:nvPr>
            <p:ph type="title"/>
          </p:nvPr>
        </p:nvSpPr>
        <p:spPr>
          <a:xfrm>
            <a:off x="838200" y="365125"/>
            <a:ext cx="7195458" cy="1325563"/>
          </a:xfrm>
        </p:spPr>
        <p:txBody>
          <a:bodyPr/>
          <a:lstStyle/>
          <a:p>
            <a:r>
              <a:rPr lang="en-US" dirty="0"/>
              <a:t>Area under the Curve of ROC </a:t>
            </a:r>
            <a:br>
              <a:rPr lang="en-US" dirty="0"/>
            </a:br>
            <a:r>
              <a:rPr lang="en-US" dirty="0"/>
              <a:t>(AUC ROC)</a:t>
            </a:r>
          </a:p>
        </p:txBody>
      </p:sp>
      <p:pic>
        <p:nvPicPr>
          <p:cNvPr id="15" name="圖片 14">
            <a:extLst>
              <a:ext uri="{FF2B5EF4-FFF2-40B4-BE49-F238E27FC236}">
                <a16:creationId xmlns:a16="http://schemas.microsoft.com/office/drawing/2014/main" id="{2603E947-0471-47B7-B6D2-4B12140AEC55}"/>
              </a:ext>
            </a:extLst>
          </p:cNvPr>
          <p:cNvPicPr>
            <a:picLocks noChangeAspect="1"/>
          </p:cNvPicPr>
          <p:nvPr/>
        </p:nvPicPr>
        <p:blipFill>
          <a:blip r:embed="rId3"/>
          <a:stretch>
            <a:fillRect/>
          </a:stretch>
        </p:blipFill>
        <p:spPr>
          <a:xfrm>
            <a:off x="8637814" y="613832"/>
            <a:ext cx="3423557" cy="3129567"/>
          </a:xfrm>
          <a:prstGeom prst="rect">
            <a:avLst/>
          </a:prstGeom>
        </p:spPr>
      </p:pic>
      <p:pic>
        <p:nvPicPr>
          <p:cNvPr id="6" name="內容版面配置區 5">
            <a:extLst>
              <a:ext uri="{FF2B5EF4-FFF2-40B4-BE49-F238E27FC236}">
                <a16:creationId xmlns:a16="http://schemas.microsoft.com/office/drawing/2014/main" id="{11C4C0C0-BC9A-49E7-8C4E-1D8A9B7A4D1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19577" y="3974993"/>
            <a:ext cx="6172423" cy="2883008"/>
          </a:xfrm>
        </p:spPr>
      </p:pic>
      <p:sp>
        <p:nvSpPr>
          <p:cNvPr id="8" name="AutoShape 2" descr="{\displaystyle =AUC}">
            <a:extLst>
              <a:ext uri="{FF2B5EF4-FFF2-40B4-BE49-F238E27FC236}">
                <a16:creationId xmlns:a16="http://schemas.microsoft.com/office/drawing/2014/main" id="{F55BBD52-F838-48A4-9A1C-AEC61E618BE1}"/>
              </a:ext>
            </a:extLst>
          </p:cNvPr>
          <p:cNvSpPr>
            <a:spLocks noChangeAspect="1" noChangeArrowheads="1"/>
          </p:cNvSpPr>
          <p:nvPr/>
        </p:nvSpPr>
        <p:spPr bwMode="auto">
          <a:xfrm>
            <a:off x="95916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矩形 8">
            <a:extLst>
              <a:ext uri="{FF2B5EF4-FFF2-40B4-BE49-F238E27FC236}">
                <a16:creationId xmlns:a16="http://schemas.microsoft.com/office/drawing/2014/main" id="{9CEB65E9-962C-449B-AA93-8CA82A32F016}"/>
              </a:ext>
            </a:extLst>
          </p:cNvPr>
          <p:cNvSpPr/>
          <p:nvPr/>
        </p:nvSpPr>
        <p:spPr>
          <a:xfrm>
            <a:off x="664029" y="2397948"/>
            <a:ext cx="7973785" cy="2062103"/>
          </a:xfrm>
          <a:prstGeom prst="rect">
            <a:avLst/>
          </a:prstGeom>
        </p:spPr>
        <p:txBody>
          <a:bodyPr wrap="square">
            <a:spAutoFit/>
          </a:bodyPr>
          <a:lstStyle/>
          <a:p>
            <a:r>
              <a:rPr lang="en-US" sz="3200" dirty="0"/>
              <a:t>The AUC value is equivalent to the probability that a randomly chosen positive example is ranked higher than a randomly chosen negative example.</a:t>
            </a:r>
          </a:p>
        </p:txBody>
      </p:sp>
    </p:spTree>
    <p:extLst>
      <p:ext uri="{BB962C8B-B14F-4D97-AF65-F5344CB8AC3E}">
        <p14:creationId xmlns:p14="http://schemas.microsoft.com/office/powerpoint/2010/main" val="178765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984791-09B9-4982-8542-E299131A95FC}"/>
              </a:ext>
            </a:extLst>
          </p:cNvPr>
          <p:cNvSpPr>
            <a:spLocks noGrp="1"/>
          </p:cNvSpPr>
          <p:nvPr>
            <p:ph type="title"/>
          </p:nvPr>
        </p:nvSpPr>
        <p:spPr/>
        <p:txBody>
          <a:bodyPr/>
          <a:lstStyle/>
          <a:p>
            <a:r>
              <a:rPr lang="en-US" dirty="0"/>
              <a:t>Data Description</a:t>
            </a:r>
          </a:p>
        </p:txBody>
      </p:sp>
      <p:sp>
        <p:nvSpPr>
          <p:cNvPr id="3" name="內容版面配置區 2">
            <a:extLst>
              <a:ext uri="{FF2B5EF4-FFF2-40B4-BE49-F238E27FC236}">
                <a16:creationId xmlns:a16="http://schemas.microsoft.com/office/drawing/2014/main" id="{CED3DE91-8563-4BED-87EA-B2BD7E595C86}"/>
              </a:ext>
            </a:extLst>
          </p:cNvPr>
          <p:cNvSpPr>
            <a:spLocks noGrp="1"/>
          </p:cNvSpPr>
          <p:nvPr>
            <p:ph idx="1"/>
          </p:nvPr>
        </p:nvSpPr>
        <p:spPr>
          <a:xfrm>
            <a:off x="838200" y="1825624"/>
            <a:ext cx="10515600" cy="4869089"/>
          </a:xfrm>
        </p:spPr>
        <p:txBody>
          <a:bodyPr>
            <a:normAutofit/>
          </a:bodyPr>
          <a:lstStyle/>
          <a:p>
            <a:r>
              <a:rPr lang="en-US" dirty="0"/>
              <a:t>The </a:t>
            </a:r>
            <a:r>
              <a:rPr lang="en-US" b="1" dirty="0">
                <a:solidFill>
                  <a:schemeClr val="accent6">
                    <a:lumMod val="75000"/>
                  </a:schemeClr>
                </a:solidFill>
              </a:rPr>
              <a:t>transaction history contains all items purchased</a:t>
            </a:r>
            <a:r>
              <a:rPr lang="en-US" dirty="0"/>
              <a:t>, not just items related to the offer. Only one offer per customer is included in the data. </a:t>
            </a:r>
          </a:p>
          <a:p>
            <a:r>
              <a:rPr lang="en-US" dirty="0"/>
              <a:t>The </a:t>
            </a:r>
            <a:r>
              <a:rPr lang="en-US" b="1" dirty="0">
                <a:solidFill>
                  <a:schemeClr val="accent5">
                    <a:lumMod val="75000"/>
                  </a:schemeClr>
                </a:solidFill>
              </a:rPr>
              <a:t>training set</a:t>
            </a:r>
            <a:r>
              <a:rPr lang="en-US" b="1" dirty="0">
                <a:solidFill>
                  <a:srgbClr val="FF0000"/>
                </a:solidFill>
              </a:rPr>
              <a:t> </a:t>
            </a:r>
            <a:r>
              <a:rPr lang="en-US" dirty="0"/>
              <a:t>is comprised of offers issued </a:t>
            </a:r>
            <a:r>
              <a:rPr lang="en-US" b="1" dirty="0">
                <a:solidFill>
                  <a:schemeClr val="accent5">
                    <a:lumMod val="75000"/>
                  </a:schemeClr>
                </a:solidFill>
              </a:rPr>
              <a:t>before 2013-05-01</a:t>
            </a:r>
            <a:r>
              <a:rPr lang="en-US" dirty="0"/>
              <a:t>. </a:t>
            </a:r>
          </a:p>
          <a:p>
            <a:r>
              <a:rPr lang="en-US" dirty="0"/>
              <a:t>The </a:t>
            </a:r>
            <a:r>
              <a:rPr lang="en-US" b="1" dirty="0">
                <a:solidFill>
                  <a:schemeClr val="accent4">
                    <a:lumMod val="75000"/>
                  </a:schemeClr>
                </a:solidFill>
              </a:rPr>
              <a:t>test set </a:t>
            </a:r>
            <a:r>
              <a:rPr lang="en-US" dirty="0"/>
              <a:t>is offers issued </a:t>
            </a:r>
            <a:r>
              <a:rPr lang="en-US" b="1" dirty="0">
                <a:solidFill>
                  <a:schemeClr val="accent4">
                    <a:lumMod val="75000"/>
                  </a:schemeClr>
                </a:solidFill>
              </a:rPr>
              <a:t>on or after 2013-05-01</a:t>
            </a:r>
            <a:r>
              <a:rPr lang="en-US" dirty="0"/>
              <a:t>.</a:t>
            </a:r>
          </a:p>
          <a:p>
            <a:r>
              <a:rPr lang="en-US" dirty="0"/>
              <a:t>This data set about </a:t>
            </a:r>
            <a:r>
              <a:rPr lang="en-US" b="1" dirty="0">
                <a:solidFill>
                  <a:srgbClr val="C00000"/>
                </a:solidFill>
              </a:rPr>
              <a:t>22GB</a:t>
            </a:r>
            <a:r>
              <a:rPr lang="en-US" dirty="0"/>
              <a:t> . </a:t>
            </a:r>
          </a:p>
        </p:txBody>
      </p:sp>
    </p:spTree>
    <p:extLst>
      <p:ext uri="{BB962C8B-B14F-4D97-AF65-F5344CB8AC3E}">
        <p14:creationId xmlns:p14="http://schemas.microsoft.com/office/powerpoint/2010/main" val="9702096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820</Words>
  <Application>Microsoft Office PowerPoint</Application>
  <PresentationFormat>寬螢幕</PresentationFormat>
  <Paragraphs>290</Paragraphs>
  <Slides>26</Slides>
  <Notes>4</Notes>
  <HiddenSlides>5</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新細明體</vt:lpstr>
      <vt:lpstr>Arial</vt:lpstr>
      <vt:lpstr>Calibri</vt:lpstr>
      <vt:lpstr>Calibri Light</vt:lpstr>
      <vt:lpstr>Symbol</vt:lpstr>
      <vt:lpstr>Times New Roman</vt:lpstr>
      <vt:lpstr>Office 佈景主題</vt:lpstr>
      <vt:lpstr>Acquire Valued Shoppers Challenge</vt:lpstr>
      <vt:lpstr>Outline</vt:lpstr>
      <vt:lpstr>About</vt:lpstr>
      <vt:lpstr>Example</vt:lpstr>
      <vt:lpstr>Submission File</vt:lpstr>
      <vt:lpstr>ROC curve </vt:lpstr>
      <vt:lpstr>ROC curve </vt:lpstr>
      <vt:lpstr>Area under the Curve of ROC  (AUC ROC)</vt:lpstr>
      <vt:lpstr>Data Description</vt:lpstr>
      <vt:lpstr>File </vt:lpstr>
      <vt:lpstr>PowerPoint 簡報</vt:lpstr>
      <vt:lpstr>Raw data info </vt:lpstr>
      <vt:lpstr>Raw data info </vt:lpstr>
      <vt:lpstr>Fields</vt:lpstr>
      <vt:lpstr>Fields</vt:lpstr>
      <vt:lpstr>Fields</vt:lpstr>
      <vt:lpstr>Fields</vt:lpstr>
      <vt:lpstr>Idea </vt:lpstr>
      <vt:lpstr>Workflow </vt:lpstr>
      <vt:lpstr>Data Source </vt:lpstr>
      <vt:lpstr>ETL</vt:lpstr>
      <vt:lpstr>Data Storage</vt:lpstr>
      <vt:lpstr>Analyses</vt:lpstr>
      <vt:lpstr>Visualization</vt:lpstr>
      <vt:lpstr>Thanks for your time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Acquire Valued Shoppers Challenge</dc:title>
  <dc:creator>Student</dc:creator>
  <cp:lastModifiedBy>Student</cp:lastModifiedBy>
  <cp:revision>34</cp:revision>
  <dcterms:created xsi:type="dcterms:W3CDTF">2018-09-17T05:39:09Z</dcterms:created>
  <dcterms:modified xsi:type="dcterms:W3CDTF">2018-09-27T11:39:35Z</dcterms:modified>
</cp:coreProperties>
</file>