
<file path=[Content_Types].xml><?xml version="1.0" encoding="utf-8"?>
<Types xmlns="http://schemas.openxmlformats.org/package/2006/content-types">
  <Default Extension="jpeg" ContentType="image/jpeg"/>
  <Default Extension="JPG" ContentType="image/.jpg"/>
  <Default Extension="tiff" ContentType="image/tiff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autoCompressPictures="0">
  <p:sldMasterIdLst>
    <p:sldMasterId id="2147483648" r:id="rId1"/>
  </p:sldMasterIdLst>
  <p:notesMasterIdLst>
    <p:notesMasterId r:id="rId4"/>
  </p:notesMasterIdLst>
  <p:handoutMasterIdLst>
    <p:handoutMasterId r:id="rId20"/>
  </p:handoutMasterIdLst>
  <p:sldIdLst>
    <p:sldId id="256" r:id="rId3"/>
    <p:sldId id="357" r:id="rId5"/>
    <p:sldId id="358" r:id="rId6"/>
    <p:sldId id="391" r:id="rId7"/>
    <p:sldId id="417" r:id="rId8"/>
    <p:sldId id="392" r:id="rId9"/>
    <p:sldId id="419" r:id="rId10"/>
    <p:sldId id="420" r:id="rId11"/>
    <p:sldId id="421" r:id="rId12"/>
    <p:sldId id="404" r:id="rId13"/>
    <p:sldId id="422" r:id="rId14"/>
    <p:sldId id="423" r:id="rId15"/>
    <p:sldId id="424" r:id="rId16"/>
    <p:sldId id="426" r:id="rId17"/>
    <p:sldId id="428" r:id="rId18"/>
    <p:sldId id="389" r:id="rId19"/>
  </p:sldIdLst>
  <p:sldSz cx="12192000" cy="6858000"/>
  <p:notesSz cx="9144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nal Defense" id="{A21F0749-99FE-0B46-B30C-344454E1F666}">
          <p14:sldIdLst>
            <p14:sldId id="256"/>
            <p14:sldId id="357"/>
            <p14:sldId id="358"/>
            <p14:sldId id="391"/>
            <p14:sldId id="417"/>
            <p14:sldId id="392"/>
            <p14:sldId id="419"/>
            <p14:sldId id="420"/>
            <p14:sldId id="421"/>
            <p14:sldId id="404"/>
            <p14:sldId id="422"/>
            <p14:sldId id="423"/>
            <p14:sldId id="424"/>
            <p14:sldId id="426"/>
            <p14:sldId id="428"/>
            <p14:sldId id="389"/>
          </p14:sldIdLst>
        </p14:section>
        <p14:section name="下書き" id="{5D9C66C7-EBF7-924A-955E-2BE92EFD4085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7373"/>
    <a:srgbClr val="5A7E3F"/>
    <a:srgbClr val="BD425A"/>
    <a:srgbClr val="2F5597"/>
    <a:srgbClr val="FBECE0"/>
    <a:srgbClr val="EEF7E8"/>
    <a:srgbClr val="FFC000"/>
    <a:srgbClr val="00B050"/>
    <a:srgbClr val="0070C0"/>
    <a:srgbClr val="3335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74"/>
    <p:restoredTop sz="77170"/>
  </p:normalViewPr>
  <p:slideViewPr>
    <p:cSldViewPr snapToGrid="0" snapToObjects="1">
      <p:cViewPr varScale="1">
        <p:scale>
          <a:sx n="106" d="100"/>
          <a:sy n="106" d="100"/>
        </p:scale>
        <p:origin x="1640" y="168"/>
      </p:cViewPr>
      <p:guideLst/>
    </p:cSldViewPr>
  </p:slideViewPr>
  <p:notesTextViewPr>
    <p:cViewPr>
      <p:scale>
        <a:sx n="155" d="100"/>
        <a:sy n="155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200" d="100"/>
          <a:sy n="200" d="100"/>
        </p:scale>
        <p:origin x="122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2B2F3-8F84-9D45-B4E8-68574F4E19BC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059432-3B3E-514B-BC81-3ACCD3A697A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07B17E-05BB-C34D-86CB-C25B51BA402C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8ADAEA-ED35-3B43-81C0-C1D6340DB3AC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ADAEA-ED35-3B43-81C0-C1D6340DB3AC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接下来我想汇报一下同义词合并算法的研究结果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ADAEA-ED35-3B43-81C0-C1D6340DB3AC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ADAEA-ED35-3B43-81C0-C1D6340DB3AC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ADAEA-ED35-3B43-81C0-C1D6340DB3AC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接下来我想汇报一下同义词合并算法的研究结果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ADAEA-ED35-3B43-81C0-C1D6340DB3AC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/>
          <p:cNvSpPr>
            <a:spLocks noGrp="1"/>
          </p:cNvSpPr>
          <p:nvPr>
            <p:ph type="subTitle" idx="1"/>
          </p:nvPr>
        </p:nvSpPr>
        <p:spPr>
          <a:xfrm>
            <a:off x="404108" y="5174442"/>
            <a:ext cx="11383781" cy="1274164"/>
          </a:xfrm>
        </p:spPr>
        <p:txBody>
          <a:bodyPr/>
          <a:lstStyle>
            <a:lvl1pPr marL="0" indent="0" algn="ctr">
              <a:buNone/>
              <a:defRPr sz="2400" b="0" i="0">
                <a:latin typeface="Hiragino Kaku Gothic ProN W3" panose="020B0300000000000000" pitchFamily="34" charset="-128"/>
                <a:ea typeface="Hiragino Kaku Gothic ProN W3" panose="020B0300000000000000" pitchFamily="34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0737" y="59822"/>
            <a:ext cx="966873" cy="966873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0206" y="895866"/>
            <a:ext cx="7021794" cy="910777"/>
          </a:xfrm>
          <a:prstGeom prst="rect">
            <a:avLst/>
          </a:prstGeom>
        </p:spPr>
      </p:pic>
      <p:sp>
        <p:nvSpPr>
          <p:cNvPr id="10" name="正方形/長方形 9"/>
          <p:cNvSpPr/>
          <p:nvPr userDrawn="1"/>
        </p:nvSpPr>
        <p:spPr>
          <a:xfrm>
            <a:off x="0" y="1806642"/>
            <a:ext cx="12192000" cy="2968557"/>
          </a:xfrm>
          <a:prstGeom prst="rect">
            <a:avLst/>
          </a:prstGeom>
          <a:solidFill>
            <a:srgbClr val="343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04108" y="1806644"/>
            <a:ext cx="11383781" cy="2506940"/>
          </a:xfrm>
        </p:spPr>
        <p:txBody>
          <a:bodyPr anchor="ctr">
            <a:normAutofit/>
          </a:bodyPr>
          <a:lstStyle>
            <a:lvl1pPr algn="ctr">
              <a:defRPr sz="4400" b="1" i="0">
                <a:solidFill>
                  <a:schemeClr val="bg1"/>
                </a:solidFill>
                <a:latin typeface="Hiragino Kaku Gothic ProN W6" panose="020B0300000000000000" pitchFamily="34" charset="-128"/>
                <a:ea typeface="Hiragino Kaku Gothic ProN W6" panose="020B0300000000000000" pitchFamily="34" charset="-128"/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55492" cy="365125"/>
          </a:xfrm>
          <a:prstGeom prst="rect">
            <a:avLst/>
          </a:prstGeom>
        </p:spPr>
        <p:txBody>
          <a:bodyPr/>
          <a:lstStyle/>
          <a:p>
            <a:fld id="{96770F59-4C22-6B4D-BC79-BA8EA264FFB6}" type="datetime1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23A1-914D-8B4C-8695-969F4000E41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55492" cy="365125"/>
          </a:xfrm>
          <a:prstGeom prst="rect">
            <a:avLst/>
          </a:prstGeom>
        </p:spPr>
        <p:txBody>
          <a:bodyPr/>
          <a:lstStyle/>
          <a:p>
            <a:fld id="{64F4E814-0C35-364B-AC04-AC95F1FC9146}" type="datetime1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23A1-914D-8B4C-8695-969F4000E41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/>
              <a:t>单击图标添加图片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55492" cy="365125"/>
          </a:xfrm>
          <a:prstGeom prst="rect">
            <a:avLst/>
          </a:prstGeom>
        </p:spPr>
        <p:txBody>
          <a:bodyPr/>
          <a:lstStyle/>
          <a:p>
            <a:fld id="{68C259A2-1426-E041-80FF-9860F75D8F4D}" type="datetime1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23A1-914D-8B4C-8695-969F4000E41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55492" cy="365125"/>
          </a:xfrm>
          <a:prstGeom prst="rect">
            <a:avLst/>
          </a:prstGeom>
        </p:spPr>
        <p:txBody>
          <a:bodyPr/>
          <a:lstStyle/>
          <a:p>
            <a:fld id="{B4DE07F4-05E2-AF43-BA3B-8357856AA624}" type="datetime1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23A1-914D-8B4C-8695-969F4000E41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55492" cy="365125"/>
          </a:xfrm>
          <a:prstGeom prst="rect">
            <a:avLst/>
          </a:prstGeom>
        </p:spPr>
        <p:txBody>
          <a:bodyPr/>
          <a:lstStyle/>
          <a:p>
            <a:fld id="{BF7A1310-BECA-AA4B-B4F0-85693C2545A7}" type="datetime1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23A1-914D-8B4C-8695-969F4000E41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0"/>
            <a:ext cx="12192000" cy="1099806"/>
          </a:xfrm>
          <a:prstGeom prst="rect">
            <a:avLst/>
          </a:prstGeom>
          <a:solidFill>
            <a:srgbClr val="343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80550" y="323748"/>
            <a:ext cx="6070600" cy="7874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4754" y="121357"/>
            <a:ext cx="7934360" cy="879059"/>
          </a:xfrm>
          <a:solidFill>
            <a:srgbClr val="343534">
              <a:alpha val="34902"/>
            </a:srgbClr>
          </a:solidFill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55492" cy="365125"/>
          </a:xfrm>
          <a:prstGeom prst="rect">
            <a:avLst/>
          </a:prstGeom>
        </p:spPr>
        <p:txBody>
          <a:bodyPr/>
          <a:lstStyle/>
          <a:p>
            <a:fld id="{7B827CE3-6E9F-564B-B2D9-A2E40F4309B6}" type="datetime1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60700" y="3035300"/>
            <a:ext cx="6070600" cy="787400"/>
          </a:xfrm>
          <a:prstGeom prst="rect">
            <a:avLst/>
          </a:prstGeom>
        </p:spPr>
      </p:pic>
      <p:sp>
        <p:nvSpPr>
          <p:cNvPr id="12" name="円/楕円 11"/>
          <p:cNvSpPr/>
          <p:nvPr userDrawn="1"/>
        </p:nvSpPr>
        <p:spPr>
          <a:xfrm>
            <a:off x="11536813" y="126529"/>
            <a:ext cx="381472" cy="3814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1559748" y="190620"/>
            <a:ext cx="340133" cy="253290"/>
          </a:xfrm>
          <a:ln>
            <a:noFill/>
          </a:ln>
        </p:spPr>
        <p:txBody>
          <a:bodyPr lIns="0" rIns="0" anchor="ctr"/>
          <a:lstStyle>
            <a:lvl1pPr algn="ctr">
              <a:defRPr sz="1100"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92123A1-914D-8B4C-8695-969F4000E41A}" type="slidenum">
              <a:rPr lang="ja-JP" altLang="en-US" smtClean="0"/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0"/>
            <a:ext cx="12192000" cy="1099806"/>
          </a:xfrm>
          <a:prstGeom prst="rect">
            <a:avLst/>
          </a:prstGeom>
          <a:solidFill>
            <a:srgbClr val="5A7E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80550" y="323748"/>
            <a:ext cx="6070600" cy="7874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4754" y="121357"/>
            <a:ext cx="7934360" cy="879059"/>
          </a:xfrm>
          <a:solidFill>
            <a:srgbClr val="5A7E3F">
              <a:alpha val="34902"/>
            </a:srgbClr>
          </a:solidFill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55492" cy="365125"/>
          </a:xfrm>
          <a:prstGeom prst="rect">
            <a:avLst/>
          </a:prstGeom>
        </p:spPr>
        <p:txBody>
          <a:bodyPr/>
          <a:lstStyle/>
          <a:p>
            <a:fld id="{7B827CE3-6E9F-564B-B2D9-A2E40F4309B6}" type="datetime1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60700" y="3035300"/>
            <a:ext cx="6070600" cy="787400"/>
          </a:xfrm>
          <a:prstGeom prst="rect">
            <a:avLst/>
          </a:prstGeom>
        </p:spPr>
      </p:pic>
      <p:sp>
        <p:nvSpPr>
          <p:cNvPr id="12" name="円/楕円 11"/>
          <p:cNvSpPr/>
          <p:nvPr userDrawn="1"/>
        </p:nvSpPr>
        <p:spPr>
          <a:xfrm>
            <a:off x="11536813" y="126529"/>
            <a:ext cx="381472" cy="3814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1559748" y="190620"/>
            <a:ext cx="340133" cy="253290"/>
          </a:xfrm>
          <a:ln>
            <a:noFill/>
          </a:ln>
        </p:spPr>
        <p:txBody>
          <a:bodyPr lIns="0" rIns="0" anchor="ctr"/>
          <a:lstStyle>
            <a:lvl1pPr algn="ctr">
              <a:defRPr sz="1100"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92123A1-914D-8B4C-8695-969F4000E41A}" type="slidenum">
              <a:rPr lang="ja-JP" altLang="en-US" smtClean="0"/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0"/>
            <a:ext cx="12192000" cy="109980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80550" y="323748"/>
            <a:ext cx="6070600" cy="7874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4754" y="121357"/>
            <a:ext cx="7934360" cy="879059"/>
          </a:xfrm>
          <a:solidFill>
            <a:schemeClr val="accent2">
              <a:lumMod val="75000"/>
              <a:alpha val="34902"/>
            </a:schemeClr>
          </a:solidFill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55492" cy="365125"/>
          </a:xfrm>
          <a:prstGeom prst="rect">
            <a:avLst/>
          </a:prstGeom>
        </p:spPr>
        <p:txBody>
          <a:bodyPr/>
          <a:lstStyle/>
          <a:p>
            <a:fld id="{7B827CE3-6E9F-564B-B2D9-A2E40F4309B6}" type="datetime1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60700" y="3035300"/>
            <a:ext cx="6070600" cy="787400"/>
          </a:xfrm>
          <a:prstGeom prst="rect">
            <a:avLst/>
          </a:prstGeom>
        </p:spPr>
      </p:pic>
      <p:sp>
        <p:nvSpPr>
          <p:cNvPr id="12" name="円/楕円 11"/>
          <p:cNvSpPr/>
          <p:nvPr userDrawn="1"/>
        </p:nvSpPr>
        <p:spPr>
          <a:xfrm>
            <a:off x="11536813" y="126529"/>
            <a:ext cx="381472" cy="3814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1559748" y="190620"/>
            <a:ext cx="340133" cy="253290"/>
          </a:xfrm>
          <a:ln>
            <a:noFill/>
          </a:ln>
        </p:spPr>
        <p:txBody>
          <a:bodyPr lIns="0" rIns="0" anchor="ctr"/>
          <a:lstStyle>
            <a:lvl1pPr algn="ctr">
              <a:defRPr sz="1100"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92123A1-914D-8B4C-8695-969F4000E41A}" type="slidenum">
              <a:rPr lang="ja-JP" altLang="en-US" smtClean="0"/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0"/>
            <a:ext cx="12192000" cy="1099806"/>
          </a:xfrm>
          <a:prstGeom prst="rect">
            <a:avLst/>
          </a:prstGeom>
          <a:solidFill>
            <a:srgbClr val="307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80550" y="323748"/>
            <a:ext cx="6070600" cy="7874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4754" y="121357"/>
            <a:ext cx="7934360" cy="879059"/>
          </a:xfrm>
          <a:solidFill>
            <a:srgbClr val="3070B0">
              <a:alpha val="34902"/>
            </a:srgbClr>
          </a:solidFill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55492" cy="365125"/>
          </a:xfrm>
          <a:prstGeom prst="rect">
            <a:avLst/>
          </a:prstGeom>
        </p:spPr>
        <p:txBody>
          <a:bodyPr/>
          <a:lstStyle/>
          <a:p>
            <a:fld id="{7B827CE3-6E9F-564B-B2D9-A2E40F4309B6}" type="datetime1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60700" y="3035300"/>
            <a:ext cx="6070600" cy="787400"/>
          </a:xfrm>
          <a:prstGeom prst="rect">
            <a:avLst/>
          </a:prstGeom>
        </p:spPr>
      </p:pic>
      <p:sp>
        <p:nvSpPr>
          <p:cNvPr id="12" name="円/楕円 11"/>
          <p:cNvSpPr/>
          <p:nvPr userDrawn="1"/>
        </p:nvSpPr>
        <p:spPr>
          <a:xfrm>
            <a:off x="11536813" y="126529"/>
            <a:ext cx="381472" cy="3814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1559748" y="190620"/>
            <a:ext cx="340133" cy="253290"/>
          </a:xfrm>
          <a:ln>
            <a:noFill/>
          </a:ln>
        </p:spPr>
        <p:txBody>
          <a:bodyPr lIns="0" rIns="0" anchor="ctr"/>
          <a:lstStyle>
            <a:lvl1pPr algn="ctr">
              <a:defRPr sz="1100"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92123A1-914D-8B4C-8695-969F4000E41A}" type="slidenum">
              <a:rPr lang="ja-JP" altLang="en-US" smtClean="0"/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70206" y="895866"/>
            <a:ext cx="7021794" cy="910777"/>
          </a:xfrm>
          <a:prstGeom prst="rect">
            <a:avLst/>
          </a:prstGeom>
        </p:spPr>
      </p:pic>
      <p:sp>
        <p:nvSpPr>
          <p:cNvPr id="8" name="正方形/長方形 7"/>
          <p:cNvSpPr/>
          <p:nvPr userDrawn="1"/>
        </p:nvSpPr>
        <p:spPr>
          <a:xfrm>
            <a:off x="0" y="1806642"/>
            <a:ext cx="12192000" cy="2968557"/>
          </a:xfrm>
          <a:prstGeom prst="rect">
            <a:avLst/>
          </a:prstGeom>
          <a:solidFill>
            <a:srgbClr val="3435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タイトル 1"/>
          <p:cNvSpPr>
            <a:spLocks noGrp="1"/>
          </p:cNvSpPr>
          <p:nvPr>
            <p:ph type="ctrTitle"/>
          </p:nvPr>
        </p:nvSpPr>
        <p:spPr>
          <a:xfrm>
            <a:off x="404110" y="2037450"/>
            <a:ext cx="11383781" cy="2506940"/>
          </a:xfrm>
        </p:spPr>
        <p:txBody>
          <a:bodyPr anchor="ctr">
            <a:normAutofit/>
          </a:bodyPr>
          <a:lstStyle>
            <a:lvl1pPr algn="ctr">
              <a:defRPr sz="4400" b="1" i="0">
                <a:solidFill>
                  <a:schemeClr val="bg1"/>
                </a:solidFill>
                <a:latin typeface="Hiragino Kaku Gothic ProN W6" panose="020B0300000000000000" pitchFamily="34" charset="-128"/>
                <a:ea typeface="Hiragino Kaku Gothic ProN W6" panose="020B0300000000000000" pitchFamily="34" charset="-128"/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55492" cy="365125"/>
          </a:xfrm>
          <a:prstGeom prst="rect">
            <a:avLst/>
          </a:prstGeom>
        </p:spPr>
        <p:txBody>
          <a:bodyPr/>
          <a:lstStyle/>
          <a:p>
            <a:fld id="{B7731F73-C98E-924E-A6B2-7E5DA606042F}" type="datetime1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23A1-914D-8B4C-8695-969F4000E41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55492" cy="365125"/>
          </a:xfrm>
          <a:prstGeom prst="rect">
            <a:avLst/>
          </a:prstGeom>
        </p:spPr>
        <p:txBody>
          <a:bodyPr/>
          <a:lstStyle/>
          <a:p>
            <a:fld id="{67E576A5-FC79-4C45-8DFC-44490EBD5FF6}" type="datetime1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23A1-914D-8B4C-8695-969F4000E41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155492" cy="365125"/>
          </a:xfrm>
          <a:prstGeom prst="rect">
            <a:avLst/>
          </a:prstGeom>
        </p:spPr>
        <p:txBody>
          <a:bodyPr/>
          <a:lstStyle/>
          <a:p>
            <a:fld id="{B5B3BF40-4797-E048-AF71-2D1126A61F0A}" type="datetime1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23A1-914D-8B4C-8695-969F4000E41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74753" y="1464932"/>
            <a:ext cx="11392525" cy="471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74753" y="6356350"/>
            <a:ext cx="105530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167672" y="6356350"/>
            <a:ext cx="5908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defRPr>
            </a:lvl1pPr>
          </a:lstStyle>
          <a:p>
            <a:fld id="{092123A1-914D-8B4C-8695-969F4000E41A}" type="slidenum">
              <a:rPr lang="ja-JP" altLang="en-US" smtClean="0"/>
            </a:fld>
            <a:endParaRPr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74753" y="220747"/>
            <a:ext cx="11392525" cy="8790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i="0" kern="1200">
          <a:solidFill>
            <a:schemeClr val="bg1"/>
          </a:solidFill>
          <a:latin typeface="Hiragino Kaku Gothic ProN W6" panose="020B0300000000000000" pitchFamily="34" charset="-128"/>
          <a:ea typeface="Hiragino Kaku Gothic ProN W6" panose="020B03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kumimoji="1" sz="2800" b="0" i="0" kern="1200">
          <a:solidFill>
            <a:schemeClr val="tx1"/>
          </a:solidFill>
          <a:latin typeface="Hiragino Kaku Gothic ProN W3" panose="020B0300000000000000" pitchFamily="34" charset="-128"/>
          <a:ea typeface="Hiragino Kaku Gothic ProN W3" panose="020B03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2" Type="http://schemas.openxmlformats.org/officeDocument/2006/relationships/image" Target="../media/image5.png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8015" y="1986198"/>
            <a:ext cx="11817250" cy="2362978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编程基础与</a:t>
            </a:r>
            <a:r>
              <a:rPr kumimoji="1"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Python</a:t>
            </a:r>
            <a:r>
              <a:rPr kumimoji="1"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基础</a:t>
            </a:r>
            <a:r>
              <a:rPr kumimoji="1"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要素</a:t>
            </a:r>
            <a:endParaRPr kumimoji="1"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3" name="字幕 2"/>
          <p:cNvSpPr>
            <a:spLocks noGrp="1"/>
          </p:cNvSpPr>
          <p:nvPr>
            <p:ph type="subTitle" idx="1"/>
          </p:nvPr>
        </p:nvSpPr>
        <p:spPr>
          <a:xfrm>
            <a:off x="374749" y="5039207"/>
            <a:ext cx="11383781" cy="1537855"/>
          </a:xfrm>
        </p:spPr>
        <p:txBody>
          <a:bodyPr anchor="ctr">
            <a:normAutofit/>
          </a:bodyPr>
          <a:lstStyle/>
          <a:p>
            <a:pPr>
              <a:spcBef>
                <a:spcPts val="400"/>
              </a:spcBef>
            </a:pP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西卡鹿</a:t>
            </a:r>
            <a:endParaRPr kumimoji="1"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400"/>
              </a:spcBef>
            </a:pP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2025.06.22</a:t>
            </a:r>
            <a:endParaRPr kumimoji="1"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2" descr="Research, Study, Knowledge transfer - Ulm University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ja-JP" altLang="en-US"/>
          </a:p>
        </p:txBody>
      </p:sp>
      <p:sp>
        <p:nvSpPr>
          <p:cNvPr id="6" name="矩形 5"/>
          <p:cNvSpPr/>
          <p:nvPr/>
        </p:nvSpPr>
        <p:spPr>
          <a:xfrm>
            <a:off x="230588" y="71562"/>
            <a:ext cx="1017767" cy="9859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的基础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要素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07575" y="4331970"/>
            <a:ext cx="2289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zh-CN" altLang="en-US" smtClean="0">
                <a:solidFill>
                  <a:schemeClr val="bg1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注：</a:t>
            </a:r>
            <a:r>
              <a:rPr 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 3.8.10</a:t>
            </a:r>
            <a:endParaRPr kumimoji="1" lang="en-US" altLang="en-US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变量与数据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23A1-914D-8B4C-8695-969F4000E41A}" type="slidenum">
              <a:rPr lang="ja-JP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ja-JP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内容占位符 37"/>
          <p:cNvSpPr/>
          <p:nvPr>
            <p:ph idx="1"/>
          </p:nvPr>
        </p:nvSpPr>
        <p:spPr>
          <a:xfrm>
            <a:off x="374650" y="1272540"/>
            <a:ext cx="11392535" cy="5287645"/>
          </a:xfrm>
        </p:spPr>
        <p:txBody>
          <a:bodyPr>
            <a:normAutofit fontScale="80000"/>
          </a:bodyPr>
          <a:p>
            <a:pPr>
              <a:lnSpc>
                <a:spcPct val="200000"/>
              </a:lnSpc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变量：一个代号，方程式里的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y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z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数据类型：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200000"/>
              </a:lnSpc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整数（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int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-- 0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-5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-10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1024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...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浮点数（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float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-- 0.1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0.2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1.8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-2.3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...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布尔值（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bool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 True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False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字符串（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str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 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‘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hello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’，‘鹿桑’，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...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空值（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None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 None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20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常用运算与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23A1-914D-8B4C-8695-969F4000E41A}" type="slidenum">
              <a:rPr lang="ja-JP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ja-JP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内容占位符 37"/>
          <p:cNvSpPr/>
          <p:nvPr>
            <p:ph idx="1"/>
          </p:nvPr>
        </p:nvSpPr>
        <p:spPr>
          <a:xfrm>
            <a:off x="374650" y="1170940"/>
            <a:ext cx="11392535" cy="5287645"/>
          </a:xfrm>
        </p:spPr>
        <p:txBody>
          <a:bodyPr>
            <a:normAutofit/>
          </a:bodyPr>
          <a:p>
            <a:pPr>
              <a:lnSpc>
                <a:spcPct val="200000"/>
              </a:lnSpc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算术运算：加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+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，减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-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，乘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*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，除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/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，整除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//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，取余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%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，幂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**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比较与逻辑运算：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20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==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!=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&gt;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&gt;=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&lt;=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20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and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or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not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200000"/>
              </a:lnSpc>
            </a:pP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200000"/>
              </a:lnSpc>
            </a:pP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控制流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23A1-914D-8B4C-8695-969F4000E41A}" type="slidenum">
              <a:rPr lang="ja-JP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ja-JP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内容占位符 37"/>
          <p:cNvSpPr/>
          <p:nvPr>
            <p:ph idx="1"/>
          </p:nvPr>
        </p:nvSpPr>
        <p:spPr>
          <a:xfrm>
            <a:off x="374650" y="1170940"/>
            <a:ext cx="11392535" cy="5287645"/>
          </a:xfrm>
        </p:spPr>
        <p:txBody>
          <a:bodyPr>
            <a:normAutofit/>
          </a:bodyPr>
          <a:p>
            <a:pPr>
              <a:lnSpc>
                <a:spcPct val="200000"/>
              </a:lnSpc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条件判断：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if-elif-else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循环（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for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while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200000"/>
              </a:lnSpc>
            </a:pP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200000"/>
              </a:lnSpc>
            </a:pP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23A1-914D-8B4C-8695-969F4000E41A}" type="slidenum">
              <a:rPr lang="ja-JP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ja-JP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内容占位符 37"/>
          <p:cNvSpPr/>
          <p:nvPr>
            <p:ph idx="1"/>
          </p:nvPr>
        </p:nvSpPr>
        <p:spPr>
          <a:xfrm>
            <a:off x="374650" y="1170940"/>
            <a:ext cx="11392535" cy="5287645"/>
          </a:xfrm>
        </p:spPr>
        <p:txBody>
          <a:bodyPr>
            <a:normAutofit/>
          </a:bodyPr>
          <a:p>
            <a:pPr>
              <a:lnSpc>
                <a:spcPct val="200000"/>
              </a:lnSpc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列表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list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[1,2,3,5,8,...]</a:t>
            </a: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字典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dict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“名字”：“鹿桑”，“年龄”：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18}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集合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set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{1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，“明”，“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hello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200000"/>
              </a:lnSpc>
            </a:pP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200000"/>
              </a:lnSpc>
            </a:pP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23A1-914D-8B4C-8695-969F4000E41A}" type="slidenum">
              <a:rPr lang="ja-JP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ja-JP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内容占位符 37"/>
          <p:cNvSpPr/>
          <p:nvPr>
            <p:ph idx="1"/>
          </p:nvPr>
        </p:nvSpPr>
        <p:spPr>
          <a:xfrm>
            <a:off x="374650" y="1170940"/>
            <a:ext cx="11392535" cy="5287645"/>
          </a:xfrm>
        </p:spPr>
        <p:txBody>
          <a:bodyPr>
            <a:normAutofit/>
          </a:bodyPr>
          <a:p>
            <a:pPr>
              <a:lnSpc>
                <a:spcPct val="200000"/>
              </a:lnSpc>
            </a:pP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def + 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函数名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例如：</a:t>
            </a:r>
            <a:b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def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greet(name)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b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return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“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Hello,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+ name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200000"/>
              </a:lnSpc>
            </a:pP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感谢收看，欢迎点赞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关注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收藏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大纲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什么是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编程？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什么是编程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范式？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 Python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语言的基础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要素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23A1-914D-8B4C-8695-969F4000E41A}" type="slidenum">
              <a:rPr lang="ja-JP" altLang="en-US" smtClean="0"/>
            </a:fld>
            <a:endParaRPr lang="ja-JP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编程？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编程？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23A1-914D-8B4C-8695-969F4000E41A}" type="slidenum">
              <a:rPr lang="ja-JP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ja-JP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内容占位符 37"/>
          <p:cNvSpPr/>
          <p:nvPr>
            <p:ph idx="1"/>
          </p:nvPr>
        </p:nvSpPr>
        <p:spPr>
          <a:xfrm>
            <a:off x="374650" y="1148715"/>
            <a:ext cx="11392535" cy="5603875"/>
          </a:xfrm>
        </p:spPr>
        <p:txBody>
          <a:bodyPr>
            <a:normAutofit fontScale="70000"/>
          </a:bodyPr>
          <a:p>
            <a:pPr>
              <a:lnSpc>
                <a:spcPct val="200000"/>
              </a:lnSpc>
            </a:pPr>
            <a:r>
              <a:rPr lang="zh-CN" altLang="en-US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表层：编程是一种行为</a:t>
            </a:r>
            <a:b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写代码、敲指令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，是一种用特定语言与计算机交流的“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写作”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中层：编程是一种方法</a:t>
            </a:r>
            <a:b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设计一系列精确指令，让计算机按照预定逻辑执行任务、处理数据、得出结果</a:t>
            </a:r>
            <a:b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人与机器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协作的系统化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手段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深层：编程是一种思维模式与意志表达</a:t>
            </a:r>
            <a:b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将人的想法、判断和目标，转换成机器能理解和执行的逻辑</a:t>
            </a:r>
            <a:b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这个逻辑不仅可以被执行，还可以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被放大、自动化、跨时间地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什么是编程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范式？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编程范式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--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面向过程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23A1-914D-8B4C-8695-969F4000E41A}" type="slidenum">
              <a:rPr lang="ja-JP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ja-JP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内容占位符 37"/>
          <p:cNvSpPr/>
          <p:nvPr>
            <p:ph idx="1"/>
          </p:nvPr>
        </p:nvSpPr>
        <p:spPr>
          <a:xfrm>
            <a:off x="374650" y="1464945"/>
            <a:ext cx="11392535" cy="5287645"/>
          </a:xfrm>
        </p:spPr>
        <p:txBody>
          <a:bodyPr>
            <a:normAutofit fontScale="90000" lnSpcReduction="20000"/>
          </a:bodyPr>
          <a:p>
            <a:pPr>
              <a:lnSpc>
                <a:spcPct val="20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面向过程编程：命令式的，按照顺序执行下去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优点：</a:t>
            </a:r>
            <a:b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简单直观，符合惯性思维</a:t>
            </a:r>
            <a:b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小型程序和脚本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常用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缺点：</a:t>
            </a:r>
            <a:b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可扩展性差，代码耦合度高</a:t>
            </a:r>
            <a:b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不利于多人协作或复杂项目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维护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981190" y="2503170"/>
            <a:ext cx="4394200" cy="31718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146290" y="585343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kumimoji="1" lang="zh-CN" altLang="en-US" smtClean="0">
                <a:latin typeface="微软雅黑" charset="0"/>
                <a:ea typeface="微软雅黑" charset="0"/>
              </a:rPr>
              <a:t>例：</a:t>
            </a:r>
            <a:r>
              <a:rPr kumimoji="1" lang="zh-CN" altLang="en-US" smtClean="0">
                <a:latin typeface="微软雅黑" charset="0"/>
                <a:ea typeface="微软雅黑" charset="0"/>
              </a:rPr>
              <a:t>面向过程编程</a:t>
            </a:r>
            <a:r>
              <a:rPr kumimoji="1" lang="zh-CN" altLang="en-US" smtClean="0">
                <a:latin typeface="微软雅黑" charset="0"/>
                <a:ea typeface="微软雅黑" charset="0"/>
              </a:rPr>
              <a:t>实现“从一组数字中过滤出所有偶数”</a:t>
            </a:r>
            <a:endParaRPr kumimoji="1" lang="zh-CN" altLang="en-US" smtClean="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编程范式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--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面向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对象编程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23A1-914D-8B4C-8695-969F4000E41A}" type="slidenum">
              <a:rPr lang="ja-JP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ja-JP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内容占位符 37"/>
          <p:cNvSpPr/>
          <p:nvPr>
            <p:ph idx="1"/>
          </p:nvPr>
        </p:nvSpPr>
        <p:spPr>
          <a:xfrm>
            <a:off x="374650" y="1464945"/>
            <a:ext cx="11392535" cy="5287645"/>
          </a:xfrm>
        </p:spPr>
        <p:txBody>
          <a:bodyPr>
            <a:normAutofit fontScale="80000"/>
          </a:bodyPr>
          <a:p>
            <a:pPr>
              <a:lnSpc>
                <a:spcPct val="20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面相对象编程（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Object-Oriented Programming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OOP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优点：</a:t>
            </a:r>
            <a:b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适合大型项目结构化开发，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可维护性和复用性高</a:t>
            </a:r>
            <a:b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贴近现实世界建模（但反惯性思维）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缺点：</a:t>
            </a:r>
            <a:b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学习成本比过程式高</a:t>
            </a:r>
            <a:b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过度设计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可能导致结构臃肿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059930" y="2447925"/>
            <a:ext cx="4996180" cy="2888615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7526020" y="548068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kumimoji="1" lang="zh-CN" altLang="en-US" smtClean="0">
                <a:latin typeface="微软雅黑" charset="0"/>
                <a:ea typeface="微软雅黑" charset="0"/>
              </a:rPr>
              <a:t>例：面向</a:t>
            </a:r>
            <a:r>
              <a:rPr kumimoji="1" lang="zh-CN" altLang="en-US" smtClean="0">
                <a:latin typeface="微软雅黑" charset="0"/>
                <a:ea typeface="微软雅黑" charset="0"/>
              </a:rPr>
              <a:t>对象编程</a:t>
            </a:r>
            <a:r>
              <a:rPr kumimoji="1" lang="zh-CN" altLang="en-US" smtClean="0">
                <a:latin typeface="微软雅黑" charset="0"/>
                <a:ea typeface="微软雅黑" charset="0"/>
              </a:rPr>
              <a:t>实现“从一组数字中过滤出所有偶数”</a:t>
            </a:r>
            <a:endParaRPr kumimoji="1" lang="zh-CN" altLang="en-US" smtClean="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编程范式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--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范式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23A1-914D-8B4C-8695-969F4000E41A}" type="slidenum">
              <a:rPr lang="ja-JP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ja-JP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内容占位符 37"/>
          <p:cNvSpPr/>
          <p:nvPr>
            <p:ph idx="1"/>
          </p:nvPr>
        </p:nvSpPr>
        <p:spPr>
          <a:xfrm>
            <a:off x="374650" y="1464945"/>
            <a:ext cx="11392535" cy="5287645"/>
          </a:xfrm>
        </p:spPr>
        <p:txBody>
          <a:bodyPr/>
          <a:p>
            <a:pPr>
              <a:lnSpc>
                <a:spcPct val="20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声明式编程：直接描述“要什么”，而不是“怎么做”</a:t>
            </a:r>
            <a:b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例如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SQL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“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SELECT number From numbers_table where number % 2 = 0;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函数式编程：纯函数处理数据，强调不可变和表达式的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组合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事件驱动式编程：基于响应事件触发而执行代码（例如点击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鼠标）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Vibe Coding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（沉浸式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编程？）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23A1-914D-8B4C-8695-969F4000E41A}" type="slidenum">
              <a:rPr lang="ja-JP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ja-JP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内容占位符 37"/>
          <p:cNvSpPr/>
          <p:nvPr>
            <p:ph idx="1"/>
          </p:nvPr>
        </p:nvSpPr>
        <p:spPr>
          <a:xfrm>
            <a:off x="374650" y="1464945"/>
            <a:ext cx="11392535" cy="5287645"/>
          </a:xfrm>
        </p:spPr>
        <p:txBody>
          <a:bodyPr>
            <a:normAutofit lnSpcReduction="10000"/>
          </a:bodyPr>
          <a:p>
            <a:pPr>
              <a:lnSpc>
                <a:spcPct val="20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Vibe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：原意为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氛围、节奏、感受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Vibe Coding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通过自然语言与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进行交互，实现代码的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过程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强调轻松、有节奏、沉浸式的编程体验，像即兴演奏或者聊天一样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写代码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20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不要把需求一次性全丢给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，也不要让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一次性生成所有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kumimoji="1" smtClean="0">
            <a:latin typeface="Hiragino Kaku Gothic ProN W3" panose="020B0300000000000000" pitchFamily="34" charset="-128"/>
            <a:ea typeface="Hiragino Kaku Gothic ProN W3" panose="020B0300000000000000" pitchFamily="34" charset="-128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テーマ</Template>
  <TotalTime>0</TotalTime>
  <Words>1282</Words>
  <Application>WPS 文字</Application>
  <PresentationFormat>宽屏</PresentationFormat>
  <Paragraphs>126</Paragraphs>
  <Slides>16</Slides>
  <Notes>12</Notes>
  <HiddenSlides>1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5" baseType="lpstr">
      <vt:lpstr>Arial</vt:lpstr>
      <vt:lpstr>宋体</vt:lpstr>
      <vt:lpstr>Wingdings</vt:lpstr>
      <vt:lpstr>Hiragino Kaku Gothic ProN W3</vt:lpstr>
      <vt:lpstr>Hiragino Kaku Gothic ProN W6</vt:lpstr>
      <vt:lpstr>微软雅黑</vt:lpstr>
      <vt:lpstr>汉仪旗黑</vt:lpstr>
      <vt:lpstr>游ゴシック</vt:lpstr>
      <vt:lpstr>苹方-简</vt:lpstr>
      <vt:lpstr>宋体</vt:lpstr>
      <vt:lpstr>Arial Unicode MS</vt:lpstr>
      <vt:lpstr>汉仪书宋二KW</vt:lpstr>
      <vt:lpstr>等线</vt:lpstr>
      <vt:lpstr>汉仪中等线KW</vt:lpstr>
      <vt:lpstr>Apple Color Emoji</vt:lpstr>
      <vt:lpstr>微软雅黑</vt:lpstr>
      <vt:lpstr>Grantha Sangam MN Regular</vt:lpstr>
      <vt:lpstr>Gujarati MT Regular</vt:lpstr>
      <vt:lpstr>Office テーマ</vt:lpstr>
      <vt:lpstr>Python基础语法讲解</vt:lpstr>
      <vt:lpstr>大纲</vt:lpstr>
      <vt:lpstr>Anaconda安装</vt:lpstr>
      <vt:lpstr>Anaconda下载</vt:lpstr>
      <vt:lpstr>什么是编程？</vt:lpstr>
      <vt:lpstr>Anaconda安装（1)</vt:lpstr>
      <vt:lpstr>编程范式 -- 面向过程编程</vt:lpstr>
      <vt:lpstr>编程范式 -- 面向对象编程</vt:lpstr>
      <vt:lpstr>编程范式 -- 其他范式</vt:lpstr>
      <vt:lpstr>Anaconda配置</vt:lpstr>
      <vt:lpstr>Vibe Coding（沉浸式编程？）</vt:lpstr>
      <vt:lpstr>数值</vt:lpstr>
      <vt:lpstr>常用运算与表达式</vt:lpstr>
      <vt:lpstr>控制流</vt:lpstr>
      <vt:lpstr>数据结构</vt:lpstr>
      <vt:lpstr>感谢收看，欢迎点赞+关注+收藏~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试用期 述职报告</dc:title>
  <dc:creator>志華 張</dc:creator>
  <cp:lastModifiedBy>鹿西卡</cp:lastModifiedBy>
  <cp:revision>1315</cp:revision>
  <cp:lastPrinted>2025-06-22T04:33:36Z</cp:lastPrinted>
  <dcterms:created xsi:type="dcterms:W3CDTF">2025-06-22T04:33:36Z</dcterms:created>
  <dcterms:modified xsi:type="dcterms:W3CDTF">2025-06-22T04:33:36Z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EDA0A940BE3220461F2B1868B9C4708E_43</vt:lpwstr>
  </property>
  <property fmtid="{D5CDD505-2E9C-101B-9397-08002B2CF9AE}" pid="3" name="KSOProductBuildVer">
    <vt:lpwstr>2052-6.7.1.8828</vt:lpwstr>
  </property>
</Properties>
</file>