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357" r:id="rId5"/>
    <p:sldId id="358" r:id="rId6"/>
    <p:sldId id="367" r:id="rId7"/>
    <p:sldId id="362" r:id="rId8"/>
    <p:sldId id="368" r:id="rId9"/>
    <p:sldId id="361" r:id="rId10"/>
    <p:sldId id="374" r:id="rId11"/>
    <p:sldId id="377" r:id="rId12"/>
    <p:sldId id="382" r:id="rId13"/>
    <p:sldId id="383" r:id="rId14"/>
    <p:sldId id="384" r:id="rId15"/>
    <p:sldId id="385" r:id="rId16"/>
    <p:sldId id="360" r:id="rId17"/>
    <p:sldId id="387" r:id="rId18"/>
    <p:sldId id="388" r:id="rId19"/>
    <p:sldId id="380" r:id="rId20"/>
    <p:sldId id="389" r:id="rId21"/>
    <p:sldId id="370" r:id="rId22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nal Defense" id="{A21F0749-99FE-0B46-B30C-344454E1F666}">
          <p14:sldIdLst>
            <p14:sldId id="256"/>
            <p14:sldId id="357"/>
            <p14:sldId id="358"/>
            <p14:sldId id="367"/>
            <p14:sldId id="362"/>
            <p14:sldId id="368"/>
            <p14:sldId id="361"/>
            <p14:sldId id="374"/>
            <p14:sldId id="377"/>
            <p14:sldId id="382"/>
            <p14:sldId id="383"/>
            <p14:sldId id="384"/>
            <p14:sldId id="385"/>
            <p14:sldId id="360"/>
            <p14:sldId id="387"/>
            <p14:sldId id="388"/>
            <p14:sldId id="380"/>
            <p14:sldId id="389"/>
            <p14:sldId id="370"/>
          </p14:sldIdLst>
        </p14:section>
        <p14:section name="下書き" id="{5D9C66C7-EBF7-924A-955E-2BE92EFD408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373"/>
    <a:srgbClr val="5A7E3F"/>
    <a:srgbClr val="BD425A"/>
    <a:srgbClr val="2F5597"/>
    <a:srgbClr val="FBECE0"/>
    <a:srgbClr val="EEF7E8"/>
    <a:srgbClr val="FFC000"/>
    <a:srgbClr val="00B050"/>
    <a:srgbClr val="0070C0"/>
    <a:srgbClr val="333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77170"/>
  </p:normalViewPr>
  <p:slideViewPr>
    <p:cSldViewPr snapToGrid="0" snapToObjects="1">
      <p:cViewPr varScale="1">
        <p:scale>
          <a:sx n="106" d="100"/>
          <a:sy n="106" d="100"/>
        </p:scale>
        <p:origin x="1640" y="168"/>
      </p:cViewPr>
      <p:guideLst/>
    </p:cSldViewPr>
  </p:slid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200" d="100"/>
          <a:sy n="200" d="100"/>
        </p:scale>
        <p:origin x="122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2B2F3-8F84-9D45-B4E8-68574F4E19BC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59432-3B3E-514B-BC81-3ACCD3A697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7B17E-05BB-C34D-86CB-C25B51BA402C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ADAEA-ED35-3B43-81C0-C1D6340DB3A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ADAEA-ED35-3B43-81C0-C1D6340DB3A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接下来我想汇报一下同义词合并算法的研究结果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ADAEA-ED35-3B43-81C0-C1D6340DB3A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ADAEA-ED35-3B43-81C0-C1D6340DB3A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人工智能的诞生期始于1956年，也就是著名的达特茅斯会议。这次会议首次提出了“人工智能”这个概念，被公认为AI的起点。早期的研究充满了乐观情绪，涌现出机器定理证明、游戏程序等尝试。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到了1960年代，AI就遭遇了第一次严重的挫折。机器翻译等项目的效果远不如预期，美国政府甚至在ALPAC报告中直接判定“机器翻译不实用”。这个阶段的AI以符号主义为主，依赖于规则和逻辑推理，但很难应对真实世界的复杂性，导致资金和研究热情大幅下滑。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到了1970年代，AI研究进入了一个新的高峰——也就是专家系统的崛起。医疗、化学、地质等领域的专家系统开始广泛应用，试图用“知识库+推理机”的方式模仿专家的决策过程。这一阶段标志着AI首次迈向实际应用。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不过到了1990年代，专家系统也暴露出了很多问题，比如维护复杂、更新困难，系统的扩展性差。与此同时，神经网络虽然被重新提出，但由于计算资源有限，发展非常缓慢，这段时间AI再次进入低潮。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2000年代迎来了复苏的契机，首先是IBM深蓝击败国际象棋世界冠军，这极大提振了AI的影响力。同时，NVIDIA推出CUDA，使GPU可以被用来加速AI计算，这为之后的深度学习奠定了硬件基础。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到了</a:t>
            </a:r>
            <a:r>
              <a:rPr lang="en-US" altLang="zh-CN"/>
              <a:t>2010</a:t>
            </a:r>
            <a:r>
              <a:rPr lang="zh-CN" altLang="en-US"/>
              <a:t>年代，这个阶段的标志性事件是AlexNet在2012年ImageNet竞赛中大放异彩，推动了深度学习和CNN的崛起。随后，AlphaGo在2016年击败围棋世界冠军李世石，再次让全球震惊。此外，Transformer架构的提出彻底改变了自然语言处理领域。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进入2020年代，AI进入了规模化预训练的阶段，BERT、GPT-2等模型不断刷新性能记录，标志着AI从单一任务走向通用场景。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在2022年以后，我们看到了AI进一步迈入通用大模型时代。GPT-3、GPT-4以及国内的Deepseek、Qwen等模型不断涌现。这些模型拥有庞大的参数量和强大的多模态能力，标志着AI正从“工具”向“助手”甚至“伙伴”方向发展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其实在</a:t>
            </a:r>
            <a:r>
              <a:rPr lang="en-US" altLang="zh-CN"/>
              <a:t>Deepseek</a:t>
            </a:r>
            <a:r>
              <a:rPr lang="zh-CN" altLang="en-US"/>
              <a:t>之前就已经有很多</a:t>
            </a:r>
            <a:r>
              <a:rPr lang="zh-CN" altLang="en-US">
                <a:sym typeface="+mn-ea"/>
              </a:rPr>
              <a:t>开源模型</a:t>
            </a:r>
            <a:r>
              <a:rPr lang="zh-CN" altLang="en-US"/>
              <a:t>了，然而这些模型在性能或者功能性上与顶尖的闭源模型存在一定差距。</a:t>
            </a:r>
            <a:r>
              <a:rPr lang="en-US" altLang="zh-CN"/>
              <a:t>Deepseek R1</a:t>
            </a:r>
            <a:r>
              <a:rPr lang="zh-CN" altLang="en-US"/>
              <a:t>的特别之处在于，它不仅是全方位的开源的，代码、权重、训练数据统统开源，允许商用，并且首次在多个指标上达到或者逼近了国际一流水平，这种性能档次的跃迁，给人们带来了极大的震撼。同时，</a:t>
            </a:r>
            <a:r>
              <a:rPr lang="en-US" altLang="zh-CN"/>
              <a:t>Deepseek R1</a:t>
            </a:r>
            <a:r>
              <a:rPr lang="zh-CN" altLang="en-US"/>
              <a:t>还为人们展示了“思考回路”，让人们看到</a:t>
            </a:r>
            <a:r>
              <a:rPr lang="en-US" altLang="zh-CN"/>
              <a:t>AI</a:t>
            </a:r>
            <a:r>
              <a:rPr lang="zh-CN" altLang="en-US"/>
              <a:t>在回答问题的时候，究竟是如何理解问题和思考如何回答的，从而进一步优化问题或者深入了解信息。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同时，按照</a:t>
            </a:r>
            <a:r>
              <a:rPr lang="en-US" altLang="zh-CN"/>
              <a:t>Deepseek</a:t>
            </a:r>
            <a:r>
              <a:rPr lang="zh-CN" altLang="en-US"/>
              <a:t>自己公布的科技报告，它的训练成本比</a:t>
            </a:r>
            <a:r>
              <a:rPr lang="en-US" altLang="zh-CN"/>
              <a:t>OpenAI</a:t>
            </a:r>
            <a:r>
              <a:rPr lang="zh-CN" altLang="en-US"/>
              <a:t>花费的低的多的多，</a:t>
            </a:r>
            <a:r>
              <a:rPr lang="en-US" altLang="zh-CN"/>
              <a:t>API</a:t>
            </a:r>
            <a:r>
              <a:rPr lang="zh-CN" altLang="en-US"/>
              <a:t>服务的毛利率甚至达到了</a:t>
            </a:r>
            <a:r>
              <a:rPr lang="en-US" altLang="zh-CN"/>
              <a:t>500%</a:t>
            </a:r>
            <a:r>
              <a:rPr lang="zh-CN" altLang="en-US"/>
              <a:t>多，坊间甚至传出只要有两万张卡就能服务全世界的论点。一个完全开源的，性能足够强大的，有多个参数蒸馏版本、可以适配各种环境的大模型，说一句新年冲击，一点都不过分。</a:t>
            </a:r>
            <a:r>
              <a:rPr lang="en-US" altLang="zh-CN"/>
              <a:t>Deepseek R1</a:t>
            </a:r>
            <a:r>
              <a:rPr lang="zh-CN" altLang="en-US"/>
              <a:t>开源，使得个人和中小企业部署定制化高性能大语言模型成为可能。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接下来我想汇报一下同义词合并算法的研究结果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ADAEA-ED35-3B43-81C0-C1D6340DB3A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接下来我想汇报一下同义词合并算法的研究结果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ADAEA-ED35-3B43-81C0-C1D6340DB3A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接下来我想汇报一下同义词合并算法的研究结果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ADAEA-ED35-3B43-81C0-C1D6340DB3A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404108" y="5174442"/>
            <a:ext cx="11383781" cy="1274164"/>
          </a:xfrm>
        </p:spPr>
        <p:txBody>
          <a:bodyPr/>
          <a:lstStyle>
            <a:lvl1pPr marL="0" indent="0" algn="ctr">
              <a:buNone/>
              <a:defRPr sz="2400" b="0" i="0">
                <a:latin typeface="Hiragino Kaku Gothic ProN W3" panose="020B0300000000000000" pitchFamily="34" charset="-128"/>
                <a:ea typeface="Hiragino Kaku Gothic ProN W3" panose="020B03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737" y="59822"/>
            <a:ext cx="966873" cy="96687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0206" y="895866"/>
            <a:ext cx="7021794" cy="910777"/>
          </a:xfrm>
          <a:prstGeom prst="rect">
            <a:avLst/>
          </a:prstGeom>
        </p:spPr>
      </p:pic>
      <p:sp>
        <p:nvSpPr>
          <p:cNvPr id="10" name="正方形/長方形 9"/>
          <p:cNvSpPr/>
          <p:nvPr userDrawn="1"/>
        </p:nvSpPr>
        <p:spPr>
          <a:xfrm>
            <a:off x="0" y="1806642"/>
            <a:ext cx="12192000" cy="2968557"/>
          </a:xfrm>
          <a:prstGeom prst="rect">
            <a:avLst/>
          </a:prstGeom>
          <a:solidFill>
            <a:srgbClr val="343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04108" y="1806644"/>
            <a:ext cx="11383781" cy="2506940"/>
          </a:xfrm>
        </p:spPr>
        <p:txBody>
          <a:bodyPr anchor="ctr">
            <a:normAutofit/>
          </a:bodyPr>
          <a:lstStyle>
            <a:lvl1pPr algn="ctr">
              <a:defRPr sz="4400" b="1" i="0">
                <a:solidFill>
                  <a:schemeClr val="bg1"/>
                </a:solidFill>
                <a:latin typeface="Hiragino Kaku Gothic ProN W6" panose="020B0300000000000000" pitchFamily="34" charset="-128"/>
                <a:ea typeface="Hiragino Kaku Gothic ProN W6" panose="020B0300000000000000" pitchFamily="34" charset="-128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96770F59-4C22-6B4D-BC79-BA8EA264FFB6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64F4E814-0C35-364B-AC04-AC95F1FC9146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68C259A2-1426-E041-80FF-9860F75D8F4D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B4DE07F4-05E2-AF43-BA3B-8357856AA624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BF7A1310-BECA-AA4B-B4F0-85693C2545A7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2192000" cy="1099806"/>
          </a:xfrm>
          <a:prstGeom prst="rect">
            <a:avLst/>
          </a:prstGeom>
          <a:solidFill>
            <a:srgbClr val="343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0550" y="323748"/>
            <a:ext cx="6070600" cy="787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4754" y="121357"/>
            <a:ext cx="7934360" cy="879059"/>
          </a:xfrm>
          <a:solidFill>
            <a:srgbClr val="343534">
              <a:alpha val="34902"/>
            </a:srgbClr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7B827CE3-6E9F-564B-B2D9-A2E40F4309B6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0700" y="3035300"/>
            <a:ext cx="6070600" cy="787400"/>
          </a:xfrm>
          <a:prstGeom prst="rect">
            <a:avLst/>
          </a:prstGeom>
        </p:spPr>
      </p:pic>
      <p:sp>
        <p:nvSpPr>
          <p:cNvPr id="12" name="円/楕円 11"/>
          <p:cNvSpPr/>
          <p:nvPr userDrawn="1"/>
        </p:nvSpPr>
        <p:spPr>
          <a:xfrm>
            <a:off x="11536813" y="126529"/>
            <a:ext cx="381472" cy="381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559748" y="190620"/>
            <a:ext cx="340133" cy="253290"/>
          </a:xfrm>
          <a:ln>
            <a:noFill/>
          </a:ln>
        </p:spPr>
        <p:txBody>
          <a:bodyPr lIns="0" rIns="0" anchor="ctr"/>
          <a:lstStyle>
            <a:lvl1pPr algn="ctr">
              <a:defRPr sz="11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2192000" cy="1099806"/>
          </a:xfrm>
          <a:prstGeom prst="rect">
            <a:avLst/>
          </a:prstGeom>
          <a:solidFill>
            <a:srgbClr val="5A7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0550" y="323748"/>
            <a:ext cx="6070600" cy="787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4754" y="121357"/>
            <a:ext cx="7934360" cy="879059"/>
          </a:xfrm>
          <a:solidFill>
            <a:srgbClr val="5A7E3F">
              <a:alpha val="34902"/>
            </a:srgbClr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7B827CE3-6E9F-564B-B2D9-A2E40F4309B6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0700" y="3035300"/>
            <a:ext cx="6070600" cy="787400"/>
          </a:xfrm>
          <a:prstGeom prst="rect">
            <a:avLst/>
          </a:prstGeom>
        </p:spPr>
      </p:pic>
      <p:sp>
        <p:nvSpPr>
          <p:cNvPr id="12" name="円/楕円 11"/>
          <p:cNvSpPr/>
          <p:nvPr userDrawn="1"/>
        </p:nvSpPr>
        <p:spPr>
          <a:xfrm>
            <a:off x="11536813" y="126529"/>
            <a:ext cx="381472" cy="381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559748" y="190620"/>
            <a:ext cx="340133" cy="253290"/>
          </a:xfrm>
          <a:ln>
            <a:noFill/>
          </a:ln>
        </p:spPr>
        <p:txBody>
          <a:bodyPr lIns="0" rIns="0" anchor="ctr"/>
          <a:lstStyle>
            <a:lvl1pPr algn="ctr">
              <a:defRPr sz="11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2192000" cy="10998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0550" y="323748"/>
            <a:ext cx="6070600" cy="787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4754" y="121357"/>
            <a:ext cx="7934360" cy="879059"/>
          </a:xfrm>
          <a:solidFill>
            <a:schemeClr val="accent2">
              <a:lumMod val="75000"/>
              <a:alpha val="34902"/>
            </a:schemeClr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7B827CE3-6E9F-564B-B2D9-A2E40F4309B6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0700" y="3035300"/>
            <a:ext cx="6070600" cy="787400"/>
          </a:xfrm>
          <a:prstGeom prst="rect">
            <a:avLst/>
          </a:prstGeom>
        </p:spPr>
      </p:pic>
      <p:sp>
        <p:nvSpPr>
          <p:cNvPr id="12" name="円/楕円 11"/>
          <p:cNvSpPr/>
          <p:nvPr userDrawn="1"/>
        </p:nvSpPr>
        <p:spPr>
          <a:xfrm>
            <a:off x="11536813" y="126529"/>
            <a:ext cx="381472" cy="381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559748" y="190620"/>
            <a:ext cx="340133" cy="253290"/>
          </a:xfrm>
          <a:ln>
            <a:noFill/>
          </a:ln>
        </p:spPr>
        <p:txBody>
          <a:bodyPr lIns="0" rIns="0" anchor="ctr"/>
          <a:lstStyle>
            <a:lvl1pPr algn="ctr">
              <a:defRPr sz="11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2192000" cy="1099806"/>
          </a:xfrm>
          <a:prstGeom prst="rect">
            <a:avLst/>
          </a:prstGeom>
          <a:solidFill>
            <a:srgbClr val="307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0550" y="323748"/>
            <a:ext cx="6070600" cy="787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4754" y="121357"/>
            <a:ext cx="7934360" cy="879059"/>
          </a:xfrm>
          <a:solidFill>
            <a:srgbClr val="3070B0">
              <a:alpha val="34902"/>
            </a:srgbClr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7B827CE3-6E9F-564B-B2D9-A2E40F4309B6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0700" y="3035300"/>
            <a:ext cx="6070600" cy="787400"/>
          </a:xfrm>
          <a:prstGeom prst="rect">
            <a:avLst/>
          </a:prstGeom>
        </p:spPr>
      </p:pic>
      <p:sp>
        <p:nvSpPr>
          <p:cNvPr id="12" name="円/楕円 11"/>
          <p:cNvSpPr/>
          <p:nvPr userDrawn="1"/>
        </p:nvSpPr>
        <p:spPr>
          <a:xfrm>
            <a:off x="11536813" y="126529"/>
            <a:ext cx="381472" cy="381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559748" y="190620"/>
            <a:ext cx="340133" cy="253290"/>
          </a:xfrm>
          <a:ln>
            <a:noFill/>
          </a:ln>
        </p:spPr>
        <p:txBody>
          <a:bodyPr lIns="0" rIns="0" anchor="ctr"/>
          <a:lstStyle>
            <a:lvl1pPr algn="ctr">
              <a:defRPr sz="11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0206" y="895866"/>
            <a:ext cx="7021794" cy="910777"/>
          </a:xfrm>
          <a:prstGeom prst="rect">
            <a:avLst/>
          </a:prstGeom>
        </p:spPr>
      </p:pic>
      <p:sp>
        <p:nvSpPr>
          <p:cNvPr id="8" name="正方形/長方形 7"/>
          <p:cNvSpPr/>
          <p:nvPr userDrawn="1"/>
        </p:nvSpPr>
        <p:spPr>
          <a:xfrm>
            <a:off x="0" y="1806642"/>
            <a:ext cx="12192000" cy="2968557"/>
          </a:xfrm>
          <a:prstGeom prst="rect">
            <a:avLst/>
          </a:prstGeom>
          <a:solidFill>
            <a:srgbClr val="343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ctrTitle"/>
          </p:nvPr>
        </p:nvSpPr>
        <p:spPr>
          <a:xfrm>
            <a:off x="404110" y="2037450"/>
            <a:ext cx="11383781" cy="2506940"/>
          </a:xfrm>
        </p:spPr>
        <p:txBody>
          <a:bodyPr anchor="ctr">
            <a:normAutofit/>
          </a:bodyPr>
          <a:lstStyle>
            <a:lvl1pPr algn="ctr">
              <a:defRPr sz="4400" b="1" i="0">
                <a:solidFill>
                  <a:schemeClr val="bg1"/>
                </a:solidFill>
                <a:latin typeface="Hiragino Kaku Gothic ProN W6" panose="020B0300000000000000" pitchFamily="34" charset="-128"/>
                <a:ea typeface="Hiragino Kaku Gothic ProN W6" panose="020B0300000000000000" pitchFamily="34" charset="-128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B7731F73-C98E-924E-A6B2-7E5DA606042F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67E576A5-FC79-4C45-8DFC-44490EBD5FF6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B5B3BF40-4797-E048-AF71-2D1126A61F0A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74753" y="1464932"/>
            <a:ext cx="11392525" cy="471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74753" y="6356350"/>
            <a:ext cx="105530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167672" y="6356350"/>
            <a:ext cx="590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defRPr>
            </a:lvl1pPr>
          </a:lstStyle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74753" y="220747"/>
            <a:ext cx="11392525" cy="879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i="0" kern="1200">
          <a:solidFill>
            <a:schemeClr val="bg1"/>
          </a:solidFill>
          <a:latin typeface="Hiragino Kaku Gothic ProN W6" panose="020B0300000000000000" pitchFamily="34" charset="-128"/>
          <a:ea typeface="Hiragino Kaku Gothic ProN W6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image" Target="../media/image9.png"/><Relationship Id="rId7" Type="http://schemas.openxmlformats.org/officeDocument/2006/relationships/tags" Target="../tags/tag48.xml"/><Relationship Id="rId6" Type="http://schemas.openxmlformats.org/officeDocument/2006/relationships/image" Target="../media/image8.png"/><Relationship Id="rId5" Type="http://schemas.openxmlformats.org/officeDocument/2006/relationships/tags" Target="../tags/tag47.xml"/><Relationship Id="rId4" Type="http://schemas.openxmlformats.org/officeDocument/2006/relationships/image" Target="../media/image7.png"/><Relationship Id="rId3" Type="http://schemas.openxmlformats.org/officeDocument/2006/relationships/tags" Target="../tags/tag46.xml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tags" Target="../tags/tag51.xml"/><Relationship Id="rId2" Type="http://schemas.openxmlformats.org/officeDocument/2006/relationships/image" Target="../media/image12.png"/><Relationship Id="rId1" Type="http://schemas.openxmlformats.org/officeDocument/2006/relationships/tags" Target="../tags/tag5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3" Type="http://schemas.openxmlformats.org/officeDocument/2006/relationships/notesSlide" Target="../notesSlides/notesSlide3.xml"/><Relationship Id="rId42" Type="http://schemas.openxmlformats.org/officeDocument/2006/relationships/slideLayout" Target="../slideLayouts/slideLayout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3.xml"/><Relationship Id="rId2" Type="http://schemas.openxmlformats.org/officeDocument/2006/relationships/image" Target="../media/image5.png"/><Relationship Id="rId1" Type="http://schemas.openxmlformats.org/officeDocument/2006/relationships/tags" Target="../tags/tag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8015" y="1986198"/>
            <a:ext cx="11817250" cy="2362978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大模型的本地部署与交互</a:t>
            </a:r>
            <a:endParaRPr kumimoji="1"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374749" y="5039207"/>
            <a:ext cx="11383781" cy="1537855"/>
          </a:xfrm>
        </p:spPr>
        <p:txBody>
          <a:bodyPr anchor="ctr">
            <a:normAutofit/>
          </a:bodyPr>
          <a:lstStyle/>
          <a:p>
            <a:pPr>
              <a:spcBef>
                <a:spcPts val="400"/>
              </a:spcBef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西卡鹿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2025.05.05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2" descr="Research, Study, Knowledge transfer - Ulm University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ja-JP" altLang="en-US"/>
          </a:p>
        </p:txBody>
      </p:sp>
      <p:sp>
        <p:nvSpPr>
          <p:cNvPr id="6" name="矩形 5"/>
          <p:cNvSpPr/>
          <p:nvPr/>
        </p:nvSpPr>
        <p:spPr>
          <a:xfrm>
            <a:off x="230588" y="71562"/>
            <a:ext cx="1017767" cy="985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650" y="121285"/>
            <a:ext cx="9736455" cy="878840"/>
          </a:xfrm>
        </p:spPr>
        <p:txBody>
          <a:bodyPr>
            <a:no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部署一个模型需要几步？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部署个什么模型？（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What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上哪儿找这种模型？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(Where)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本地环境能不能支持这个模型？（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Whether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怎么部署这个模型？（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部署个什么模型？（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What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1464945"/>
            <a:ext cx="11392535" cy="5393055"/>
          </a:xfrm>
        </p:spPr>
        <p:txBody>
          <a:bodyPr>
            <a:normAutofit fontScale="80000"/>
          </a:bodyPr>
          <a:lstStyle/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根据需求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目标进行筛选，例如：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图片处理相关（图片分类、物体检测、图片生成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...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计算机视觉（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CV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文字处理相关（文本生成、文本总结、文本翻译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...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自然语言处理（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NLP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音频相关（文字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→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音声，音声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→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...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音频（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Audio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列表相关（制表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...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--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表格（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Tabular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复合型任务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--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多模态（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Multimodal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其他筛选条件：任务的复杂度，支持的框架，支持的自然语言，开源协议种类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...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上哪儿找这种模型？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(Where)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大模型目录网站：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Hugging Face (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https://huggingface.co/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魔塔社区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(https://modelscope.cn/home)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大模型部署平台：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2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Ollama (https://ollama.com/)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2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LM Studio (https://lmstudio.ai/)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62950" y="2655570"/>
            <a:ext cx="2262505" cy="6108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b="48017"/>
          <a:stretch>
            <a:fillRect/>
          </a:stretch>
        </p:blipFill>
        <p:spPr>
          <a:xfrm>
            <a:off x="8361680" y="4142740"/>
            <a:ext cx="2265045" cy="11404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66355" y="3278505"/>
            <a:ext cx="3655695" cy="8521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395653" y="5295265"/>
            <a:ext cx="2197100" cy="762000"/>
          </a:xfrm>
          <a:prstGeom prst="rect">
            <a:avLst/>
          </a:prstGeom>
        </p:spPr>
      </p:pic>
      <p:sp>
        <p:nvSpPr>
          <p:cNvPr id="11" name="圆角矩形 10"/>
          <p:cNvSpPr/>
          <p:nvPr>
            <p:custDataLst>
              <p:tags r:id="rId9"/>
            </p:custDataLst>
          </p:nvPr>
        </p:nvSpPr>
        <p:spPr>
          <a:xfrm>
            <a:off x="563880" y="4735195"/>
            <a:ext cx="4735195" cy="761365"/>
          </a:xfrm>
          <a:prstGeom prst="roundRect">
            <a:avLst/>
          </a:prstGeom>
          <a:noFill/>
          <a:ln w="34925" cap="flat" cmpd="sng">
            <a:solidFill>
              <a:srgbClr val="FF0000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650" y="121285"/>
            <a:ext cx="10866755" cy="878840"/>
          </a:xfrm>
        </p:spPr>
        <p:txBody>
          <a:bodyPr>
            <a:norm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本地环境能不能支持这个模型？（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Whether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1464945"/>
            <a:ext cx="11392535" cy="53092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查询模型的官方技术文档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借助辅助工具：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Huggingface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（登记硬件规格，然后查询模型名称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-GGUF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VRAM Calculator</a:t>
            </a:r>
            <a:r>
              <a:rPr lang="en-US" altLang="zh-CN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*1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主观经验估计：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8G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显存（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7B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及以下）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16G~24G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显存（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13B-30B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40G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显存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65B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及以上）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4650" y="64058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*1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https://apxml.com/tools/vram-calculator</a:t>
            </a:r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650" y="121285"/>
            <a:ext cx="9055735" cy="878840"/>
          </a:xfrm>
        </p:spPr>
        <p:txBody>
          <a:bodyPr>
            <a:norm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怎么部署这个模型？（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How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Ollama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1464945"/>
            <a:ext cx="11392535" cy="527939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Ollama --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开源的本地大语言模型运行框架，专为本地部署和运行大语言模型设计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部署大模型方便快捷：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20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Ollama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安装包并安装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用户注意：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Ollama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默认是安装在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盘，模型也放在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盘。不想放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盘需要额外处理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6014" y="2271429"/>
            <a:ext cx="2463800" cy="25088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385" y="80645"/>
            <a:ext cx="719455" cy="9194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大模型交互与配置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650" y="121285"/>
            <a:ext cx="9055735" cy="878840"/>
          </a:xfrm>
        </p:spPr>
        <p:txBody>
          <a:bodyPr>
            <a:norm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交互环节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1464945"/>
            <a:ext cx="11392535" cy="527939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Ollama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内置了一个本地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RESTful 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，默认监听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http://localhost:11434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05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交互方式：</a:t>
            </a:r>
            <a:endParaRPr lang="zh-CN" altLang="en-US" sz="205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200000"/>
              </a:lnSpc>
            </a:pPr>
            <a:r>
              <a:rPr lang="zh-CN" altLang="en-US" sz="17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命令行交互：</a:t>
            </a:r>
            <a:r>
              <a:rPr lang="en-US" altLang="zh-CN" sz="17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ollama run &lt;</a:t>
            </a:r>
            <a:r>
              <a:rPr lang="zh-CN" altLang="en-US" sz="17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模型名称</a:t>
            </a:r>
            <a:r>
              <a:rPr lang="en-US" altLang="zh-CN" sz="17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endParaRPr lang="zh-CN" altLang="en-US" sz="176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200000"/>
              </a:lnSpc>
            </a:pPr>
            <a:r>
              <a:rPr lang="zh-CN" altLang="en-US" sz="17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本地软件：</a:t>
            </a:r>
            <a:r>
              <a:rPr lang="en-US" altLang="zh-CN" sz="17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Chatbox </a:t>
            </a:r>
            <a:endParaRPr lang="en-US" altLang="zh-CN" sz="176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200000"/>
              </a:lnSpc>
            </a:pPr>
            <a:r>
              <a:rPr lang="zh-CN" altLang="en-US" sz="17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浏览器插件：</a:t>
            </a:r>
            <a:r>
              <a:rPr lang="en-US" altLang="zh-CN" sz="17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PageAssist</a:t>
            </a:r>
            <a:endParaRPr lang="en-US" altLang="zh-CN" sz="176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200000"/>
              </a:lnSpc>
            </a:pPr>
            <a:r>
              <a:rPr lang="zh-CN" altLang="en-US" sz="17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代码交互：</a:t>
            </a:r>
            <a:r>
              <a:rPr lang="en-US" altLang="zh-CN" sz="176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OpenAI API</a:t>
            </a:r>
            <a:endParaRPr lang="en-US" altLang="zh-CN" sz="176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22015" y="3748405"/>
            <a:ext cx="1765300" cy="533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70680" y="4281805"/>
            <a:ext cx="3552190" cy="5829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>
                <a:latin typeface="Arial Regular" panose="020B0604020202090204" charset="0"/>
                <a:ea typeface="微软雅黑" panose="020B0503020204020204" pitchFamily="34" charset="-122"/>
                <a:cs typeface="Arial Regular" panose="020B0604020202090204" charset="0"/>
              </a:rPr>
              <a:t>未来？</a:t>
            </a:r>
            <a:r>
              <a:rPr lang="en-US" altLang="zh-CN" b="0">
                <a:latin typeface="Arial Regular" panose="020B0604020202090204" charset="0"/>
                <a:ea typeface="微软雅黑" panose="020B0503020204020204" pitchFamily="34" charset="-122"/>
                <a:cs typeface="Arial Regular" panose="020B0604020202090204" charset="0"/>
              </a:rPr>
              <a:t>What Next</a:t>
            </a:r>
            <a:r>
              <a:rPr lang="zh-CN" altLang="en-US" b="0">
                <a:latin typeface="Arial Regular" panose="020B0604020202090204" charset="0"/>
                <a:ea typeface="微软雅黑" panose="020B0503020204020204" pitchFamily="34" charset="-122"/>
                <a:cs typeface="Arial Regular" panose="020B0604020202090204" charset="0"/>
              </a:rPr>
              <a:t>？</a:t>
            </a:r>
            <a:endParaRPr lang="zh-CN" altLang="en-US" b="0">
              <a:latin typeface="Arial Regular" panose="020B0604020202090204" charset="0"/>
              <a:ea typeface="微软雅黑" panose="020B0503020204020204" pitchFamily="34" charset="-122"/>
              <a:cs typeface="Arial Regular" panose="020B060402020209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RAG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：检索增强生成，可以实时查找外部数据进行回答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比如：内部法律问答系统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→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输入“公司离职流程”，检索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手册片段，再由大模型组织回答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智能体（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）：主动规划任务，调用外部工具，执行复杂操作序列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比如：本地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Agent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自动收集日报、生成报表、发送邮件？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MCP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Model Context Protocol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）：以一致的方式将各种数据源、工具、功能连接到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模型的一个中间协议（类似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USB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扩展坞？）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感谢收看，欢迎点赞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收藏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650" y="121285"/>
            <a:ext cx="11184890" cy="878840"/>
          </a:xfrm>
        </p:spPr>
        <p:txBody>
          <a:bodyPr>
            <a:norm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新鲜出炉的混合大模型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-- Qwen3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1464945"/>
            <a:ext cx="11392535" cy="527939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专家混合模型（例如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qwen3-235b-a22b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Dense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稠密模型（例如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qwen3-4b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qwen3-32b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参数多样（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0.6B ~ 235B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，各种参数段位都有）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社区支持多（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llama.cpp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MLX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KTransformer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vLLM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SGLang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都支持运行）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微调要求低（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Unsloth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微调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Qwen 14B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仅需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16G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显存）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背景介绍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本地部署的意义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本地部署实操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背景介绍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人工智能发展简史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flipH="1">
            <a:off x="11699875" y="6101080"/>
            <a:ext cx="76200" cy="76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ja-JP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715645" y="1764348"/>
            <a:ext cx="10760710" cy="4412615"/>
            <a:chOff x="839" y="3383"/>
            <a:chExt cx="16946" cy="6949"/>
          </a:xfrm>
        </p:grpSpPr>
        <p:cxnSp>
          <p:nvCxnSpPr>
            <p:cNvPr id="62" name="直接连接符 61"/>
            <p:cNvCxnSpPr/>
            <p:nvPr>
              <p:custDataLst>
                <p:tags r:id="rId1"/>
              </p:custDataLst>
            </p:nvPr>
          </p:nvCxnSpPr>
          <p:spPr>
            <a:xfrm flipV="1">
              <a:off x="14599" y="3422"/>
              <a:ext cx="1465" cy="2085"/>
            </a:xfrm>
            <a:prstGeom prst="line">
              <a:avLst/>
            </a:prstGeom>
            <a:ln w="28575" cmpd="sng">
              <a:solidFill>
                <a:srgbClr val="FF0000">
                  <a:alpha val="59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>
              <p:custDataLst>
                <p:tags r:id="rId2"/>
              </p:custDataLst>
            </p:nvPr>
          </p:nvSpPr>
          <p:spPr>
            <a:xfrm>
              <a:off x="839" y="9752"/>
              <a:ext cx="119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1956</a:t>
              </a:r>
              <a:endPara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>
              <p:custDataLst>
                <p:tags r:id="rId3"/>
              </p:custDataLst>
            </p:nvPr>
          </p:nvSpPr>
          <p:spPr>
            <a:xfrm>
              <a:off x="2485" y="9752"/>
              <a:ext cx="14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1960s</a:t>
              </a:r>
              <a:endPara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>
              <p:custDataLst>
                <p:tags r:id="rId4"/>
              </p:custDataLst>
            </p:nvPr>
          </p:nvSpPr>
          <p:spPr>
            <a:xfrm>
              <a:off x="4372" y="9752"/>
              <a:ext cx="14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1970s</a:t>
              </a:r>
              <a:endPara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>
              <p:custDataLst>
                <p:tags r:id="rId5"/>
              </p:custDataLst>
            </p:nvPr>
          </p:nvSpPr>
          <p:spPr>
            <a:xfrm>
              <a:off x="6259" y="9752"/>
              <a:ext cx="14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1990s</a:t>
              </a:r>
              <a:endPara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0" name="文本框 49"/>
            <p:cNvSpPr txBox="1"/>
            <p:nvPr>
              <p:custDataLst>
                <p:tags r:id="rId6"/>
              </p:custDataLst>
            </p:nvPr>
          </p:nvSpPr>
          <p:spPr>
            <a:xfrm>
              <a:off x="8146" y="9752"/>
              <a:ext cx="14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2000s</a:t>
              </a:r>
              <a:endPara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1" name="文本框 50"/>
            <p:cNvSpPr txBox="1"/>
            <p:nvPr>
              <p:custDataLst>
                <p:tags r:id="rId7"/>
              </p:custDataLst>
            </p:nvPr>
          </p:nvSpPr>
          <p:spPr>
            <a:xfrm>
              <a:off x="10033" y="9752"/>
              <a:ext cx="14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2010s</a:t>
              </a:r>
              <a:endPara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>
              <p:custDataLst>
                <p:tags r:id="rId8"/>
              </p:custDataLst>
            </p:nvPr>
          </p:nvSpPr>
          <p:spPr>
            <a:xfrm>
              <a:off x="11920" y="9752"/>
              <a:ext cx="14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2020s</a:t>
              </a:r>
              <a:endPara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3" name="文本框 52"/>
            <p:cNvSpPr txBox="1"/>
            <p:nvPr>
              <p:custDataLst>
                <p:tags r:id="rId9"/>
              </p:custDataLst>
            </p:nvPr>
          </p:nvSpPr>
          <p:spPr>
            <a:xfrm>
              <a:off x="13807" y="9752"/>
              <a:ext cx="144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2022+</a:t>
              </a:r>
              <a:endPara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cxnSp>
          <p:nvCxnSpPr>
            <p:cNvPr id="54" name="直接连接符 53"/>
            <p:cNvCxnSpPr>
              <a:stCxn id="40" idx="0"/>
            </p:cNvCxnSpPr>
            <p:nvPr/>
          </p:nvCxnSpPr>
          <p:spPr>
            <a:xfrm flipV="1">
              <a:off x="1439" y="8384"/>
              <a:ext cx="1859" cy="1368"/>
            </a:xfrm>
            <a:prstGeom prst="line">
              <a:avLst/>
            </a:prstGeom>
            <a:ln w="28575" cmpd="sng">
              <a:solidFill>
                <a:srgbClr val="FF0000">
                  <a:alpha val="59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3" name="组合 62"/>
            <p:cNvGrpSpPr/>
            <p:nvPr/>
          </p:nvGrpSpPr>
          <p:grpSpPr>
            <a:xfrm>
              <a:off x="1415" y="3383"/>
              <a:ext cx="16370" cy="6345"/>
              <a:chOff x="1415" y="3383"/>
              <a:chExt cx="16370" cy="6345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1415" y="3383"/>
                <a:ext cx="16370" cy="6345"/>
                <a:chOff x="2018" y="3383"/>
                <a:chExt cx="16370" cy="6345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2040" y="3383"/>
                  <a:ext cx="16203" cy="6345"/>
                  <a:chOff x="1018" y="3383"/>
                  <a:chExt cx="16203" cy="6345"/>
                </a:xfrm>
              </p:grpSpPr>
              <p:grpSp>
                <p:nvGrpSpPr>
                  <p:cNvPr id="16" name="组合 15"/>
                  <p:cNvGrpSpPr/>
                  <p:nvPr/>
                </p:nvGrpSpPr>
                <p:grpSpPr>
                  <a:xfrm>
                    <a:off x="1018" y="3383"/>
                    <a:ext cx="16165" cy="6345"/>
                    <a:chOff x="1575" y="3383"/>
                    <a:chExt cx="16165" cy="6345"/>
                  </a:xfrm>
                </p:grpSpPr>
                <p:grpSp>
                  <p:nvGrpSpPr>
                    <p:cNvPr id="7" name="组合 6"/>
                    <p:cNvGrpSpPr/>
                    <p:nvPr/>
                  </p:nvGrpSpPr>
                  <p:grpSpPr>
                    <a:xfrm>
                      <a:off x="1575" y="3383"/>
                      <a:ext cx="16165" cy="6345"/>
                      <a:chOff x="906" y="3383"/>
                      <a:chExt cx="16165" cy="6345"/>
                    </a:xfrm>
                  </p:grpSpPr>
                  <p:cxnSp>
                    <p:nvCxnSpPr>
                      <p:cNvPr id="5" name="直接箭头连接符 4"/>
                      <p:cNvCxnSpPr/>
                      <p:nvPr/>
                    </p:nvCxnSpPr>
                    <p:spPr>
                      <a:xfrm>
                        <a:off x="906" y="9714"/>
                        <a:ext cx="16165" cy="14"/>
                      </a:xfrm>
                      <a:prstGeom prst="straightConnector1">
                        <a:avLst/>
                      </a:prstGeom>
                      <a:ln w="38100" cap="flat" cmpd="sng">
                        <a:solidFill>
                          <a:schemeClr val="accent1"/>
                        </a:solidFill>
                        <a:prstDash val="solid"/>
                        <a:miter lim="800000"/>
                        <a:headEnd type="none"/>
                        <a:tailEnd type="arrow" w="med" len="med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直接箭头连接符 5"/>
                      <p:cNvCxnSpPr/>
                      <p:nvPr>
                        <p:custDataLst>
                          <p:tags r:id="rId10"/>
                        </p:custDataLst>
                      </p:nvPr>
                    </p:nvCxnSpPr>
                    <p:spPr>
                      <a:xfrm flipV="1">
                        <a:off x="906" y="3383"/>
                        <a:ext cx="0" cy="6345"/>
                      </a:xfrm>
                      <a:prstGeom prst="straightConnector1">
                        <a:avLst/>
                      </a:prstGeom>
                      <a:ln w="38100" cap="flat" cmpd="sng">
                        <a:solidFill>
                          <a:schemeClr val="accent1"/>
                        </a:solidFill>
                        <a:prstDash val="solid"/>
                        <a:miter lim="800000"/>
                        <a:headEnd type="none"/>
                        <a:tailEnd type="arrow" w="med" len="med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8" name="直接连接符 7"/>
                    <p:cNvCxnSpPr/>
                    <p:nvPr/>
                  </p:nvCxnSpPr>
                  <p:spPr>
                    <a:xfrm>
                      <a:off x="3443" y="3478"/>
                      <a:ext cx="0" cy="6236"/>
                    </a:xfrm>
                    <a:prstGeom prst="line">
                      <a:avLst/>
                    </a:prstGeom>
                    <a:ln w="38100" cmpd="sng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直接连接符 8"/>
                    <p:cNvCxnSpPr/>
                    <p:nvPr>
                      <p:custDataLst>
                        <p:tags r:id="rId11"/>
                      </p:custDataLst>
                    </p:nvPr>
                  </p:nvCxnSpPr>
                  <p:spPr>
                    <a:xfrm>
                      <a:off x="5311" y="3478"/>
                      <a:ext cx="0" cy="6236"/>
                    </a:xfrm>
                    <a:prstGeom prst="line">
                      <a:avLst/>
                    </a:prstGeom>
                    <a:ln w="38100" cmpd="sng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/>
                    <p:cNvCxnSpPr/>
                    <p:nvPr>
                      <p:custDataLst>
                        <p:tags r:id="rId12"/>
                      </p:custDataLst>
                    </p:nvPr>
                  </p:nvCxnSpPr>
                  <p:spPr>
                    <a:xfrm>
                      <a:off x="7179" y="3478"/>
                      <a:ext cx="0" cy="6236"/>
                    </a:xfrm>
                    <a:prstGeom prst="line">
                      <a:avLst/>
                    </a:prstGeom>
                    <a:ln w="38100" cmpd="sng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直接连接符 10"/>
                    <p:cNvCxnSpPr/>
                    <p:nvPr>
                      <p:custDataLst>
                        <p:tags r:id="rId13"/>
                      </p:custDataLst>
                    </p:nvPr>
                  </p:nvCxnSpPr>
                  <p:spPr>
                    <a:xfrm>
                      <a:off x="9047" y="3478"/>
                      <a:ext cx="0" cy="6236"/>
                    </a:xfrm>
                    <a:prstGeom prst="line">
                      <a:avLst/>
                    </a:prstGeom>
                    <a:ln w="38100" cmpd="sng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/>
                    <p:cNvCxnSpPr/>
                    <p:nvPr>
                      <p:custDataLst>
                        <p:tags r:id="rId14"/>
                      </p:custDataLst>
                    </p:nvPr>
                  </p:nvCxnSpPr>
                  <p:spPr>
                    <a:xfrm>
                      <a:off x="10915" y="3478"/>
                      <a:ext cx="0" cy="6236"/>
                    </a:xfrm>
                    <a:prstGeom prst="line">
                      <a:avLst/>
                    </a:prstGeom>
                    <a:ln w="38100" cmpd="sng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/>
                    <p:cNvCxnSpPr/>
                    <p:nvPr>
                      <p:custDataLst>
                        <p:tags r:id="rId15"/>
                      </p:custDataLst>
                    </p:nvPr>
                  </p:nvCxnSpPr>
                  <p:spPr>
                    <a:xfrm>
                      <a:off x="12783" y="3478"/>
                      <a:ext cx="0" cy="6236"/>
                    </a:xfrm>
                    <a:prstGeom prst="line">
                      <a:avLst/>
                    </a:prstGeom>
                    <a:ln w="38100" cmpd="sng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/>
                    <p:cNvCxnSpPr/>
                    <p:nvPr>
                      <p:custDataLst>
                        <p:tags r:id="rId16"/>
                      </p:custDataLst>
                    </p:nvPr>
                  </p:nvCxnSpPr>
                  <p:spPr>
                    <a:xfrm>
                      <a:off x="14651" y="3478"/>
                      <a:ext cx="0" cy="6236"/>
                    </a:xfrm>
                    <a:prstGeom prst="line">
                      <a:avLst/>
                    </a:prstGeom>
                    <a:ln w="38100" cmpd="sng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圆角矩形 16"/>
                  <p:cNvSpPr/>
                  <p:nvPr/>
                </p:nvSpPr>
                <p:spPr>
                  <a:xfrm>
                    <a:off x="1155" y="3826"/>
                    <a:ext cx="1586" cy="963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5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诞生</a:t>
                    </a:r>
                    <a:endParaRPr lang="zh-CN" altLang="en-US" sz="15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" name="圆角矩形 17"/>
                  <p:cNvSpPr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3027" y="3826"/>
                    <a:ext cx="1586" cy="963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5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任务失败</a:t>
                    </a:r>
                    <a:br>
                      <a:rPr lang="zh-CN" altLang="en-US" sz="15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</a:br>
                    <a:r>
                      <a:rPr lang="zh-CN" altLang="en-US" sz="15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目标落空</a:t>
                    </a:r>
                    <a:endParaRPr lang="zh-CN" altLang="en-US" sz="15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" name="圆角矩形 18"/>
                  <p:cNvSpPr/>
                  <p:nvPr>
                    <p:custDataLst>
                      <p:tags r:id="rId18"/>
                    </p:custDataLst>
                  </p:nvPr>
                </p:nvSpPr>
                <p:spPr>
                  <a:xfrm>
                    <a:off x="4899" y="3826"/>
                    <a:ext cx="1586" cy="963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5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a:t>专家系统</a:t>
                    </a:r>
                    <a:endParaRPr lang="zh-CN" altLang="en-US" sz="1500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" name="圆角矩形 19"/>
                  <p:cNvSpPr/>
                  <p:nvPr>
                    <p:custDataLst>
                      <p:tags r:id="rId19"/>
                    </p:custDataLst>
                  </p:nvPr>
                </p:nvSpPr>
                <p:spPr>
                  <a:xfrm>
                    <a:off x="6763" y="3826"/>
                    <a:ext cx="1586" cy="963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5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维护复杂研究缓慢</a:t>
                    </a:r>
                    <a:endParaRPr lang="zh-CN" altLang="en-US" sz="15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" name="圆角矩形 20"/>
                  <p:cNvSpPr/>
                  <p:nvPr>
                    <p:custDataLst>
                      <p:tags r:id="rId20"/>
                    </p:custDataLst>
                  </p:nvPr>
                </p:nvSpPr>
                <p:spPr>
                  <a:xfrm>
                    <a:off x="8631" y="3826"/>
                    <a:ext cx="1586" cy="963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5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互联网</a:t>
                    </a:r>
                    <a:br>
                      <a:rPr lang="zh-CN" altLang="en-US" sz="15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</a:br>
                    <a:r>
                      <a:rPr lang="zh-CN" altLang="en-US" sz="15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推动复苏</a:t>
                    </a:r>
                    <a:endParaRPr lang="zh-CN" altLang="en-US" sz="15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" name="圆角矩形 21"/>
                  <p:cNvSpPr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10529" y="3826"/>
                    <a:ext cx="1586" cy="963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5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深度学习</a:t>
                    </a:r>
                    <a:br>
                      <a:rPr lang="zh-CN" altLang="en-US" sz="15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</a:br>
                    <a:r>
                      <a:rPr lang="zh-CN" altLang="en-US" sz="15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大数据</a:t>
                    </a:r>
                    <a:endParaRPr lang="zh-CN" altLang="en-US" sz="15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" name="圆角矩形 22"/>
                  <p:cNvSpPr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12369" y="3826"/>
                    <a:ext cx="1586" cy="963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5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规模化</a:t>
                    </a:r>
                    <a:br>
                      <a:rPr lang="zh-CN" altLang="en-US" sz="15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</a:br>
                    <a:r>
                      <a:rPr lang="zh-CN" altLang="en-US" sz="15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预训练</a:t>
                    </a:r>
                    <a:endParaRPr lang="zh-CN" altLang="en-US" sz="15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" name="圆角矩形 23"/>
                  <p:cNvSpPr/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14214" y="3826"/>
                    <a:ext cx="3007" cy="963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50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通用模型</a:t>
                    </a:r>
                    <a:endParaRPr lang="zh-CN" altLang="en-US" sz="15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26" name="文本框 25"/>
                <p:cNvSpPr txBox="1"/>
                <p:nvPr/>
              </p:nvSpPr>
              <p:spPr>
                <a:xfrm>
                  <a:off x="2018" y="6882"/>
                  <a:ext cx="1890" cy="1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人工智能</a:t>
                  </a:r>
                  <a:br>
                    <a:rPr kumimoji="1"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</a:br>
                  <a:r>
                    <a:rPr kumimoji="1"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诞生</a:t>
                  </a:r>
                  <a:endParaRPr kumimoji="1"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  <p:sp>
              <p:nvSpPr>
                <p:cNvPr id="27" name="文本框 26"/>
                <p:cNvSpPr txBox="1"/>
                <p:nvPr>
                  <p:custDataLst>
                    <p:tags r:id="rId24"/>
                  </p:custDataLst>
                </p:nvPr>
              </p:nvSpPr>
              <p:spPr>
                <a:xfrm>
                  <a:off x="2030" y="5294"/>
                  <a:ext cx="1890" cy="1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达特茅斯会议</a:t>
                  </a:r>
                  <a:endParaRPr kumimoji="1"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  <p:sp>
              <p:nvSpPr>
                <p:cNvPr id="28" name="文本框 27"/>
                <p:cNvSpPr txBox="1"/>
                <p:nvPr>
                  <p:custDataLst>
                    <p:tags r:id="rId25"/>
                  </p:custDataLst>
                </p:nvPr>
              </p:nvSpPr>
              <p:spPr>
                <a:xfrm>
                  <a:off x="3920" y="5294"/>
                  <a:ext cx="1890" cy="1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机器翻译</a:t>
                  </a:r>
                  <a:br>
                    <a:rPr kumimoji="1"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</a:br>
                  <a:r>
                    <a:rPr kumimoji="1"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“不实用”</a:t>
                  </a:r>
                  <a:br>
                    <a:rPr kumimoji="1"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</a:br>
                  <a:br>
                    <a:rPr kumimoji="1"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</a:br>
                  <a:r>
                    <a:rPr kumimoji="1"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符号主义</a:t>
                  </a:r>
                  <a:endParaRPr kumimoji="1"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  <p:sp>
              <p:nvSpPr>
                <p:cNvPr id="29" name="文本框 28"/>
                <p:cNvSpPr txBox="1"/>
                <p:nvPr>
                  <p:custDataLst>
                    <p:tags r:id="rId26"/>
                  </p:custDataLst>
                </p:nvPr>
              </p:nvSpPr>
              <p:spPr>
                <a:xfrm>
                  <a:off x="5794" y="5294"/>
                  <a:ext cx="1890" cy="1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医疗、</a:t>
                  </a:r>
                  <a:br>
                    <a:rPr kumimoji="1"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</a:br>
                  <a:r>
                    <a:rPr kumimoji="1"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化学、</a:t>
                  </a:r>
                  <a:br>
                    <a:rPr kumimoji="1"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</a:br>
                  <a:r>
                    <a:rPr kumimoji="1"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地质等</a:t>
                  </a:r>
                  <a:br>
                    <a:rPr kumimoji="1"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</a:br>
                  <a:r>
                    <a:rPr kumimoji="1"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专家系统</a:t>
                  </a:r>
                  <a:endParaRPr kumimoji="1"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  <p:sp>
              <p:nvSpPr>
                <p:cNvPr id="30" name="文本框 29"/>
                <p:cNvSpPr txBox="1"/>
                <p:nvPr>
                  <p:custDataLst>
                    <p:tags r:id="rId27"/>
                  </p:custDataLst>
                </p:nvPr>
              </p:nvSpPr>
              <p:spPr>
                <a:xfrm>
                  <a:off x="7668" y="5294"/>
                  <a:ext cx="1890" cy="1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专家系统维护复杂</a:t>
                  </a:r>
                  <a:endParaRPr kumimoji="1"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  <p:sp>
              <p:nvSpPr>
                <p:cNvPr id="31" name="文本框 30"/>
                <p:cNvSpPr txBox="1"/>
                <p:nvPr>
                  <p:custDataLst>
                    <p:tags r:id="rId28"/>
                  </p:custDataLst>
                </p:nvPr>
              </p:nvSpPr>
              <p:spPr>
                <a:xfrm>
                  <a:off x="7675" y="6510"/>
                  <a:ext cx="1890" cy="1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神经网络发展缓慢</a:t>
                  </a:r>
                  <a:endParaRPr kumimoji="1"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  <p:sp>
              <p:nvSpPr>
                <p:cNvPr id="32" name="文本框 31"/>
                <p:cNvSpPr txBox="1"/>
                <p:nvPr>
                  <p:custDataLst>
                    <p:tags r:id="rId29"/>
                  </p:custDataLst>
                </p:nvPr>
              </p:nvSpPr>
              <p:spPr>
                <a:xfrm>
                  <a:off x="9558" y="5294"/>
                  <a:ext cx="1890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IBM</a:t>
                  </a:r>
                  <a:r>
                    <a:rPr kumimoji="1"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深蓝击败国际象棋大师</a:t>
                  </a:r>
                  <a:endParaRPr kumimoji="1"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  <p:sp>
              <p:nvSpPr>
                <p:cNvPr id="33" name="文本框 32"/>
                <p:cNvSpPr txBox="1"/>
                <p:nvPr>
                  <p:custDataLst>
                    <p:tags r:id="rId30"/>
                  </p:custDataLst>
                </p:nvPr>
              </p:nvSpPr>
              <p:spPr>
                <a:xfrm>
                  <a:off x="11416" y="5294"/>
                  <a:ext cx="1890" cy="1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AlexNet</a:t>
                  </a:r>
                  <a:endParaRPr kumimoji="1"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  <a:p>
                  <a:pPr algn="ctr"/>
                  <a:r>
                    <a:rPr kumimoji="1"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CNN</a:t>
                  </a:r>
                  <a:endParaRPr kumimoji="1"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  <p:sp>
              <p:nvSpPr>
                <p:cNvPr id="34" name="文本框 33"/>
                <p:cNvSpPr txBox="1"/>
                <p:nvPr>
                  <p:custDataLst>
                    <p:tags r:id="rId31"/>
                  </p:custDataLst>
                </p:nvPr>
              </p:nvSpPr>
              <p:spPr>
                <a:xfrm>
                  <a:off x="11407" y="6510"/>
                  <a:ext cx="1890" cy="1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AlphaGo</a:t>
                  </a:r>
                  <a:r>
                    <a:rPr kumimoji="1"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击败</a:t>
                  </a:r>
                  <a:br>
                    <a:rPr kumimoji="1"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</a:br>
                  <a:r>
                    <a:rPr kumimoji="1"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围棋大师</a:t>
                  </a:r>
                  <a:br>
                    <a:rPr kumimoji="1"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</a:br>
                  <a:r>
                    <a:rPr kumimoji="1"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李世石</a:t>
                  </a:r>
                  <a:endParaRPr kumimoji="1"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  <p:sp>
              <p:nvSpPr>
                <p:cNvPr id="35" name="文本框 34"/>
                <p:cNvSpPr txBox="1"/>
                <p:nvPr>
                  <p:custDataLst>
                    <p:tags r:id="rId32"/>
                  </p:custDataLst>
                </p:nvPr>
              </p:nvSpPr>
              <p:spPr>
                <a:xfrm>
                  <a:off x="11430" y="8598"/>
                  <a:ext cx="1890" cy="1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Transformer</a:t>
                  </a:r>
                  <a:r>
                    <a:rPr kumimoji="1"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诞生</a:t>
                  </a:r>
                  <a:endParaRPr kumimoji="1"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  <p:sp>
              <p:nvSpPr>
                <p:cNvPr id="36" name="文本框 35"/>
                <p:cNvSpPr txBox="1"/>
                <p:nvPr>
                  <p:custDataLst>
                    <p:tags r:id="rId33"/>
                  </p:custDataLst>
                </p:nvPr>
              </p:nvSpPr>
              <p:spPr>
                <a:xfrm>
                  <a:off x="13290" y="5294"/>
                  <a:ext cx="1890" cy="1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BERT</a:t>
                  </a:r>
                  <a:br>
                    <a:rPr kumimoji="1"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</a:br>
                  <a:r>
                    <a:rPr kumimoji="1"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GPT-2</a:t>
                  </a:r>
                  <a:endParaRPr kumimoji="1"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  <p:sp>
              <p:nvSpPr>
                <p:cNvPr id="37" name="文本框 36"/>
                <p:cNvSpPr txBox="1"/>
                <p:nvPr>
                  <p:custDataLst>
                    <p:tags r:id="rId34"/>
                  </p:custDataLst>
                </p:nvPr>
              </p:nvSpPr>
              <p:spPr>
                <a:xfrm>
                  <a:off x="15164" y="5294"/>
                  <a:ext cx="3224" cy="14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GPT-3</a:t>
                  </a:r>
                  <a:r>
                    <a:rPr kumimoji="1"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、</a:t>
                  </a:r>
                  <a:r>
                    <a:rPr kumimoji="1"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4</a:t>
                  </a:r>
                  <a:r>
                    <a:rPr kumimoji="1"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、</a:t>
                  </a:r>
                  <a:r>
                    <a:rPr kumimoji="1"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o3...</a:t>
                  </a:r>
                  <a:br>
                    <a:rPr kumimoji="1"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</a:br>
                  <a:r>
                    <a:rPr lang="en-US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  <a:sym typeface="+mn-ea"/>
                    </a:rPr>
                    <a:t>Deepseek-R1</a:t>
                  </a:r>
                  <a:endParaRPr kumimoji="1" 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  <a:p>
                  <a:pPr algn="ctr"/>
                  <a:r>
                    <a:rPr kumimoji="1" lang="en-US" altLang="zh-CN"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Qwen3</a:t>
                  </a:r>
                  <a:endParaRPr kumimoji="1"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5" name="文本框 54"/>
              <p:cNvSpPr txBox="1"/>
              <p:nvPr>
                <p:custDataLst>
                  <p:tags r:id="rId35"/>
                </p:custDataLst>
              </p:nvPr>
            </p:nvSpPr>
            <p:spPr>
              <a:xfrm>
                <a:off x="8909" y="6946"/>
                <a:ext cx="1890" cy="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NVIDIA</a:t>
                </a:r>
                <a:br>
                  <a:rPr kumimoji="1"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</a:br>
                <a:r>
                  <a:rPr kumimoji="1"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推出</a:t>
                </a:r>
                <a:r>
                  <a:rPr kumimoji="1"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CUDA</a:t>
                </a:r>
                <a:endParaRPr kumimoji="1" lang="en-US" altLang="zh-CN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cxnSp>
          <p:nvCxnSpPr>
            <p:cNvPr id="56" name="直接连接符 55"/>
            <p:cNvCxnSpPr/>
            <p:nvPr>
              <p:custDataLst>
                <p:tags r:id="rId36"/>
              </p:custDataLst>
            </p:nvPr>
          </p:nvCxnSpPr>
          <p:spPr>
            <a:xfrm flipH="1" flipV="1">
              <a:off x="3298" y="8384"/>
              <a:ext cx="1881" cy="432"/>
            </a:xfrm>
            <a:prstGeom prst="line">
              <a:avLst/>
            </a:prstGeom>
            <a:ln w="28575" cmpd="sng">
              <a:solidFill>
                <a:srgbClr val="FF0000">
                  <a:alpha val="59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37"/>
              </p:custDataLst>
            </p:nvPr>
          </p:nvCxnSpPr>
          <p:spPr>
            <a:xfrm flipH="1">
              <a:off x="5179" y="7940"/>
              <a:ext cx="1888" cy="876"/>
            </a:xfrm>
            <a:prstGeom prst="line">
              <a:avLst/>
            </a:prstGeom>
            <a:ln w="28575" cmpd="sng">
              <a:solidFill>
                <a:srgbClr val="FF0000">
                  <a:alpha val="59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>
              <p:custDataLst>
                <p:tags r:id="rId38"/>
              </p:custDataLst>
            </p:nvPr>
          </p:nvCxnSpPr>
          <p:spPr>
            <a:xfrm>
              <a:off x="7067" y="7940"/>
              <a:ext cx="1842" cy="682"/>
            </a:xfrm>
            <a:prstGeom prst="line">
              <a:avLst/>
            </a:prstGeom>
            <a:ln w="28575" cmpd="sng">
              <a:solidFill>
                <a:srgbClr val="FF0000">
                  <a:alpha val="59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39"/>
              </p:custDataLst>
            </p:nvPr>
          </p:nvCxnSpPr>
          <p:spPr>
            <a:xfrm flipH="1">
              <a:off x="8909" y="7687"/>
              <a:ext cx="1890" cy="935"/>
            </a:xfrm>
            <a:prstGeom prst="line">
              <a:avLst/>
            </a:prstGeom>
            <a:ln w="28575" cmpd="sng">
              <a:solidFill>
                <a:srgbClr val="FF0000">
                  <a:alpha val="59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>
              <p:custDataLst>
                <p:tags r:id="rId40"/>
              </p:custDataLst>
            </p:nvPr>
          </p:nvCxnSpPr>
          <p:spPr>
            <a:xfrm flipH="1">
              <a:off x="10799" y="6830"/>
              <a:ext cx="1857" cy="857"/>
            </a:xfrm>
            <a:prstGeom prst="line">
              <a:avLst/>
            </a:prstGeom>
            <a:ln w="28575" cmpd="sng">
              <a:solidFill>
                <a:srgbClr val="FF0000">
                  <a:alpha val="59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>
              <p:custDataLst>
                <p:tags r:id="rId41"/>
              </p:custDataLst>
            </p:nvPr>
          </p:nvCxnSpPr>
          <p:spPr>
            <a:xfrm flipV="1">
              <a:off x="12656" y="5545"/>
              <a:ext cx="1905" cy="1285"/>
            </a:xfrm>
            <a:prstGeom prst="line">
              <a:avLst/>
            </a:prstGeom>
            <a:ln w="28575" cmpd="sng">
              <a:solidFill>
                <a:srgbClr val="FF0000">
                  <a:alpha val="59000"/>
                </a:srgb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2025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的“新年冲击”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打破“垄断”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1464945"/>
            <a:ext cx="11392535" cy="527939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Deepseek R1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蒸馏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14B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32B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等蒸馏版本在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多领域性能逼近甚至超越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o1-mini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部署定制化高性能大语言模型成为可能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6038215" y="1625600"/>
            <a:ext cx="6037580" cy="4363720"/>
            <a:chOff x="9414" y="3537"/>
            <a:chExt cx="9508" cy="6872"/>
          </a:xfrm>
        </p:grpSpPr>
        <p:grpSp>
          <p:nvGrpSpPr>
            <p:cNvPr id="15" name="组合 14"/>
            <p:cNvGrpSpPr/>
            <p:nvPr/>
          </p:nvGrpSpPr>
          <p:grpSpPr>
            <a:xfrm>
              <a:off x="9414" y="3537"/>
              <a:ext cx="9508" cy="6872"/>
              <a:chOff x="9414" y="3694"/>
              <a:chExt cx="9508" cy="687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9505" y="3694"/>
                <a:ext cx="9417" cy="6872"/>
              </a:xfrm>
              <a:prstGeom prst="rect">
                <a:avLst/>
              </a:prstGeom>
            </p:spPr>
          </p:pic>
          <p:sp>
            <p:nvSpPr>
              <p:cNvPr id="6" name="矩形 5"/>
              <p:cNvSpPr/>
              <p:nvPr/>
            </p:nvSpPr>
            <p:spPr>
              <a:xfrm>
                <a:off x="9414" y="5527"/>
                <a:ext cx="9417" cy="459"/>
              </a:xfrm>
              <a:prstGeom prst="rect">
                <a:avLst/>
              </a:prstGeom>
              <a:noFill/>
              <a:ln w="28575" cmpd="sng">
                <a:solidFill>
                  <a:srgbClr val="0070C0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9414" y="7095"/>
                <a:ext cx="9417" cy="2050"/>
              </a:xfrm>
              <a:prstGeom prst="rect">
                <a:avLst/>
              </a:prstGeom>
              <a:noFill/>
              <a:ln w="28575" cmpd="sng">
                <a:solidFill>
                  <a:srgbClr val="FF0000"/>
                </a:solidFill>
                <a:prstDash val="soli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12383" y="7167"/>
                <a:ext cx="1869" cy="555"/>
              </a:xfrm>
              <a:prstGeom prst="roundRect">
                <a:avLst/>
              </a:prstGeom>
              <a:noFill/>
              <a:ln w="28575" cmpd="sng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11265" y="8510"/>
                <a:ext cx="5420" cy="555"/>
              </a:xfrm>
              <a:prstGeom prst="roundRect">
                <a:avLst/>
              </a:prstGeom>
              <a:noFill/>
              <a:ln w="28575" cmpd="sng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17514" y="5588"/>
                <a:ext cx="752" cy="342"/>
              </a:xfrm>
              <a:prstGeom prst="roundRect">
                <a:avLst/>
              </a:prstGeom>
              <a:noFill/>
              <a:ln w="28575" cmpd="sng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圆角矩形 15"/>
            <p:cNvSpPr/>
            <p:nvPr/>
          </p:nvSpPr>
          <p:spPr>
            <a:xfrm>
              <a:off x="11270" y="7686"/>
              <a:ext cx="2983" cy="555"/>
            </a:xfrm>
            <a:prstGeom prst="roundRect">
              <a:avLst/>
            </a:prstGeom>
            <a:noFill/>
            <a:ln w="28575" cmpd="sng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6111875" y="6059170"/>
            <a:ext cx="5832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图：</a:t>
            </a:r>
            <a:r>
              <a:rPr kumimoji="1"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Deepseek</a:t>
            </a:r>
            <a:r>
              <a:rPr kumimoji="1"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蒸馏版本与其他大模型的性能指标对比</a:t>
            </a:r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5875" y="2674620"/>
            <a:ext cx="12192000" cy="4008120"/>
            <a:chOff x="25" y="3889"/>
            <a:chExt cx="19200" cy="6312"/>
          </a:xfrm>
        </p:grpSpPr>
        <p:pic>
          <p:nvPicPr>
            <p:cNvPr id="14" name="图片 1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25" y="3889"/>
              <a:ext cx="19200" cy="6312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5008" y="9619"/>
              <a:ext cx="91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图：</a:t>
              </a:r>
              <a:r>
                <a:rPr kumimoji="1" lang="en-US" altLang="zh-CN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Qwen3-235B-A22B</a:t>
              </a:r>
              <a:r>
                <a:rPr kumimoji="1"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与其他大模型的跑分对比</a:t>
              </a:r>
              <a:r>
                <a:rPr lang="en-US" altLang="zh-CN" baseline="30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*1</a:t>
              </a:r>
              <a:endParaRPr kumimoji="1"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650" y="121285"/>
            <a:ext cx="8870950" cy="878840"/>
          </a:xfrm>
        </p:spPr>
        <p:txBody>
          <a:bodyPr>
            <a:norm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新鲜出炉的大模型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-- Qwen3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650" y="1464945"/>
            <a:ext cx="11392535" cy="527939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目前的“开源最强”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特点就是：表现相对稳定，无明显短板（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329.6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Think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No_Think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981835" y="3034030"/>
            <a:ext cx="0" cy="467995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87325" y="6605905"/>
            <a:ext cx="58324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*1</a:t>
            </a:r>
            <a:r>
              <a:rPr kumimoji="1"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：https://github.com/KCORES/kcores-llm-arena</a:t>
            </a:r>
            <a:endParaRPr kumimoji="1"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大模型本地部署的意义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本地部署的意义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399098" y="1464945"/>
          <a:ext cx="11393805" cy="4920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935"/>
                <a:gridCol w="3797935"/>
                <a:gridCol w="3797935"/>
              </a:tblGrid>
              <a:tr h="702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核心原因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具体意义</a:t>
                      </a:r>
                      <a:r>
                        <a:rPr lang="en-US" altLang="zh-CN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/</a:t>
                      </a: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价值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场景示例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02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数据隐私保护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防止数据泄露，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确保敏感信息始终在本地处理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医疗影像分析、金融风险预测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02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实时响应</a:t>
                      </a:r>
                      <a:r>
                        <a:rPr lang="en-US" altLang="zh-CN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稳定性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毫秒级响应速度，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避免网络波动影响用户体验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智能客服、制造业检测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02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定制化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支持微调与自定义知识集成，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满足特定场景的</a:t>
                      </a:r>
                      <a:r>
                        <a:rPr lang="en-US" altLang="zh-CN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AI</a:t>
                      </a: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效果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企业知识库问答、专业领域</a:t>
                      </a:r>
                      <a:r>
                        <a:rPr lang="en-US" altLang="zh-CN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AI</a:t>
                      </a:r>
                      <a:endParaRPr lang="en-US" altLang="zh-CN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02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合规与法规要求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满足数据本地化、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数据安全法等法规的强制要求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政府采购、数据出境敏感行业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02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降低长期使用成本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重度使用场景下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可降低长期</a:t>
                      </a:r>
                      <a:r>
                        <a:rPr lang="en-US" altLang="zh-CN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调用费用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大规模长期项目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02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离线场景支持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在无网络或弱网络环境中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保证</a:t>
                      </a:r>
                      <a:r>
                        <a:rPr lang="en-US" altLang="zh-CN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AI</a:t>
                      </a: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功能持续可用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航天、偏远站点、离线设备</a:t>
                      </a:r>
                      <a:endParaRPr lang="zh-CN" altLang="en-US" b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  <p:sp>
        <p:nvSpPr>
          <p:cNvPr id="6" name="圆角矩形 5"/>
          <p:cNvSpPr/>
          <p:nvPr/>
        </p:nvSpPr>
        <p:spPr>
          <a:xfrm>
            <a:off x="271780" y="3503295"/>
            <a:ext cx="11628120" cy="878205"/>
          </a:xfrm>
          <a:prstGeom prst="roundRect">
            <a:avLst/>
          </a:prstGeom>
          <a:noFill/>
          <a:ln w="34925" cap="flat" cmpd="sng">
            <a:solidFill>
              <a:srgbClr val="FF0000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大模型本地部署实操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TABLE_ENDDRAG_ORIGIN_RECT" val="897*387"/>
  <p:tag name="TABLE_ENDDRAG_RECT" val="29*115*897*387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mtClean="0">
            <a:latin typeface="Hiragino Kaku Gothic ProN W3" panose="020B0300000000000000" pitchFamily="34" charset="-128"/>
            <a:ea typeface="Hiragino Kaku Gothic ProN W3" panose="020B0300000000000000" pitchFamily="34" charset="-128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0</TotalTime>
  <Words>2225</Words>
  <Application>WPS 演示</Application>
  <PresentationFormat>宽屏</PresentationFormat>
  <Paragraphs>257</Paragraphs>
  <Slides>19</Slides>
  <Notes>12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Hiragino Kaku Gothic ProN W3</vt:lpstr>
      <vt:lpstr>Yu Gothic UI Light</vt:lpstr>
      <vt:lpstr>Hiragino Kaku Gothic ProN W6</vt:lpstr>
      <vt:lpstr>微软雅黑</vt:lpstr>
      <vt:lpstr>Arial Regular</vt:lpstr>
      <vt:lpstr>Yu Gothic</vt:lpstr>
      <vt:lpstr>Arial Unicode MS</vt:lpstr>
      <vt:lpstr>等线</vt:lpstr>
      <vt:lpstr>Office テーマ</vt:lpstr>
      <vt:lpstr>大模型的本地部署与交互</vt:lpstr>
      <vt:lpstr>大纲</vt:lpstr>
      <vt:lpstr>背景介绍</vt:lpstr>
      <vt:lpstr>人工智能发展简史</vt:lpstr>
      <vt:lpstr>2025的“新年冲击”- 打破“垄断”</vt:lpstr>
      <vt:lpstr>新鲜出炉的大模型 -- Qwen3</vt:lpstr>
      <vt:lpstr>大模型本地部署的意义</vt:lpstr>
      <vt:lpstr>本地部署的意义</vt:lpstr>
      <vt:lpstr>大模型本地部署实操</vt:lpstr>
      <vt:lpstr>部署一个模型需要几步？</vt:lpstr>
      <vt:lpstr>1. 部署个什么模型？（What）</vt:lpstr>
      <vt:lpstr>2. 上哪儿找这种模型？(Where)</vt:lpstr>
      <vt:lpstr>3. 本地环境能不能支持这个模型？（Whether）</vt:lpstr>
      <vt:lpstr>4. 怎么部署这个模型？（How）：Ollama</vt:lpstr>
      <vt:lpstr>大模型交互与配置</vt:lpstr>
      <vt:lpstr>交互环节</vt:lpstr>
      <vt:lpstr>未来？What Next？</vt:lpstr>
      <vt:lpstr>感谢收看，欢迎点赞+关注+收藏~</vt:lpstr>
      <vt:lpstr>新鲜出炉的混合大模型 -- Qwen3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试用期 述职报告</dc:title>
  <dc:creator>志華 張</dc:creator>
  <cp:lastModifiedBy>鹿西卡</cp:lastModifiedBy>
  <cp:revision>1158</cp:revision>
  <cp:lastPrinted>2025-05-05T11:17:00Z</cp:lastPrinted>
  <dcterms:created xsi:type="dcterms:W3CDTF">2025-05-05T11:17:00Z</dcterms:created>
  <dcterms:modified xsi:type="dcterms:W3CDTF">2025-05-06T14:51:52Z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EDA0A940BE3220461F2B1868B9C4708E_43</vt:lpwstr>
  </property>
  <property fmtid="{D5CDD505-2E9C-101B-9397-08002B2CF9AE}" pid="3" name="KSOProductBuildVer">
    <vt:lpwstr>2052-12.1.0.20784</vt:lpwstr>
  </property>
</Properties>
</file>