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57" r:id="rId3"/>
    <p:sldId id="259" r:id="rId4"/>
    <p:sldId id="258" r:id="rId6"/>
    <p:sldId id="260" r:id="rId7"/>
    <p:sldId id="261" r:id="rId8"/>
    <p:sldId id="262" r:id="rId9"/>
    <p:sldId id="272" r:id="rId10"/>
    <p:sldId id="263" r:id="rId11"/>
    <p:sldId id="265" r:id="rId12"/>
    <p:sldId id="266" r:id="rId13"/>
    <p:sldId id="269" r:id="rId14"/>
    <p:sldId id="267" r:id="rId15"/>
    <p:sldId id="268" r:id="rId16"/>
    <p:sldId id="270" r:id="rId17"/>
    <p:sldId id="273" r:id="rId18"/>
    <p:sldId id="271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DD10-B51A-4F76-9069-E92FBC6F9C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../media/image11.png"/><Relationship Id="rId3" Type="http://schemas.openxmlformats.org/officeDocument/2006/relationships/tags" Target="../tags/tag24.xml"/><Relationship Id="rId2" Type="http://schemas.openxmlformats.org/officeDocument/2006/relationships/image" Target="../media/image1.jpe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4.xml"/><Relationship Id="rId11" Type="http://schemas.openxmlformats.org/officeDocument/2006/relationships/image" Target="../media/image14.png"/><Relationship Id="rId10" Type="http://schemas.openxmlformats.org/officeDocument/2006/relationships/tags" Target="../tags/tag3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1.jpe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5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17456"/>
            <a:ext cx="9711559" cy="1979036"/>
          </a:xfrm>
        </p:spPr>
        <p:txBody>
          <a:bodyPr>
            <a:normAutofit/>
          </a:bodyPr>
          <a:lstStyle/>
          <a:p>
            <a:r>
              <a:rPr sz="40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</a:rPr>
              <a:t>RAship </a:t>
            </a:r>
            <a:r>
              <a:rPr lang="en-US" sz="40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</a:rPr>
              <a:t>W</a:t>
            </a:r>
            <a:r>
              <a:rPr lang="en-US" altLang="en-GB" sz="40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</a:rPr>
              <a:t>ork S</a:t>
            </a:r>
            <a:r>
              <a:rPr sz="40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</a:rPr>
              <a:t>ummary </a:t>
            </a:r>
            <a:r>
              <a:rPr lang="en-US" sz="40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</a:rPr>
              <a:t>R</a:t>
            </a:r>
            <a:r>
              <a:rPr sz="40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</a:rPr>
              <a:t>eport</a:t>
            </a:r>
            <a:endParaRPr sz="4000" b="1" kern="100" dirty="0">
              <a:latin typeface="Times New Roman" panose="02020503050405090304" pitchFamily="18" charset="0"/>
              <a:ea typeface="等线" panose="02010600030101010101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61508"/>
            <a:ext cx="9144000" cy="169851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Chenya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PEI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Z L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ab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2024.12.23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026" name="Picture 2" descr="RAE 2020 | eFor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096000"/>
            <a:ext cx="571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588385" y="44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ransition advTm="964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811" y="-28220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zh-CN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  <a:sym typeface="+mn-ea"/>
              </a:rPr>
              <a:t>Result</a:t>
            </a:r>
            <a:r>
              <a:rPr lang="en-US" altLang="en-GB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  <a:sym typeface="+mn-ea"/>
              </a:rPr>
              <a:t>s</a:t>
            </a:r>
            <a:endParaRPr lang="en-US" altLang="en-GB" sz="3200" b="1" kern="100" dirty="0"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56895" y="1043305"/>
            <a:ext cx="4911725" cy="549592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Model Selection </a:t>
            </a:r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GTWR was selected for the best performance, also implying the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spatio-temporal characteristics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of NE.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Showed excellent performance in global cities.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 descr="Screenshot 2024-12-12 at 11.16.07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85" y="862330"/>
            <a:ext cx="6849110" cy="5371465"/>
          </a:xfrm>
          <a:prstGeom prst="rect">
            <a:avLst/>
          </a:prstGeom>
        </p:spPr>
      </p:pic>
      <p:graphicFrame>
        <p:nvGraphicFramePr>
          <p:cNvPr id="9" name="Table 8"/>
          <p:cNvGraphicFramePr/>
          <p:nvPr>
            <p:custDataLst>
              <p:tags r:id="rId3"/>
            </p:custDataLst>
          </p:nvPr>
        </p:nvGraphicFramePr>
        <p:xfrm>
          <a:off x="383540" y="1774825"/>
          <a:ext cx="4572635" cy="165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85545"/>
                <a:gridCol w="2187575"/>
              </a:tblGrid>
              <a:tr h="432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Model</a:t>
                      </a:r>
                      <a:endParaRPr lang="en-US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R</a:t>
                      </a:r>
                      <a:r>
                        <a:rPr lang="en-US" b="1" baseline="30000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2</a:t>
                      </a:r>
                      <a:endParaRPr lang="en-US" b="1" baseline="30000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AICc</a:t>
                      </a:r>
                      <a:endParaRPr lang="en-US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7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OLS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0.020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1.36e+06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427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GWR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0.467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917909.5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🌟</a:t>
                      </a: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GTWR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～0.828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～135165.4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文本框 4"/>
          <p:cNvSpPr txBox="1"/>
          <p:nvPr>
            <p:custDataLst>
              <p:tags r:id="rId4"/>
            </p:custDataLst>
          </p:nvPr>
        </p:nvSpPr>
        <p:spPr>
          <a:xfrm>
            <a:off x="5754069" y="6193108"/>
            <a:ext cx="6102416" cy="3873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GTWR Model Performance</a:t>
            </a:r>
            <a:endParaRPr lang="en-US" sz="1800" i="1" kern="100" dirty="0">
              <a:effectLst/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p:transition advTm="3358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12-23 at 2.00.53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1184275"/>
            <a:ext cx="5718175" cy="5673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811" y="-28220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zh-CN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Result</a:t>
            </a:r>
            <a:r>
              <a:rPr lang="en-US" altLang="en-GB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s</a:t>
            </a:r>
            <a:endParaRPr lang="en-US" altLang="en-GB" sz="3200" b="1" kern="100" dirty="0"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326505" y="1604645"/>
            <a:ext cx="50279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Feature showed different contribution patterns in 6 continents, where net emissions in Europe was strongly impacted by </a:t>
            </a:r>
            <a:r>
              <a:rPr lang="en-US" b="1">
                <a:solidFill>
                  <a:schemeClr val="accent6"/>
                </a:solidFill>
                <a:latin typeface="Times New Roman Bold" panose="02020503050405090304" charset="0"/>
                <a:cs typeface="Times New Roman Bold" panose="02020503050405090304" charset="0"/>
              </a:rPr>
              <a:t>forests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than others and Asia has lower </a:t>
            </a:r>
            <a:r>
              <a:rPr lang="en-US" b="1">
                <a:solidFill>
                  <a:srgbClr val="5E2161"/>
                </a:solidFill>
                <a:latin typeface="Times New Roman Bold" panose="02020503050405090304" charset="0"/>
                <a:cs typeface="Times New Roman Bold" panose="02020503050405090304" charset="0"/>
              </a:rPr>
              <a:t>anthropogenic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effects in emissions.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x &amp; y variation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季节性变化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总量的变化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gtwr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lai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略有低估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？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9" name="Picture 8" descr="Unknown-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65787" b="66312"/>
          <a:stretch>
            <a:fillRect/>
          </a:stretch>
        </p:blipFill>
        <p:spPr>
          <a:xfrm>
            <a:off x="5866130" y="4968240"/>
            <a:ext cx="2618105" cy="15062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41630" y="78549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000" b="1" dirty="0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Feature Contribution </a:t>
            </a:r>
            <a:endParaRPr lang="en-US" altLang="zh-CN" sz="2000" b="1" dirty="0">
              <a:latin typeface="Times New Roman Bold" panose="02020503050405090304" charset="0"/>
              <a:cs typeface="Times New Roman Bold" panose="02020503050405090304" charset="0"/>
              <a:sym typeface="+mn-ea"/>
            </a:endParaRPr>
          </a:p>
        </p:txBody>
      </p:sp>
      <p:sp>
        <p:nvSpPr>
          <p:cNvPr id="12" name="Rectangles 11"/>
          <p:cNvSpPr/>
          <p:nvPr>
            <p:custDataLst>
              <p:tags r:id="rId5"/>
            </p:custDataLst>
          </p:nvPr>
        </p:nvSpPr>
        <p:spPr>
          <a:xfrm>
            <a:off x="2052320" y="5186680"/>
            <a:ext cx="631190" cy="8509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>
            <p:custDataLst>
              <p:tags r:id="rId6"/>
            </p:custDataLst>
          </p:nvPr>
        </p:nvSpPr>
        <p:spPr>
          <a:xfrm>
            <a:off x="2771140" y="5370195"/>
            <a:ext cx="631190" cy="99949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advTm="3600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shot 2024-12-23 at 3.06.27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80" y="2816860"/>
            <a:ext cx="8171180" cy="2110740"/>
          </a:xfrm>
          <a:prstGeom prst="rect">
            <a:avLst/>
          </a:prstGeom>
        </p:spPr>
      </p:pic>
      <p:pic>
        <p:nvPicPr>
          <p:cNvPr id="12" name="Picture 11" descr="Screenshot 2024-12-23 at 3.05.50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657860"/>
            <a:ext cx="8170545" cy="2156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811" y="-28220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zh-CN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  <a:sym typeface="+mn-ea"/>
              </a:rPr>
              <a:t>Result</a:t>
            </a:r>
            <a:r>
              <a:rPr lang="en-US" altLang="en-GB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  <a:sym typeface="+mn-ea"/>
              </a:rPr>
              <a:t>s</a:t>
            </a:r>
            <a:endParaRPr lang="en-US" altLang="en-GB" sz="3200" b="1" kern="100" dirty="0"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9855" y="4857115"/>
            <a:ext cx="122154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latin typeface="Times New Roman Bold" panose="02020503050405090304" charset="0"/>
                <a:cs typeface="Times New Roman Bold" panose="02020503050405090304" charset="0"/>
              </a:rPr>
              <a:t>Vegetation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promoted carbon emissions in Northeast China, North America, etc., while reduced them in cities near the equator and European regions. </a:t>
            </a:r>
            <a:r>
              <a:rPr lang="en-US">
                <a:solidFill>
                  <a:srgbClr val="C0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~release stored carbon of boreal forests in cold </a:t>
            </a:r>
            <a:r>
              <a:rPr lang="en-US">
                <a:solidFill>
                  <a:srgbClr val="C0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periods</a:t>
            </a:r>
            <a:endParaRPr lang="en-US">
              <a:solidFill>
                <a:srgbClr val="C00000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latin typeface="Times New Roman Bold" panose="02020503050405090304" charset="0"/>
                <a:cs typeface="Times New Roman Bold" panose="02020503050405090304" charset="0"/>
              </a:rPr>
              <a:t>Anthropogenic emissions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were severe for local net emissions in America, Mexico, South Africa, Western Europe, etc.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Wind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took the emissions of western America, Southeast Asia, Northern China, etc., but brought them to Eastern America, Europe, southern China, etc. </a:t>
            </a:r>
            <a:r>
              <a:rPr lang="en-US" altLang="zh-CN">
                <a:solidFill>
                  <a:srgbClr val="C00000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~transport among high and low pollution</a:t>
            </a:r>
            <a:endParaRPr lang="en-US" altLang="zh-CN">
              <a:solidFill>
                <a:srgbClr val="C00000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latin typeface="Times New Roman Bold" panose="02020503050405090304" charset="0"/>
                <a:cs typeface="Times New Roman Bold" panose="02020503050405090304" charset="0"/>
              </a:rPr>
              <a:t>Soil water volume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increased the emissions in Eastern China, and Southeast Asia. </a:t>
            </a:r>
            <a:r>
              <a:rPr lang="en-US">
                <a:solidFill>
                  <a:srgbClr val="C0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~wetlands?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latin typeface="Times New Roman Bold" panose="02020503050405090304" charset="0"/>
                <a:cs typeface="Times New Roman Bold" panose="02020503050405090304" charset="0"/>
              </a:rPr>
              <a:t>Radiation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was positive in most regions of the world, but declined net emissions in Western America, part of Mexico, etc.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>
              <a:solidFill>
                <a:srgbClr val="C00000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848610" y="941070"/>
            <a:ext cx="949325" cy="36385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>
            <p:custDataLst>
              <p:tags r:id="rId4"/>
            </p:custDataLst>
          </p:nvPr>
        </p:nvSpPr>
        <p:spPr>
          <a:xfrm>
            <a:off x="772160" y="941070"/>
            <a:ext cx="574040" cy="27114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>
            <p:custDataLst>
              <p:tags r:id="rId5"/>
            </p:custDataLst>
          </p:nvPr>
        </p:nvSpPr>
        <p:spPr>
          <a:xfrm>
            <a:off x="4800600" y="941070"/>
            <a:ext cx="844550" cy="46799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>
            <p:custDataLst>
              <p:tags r:id="rId6"/>
            </p:custDataLst>
          </p:nvPr>
        </p:nvSpPr>
        <p:spPr>
          <a:xfrm>
            <a:off x="6096000" y="2962275"/>
            <a:ext cx="844550" cy="46672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>
            <p:custDataLst>
              <p:tags r:id="rId7"/>
            </p:custDataLst>
          </p:nvPr>
        </p:nvSpPr>
        <p:spPr>
          <a:xfrm>
            <a:off x="4891405" y="3059430"/>
            <a:ext cx="753745" cy="46736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>
            <p:custDataLst>
              <p:tags r:id="rId8"/>
            </p:custDataLst>
          </p:nvPr>
        </p:nvSpPr>
        <p:spPr>
          <a:xfrm>
            <a:off x="10857230" y="1044575"/>
            <a:ext cx="844550" cy="4686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s 29"/>
          <p:cNvSpPr/>
          <p:nvPr>
            <p:custDataLst>
              <p:tags r:id="rId9"/>
            </p:custDataLst>
          </p:nvPr>
        </p:nvSpPr>
        <p:spPr>
          <a:xfrm>
            <a:off x="2848610" y="3054350"/>
            <a:ext cx="949325" cy="58928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/>
          <p:cNvSpPr/>
          <p:nvPr>
            <p:custDataLst>
              <p:tags r:id="rId10"/>
            </p:custDataLst>
          </p:nvPr>
        </p:nvSpPr>
        <p:spPr>
          <a:xfrm>
            <a:off x="5969000" y="947420"/>
            <a:ext cx="573405" cy="36449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 descr="Screenshot 2024-12-23 at 3.07.57 AM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1010" y="683260"/>
            <a:ext cx="4142105" cy="2029460"/>
          </a:xfrm>
          <a:prstGeom prst="rect">
            <a:avLst/>
          </a:prstGeom>
        </p:spPr>
      </p:pic>
      <p:sp>
        <p:nvSpPr>
          <p:cNvPr id="18" name="Rectangles 17"/>
          <p:cNvSpPr/>
          <p:nvPr>
            <p:custDataLst>
              <p:tags r:id="rId12"/>
            </p:custDataLst>
          </p:nvPr>
        </p:nvSpPr>
        <p:spPr>
          <a:xfrm>
            <a:off x="9865360" y="847725"/>
            <a:ext cx="1252855" cy="36449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advTm="6284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known"/>
          <p:cNvPicPr>
            <a:picLocks noChangeAspect="1"/>
          </p:cNvPicPr>
          <p:nvPr/>
        </p:nvPicPr>
        <p:blipFill>
          <a:blip r:embed="rId1"/>
          <a:srcRect l="3094"/>
          <a:stretch>
            <a:fillRect/>
          </a:stretch>
        </p:blipFill>
        <p:spPr>
          <a:xfrm>
            <a:off x="1179195" y="728980"/>
            <a:ext cx="4196080" cy="58337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811" y="-28220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zh-CN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Result</a:t>
            </a:r>
            <a:r>
              <a:rPr lang="en-US" altLang="en-GB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s</a:t>
            </a:r>
            <a:endParaRPr lang="en-US" altLang="en-GB" sz="3200" b="1" kern="100" dirty="0"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0" y="817245"/>
            <a:ext cx="123698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r>
              <a:rPr lang="en-US" sz="2000">
                <a:latin typeface="Times New Roman Regular" panose="02020503050405090304" charset="0"/>
                <a:cs typeface="Times New Roman Regular" panose="02020503050405090304" charset="0"/>
              </a:rPr>
              <a:t>LAI</a:t>
            </a:r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r>
              <a:rPr lang="en-US" sz="2000">
                <a:latin typeface="Times New Roman Regular" panose="02020503050405090304" charset="0"/>
                <a:cs typeface="Times New Roman Regular" panose="02020503050405090304" charset="0"/>
              </a:rPr>
              <a:t>AE</a:t>
            </a:r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r>
              <a:rPr lang="en-US" sz="2000">
                <a:latin typeface="Times New Roman Regular" panose="02020503050405090304" charset="0"/>
                <a:cs typeface="Times New Roman Regular" panose="02020503050405090304" charset="0"/>
              </a:rPr>
              <a:t>Soil </a:t>
            </a:r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r>
              <a:rPr lang="en-US" sz="2000">
                <a:latin typeface="Times New Roman Regular" panose="02020503050405090304" charset="0"/>
                <a:cs typeface="Times New Roman Regular" panose="02020503050405090304" charset="0"/>
              </a:rPr>
              <a:t>Water</a:t>
            </a:r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r>
              <a:rPr lang="en-US" sz="2000">
                <a:latin typeface="Times New Roman Regular" panose="02020503050405090304" charset="0"/>
                <a:cs typeface="Times New Roman Regular" panose="02020503050405090304" charset="0"/>
              </a:rPr>
              <a:t>Radiation</a:t>
            </a:r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/>
            <a:r>
              <a:rPr lang="en-US" sz="2000">
                <a:latin typeface="Times New Roman Regular" panose="02020503050405090304" charset="0"/>
                <a:cs typeface="Times New Roman Regular" panose="02020503050405090304" charset="0"/>
              </a:rPr>
              <a:t>Wind</a:t>
            </a:r>
            <a:endParaRPr lang="en-US" sz="2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797550" y="817245"/>
            <a:ext cx="530352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latin typeface="Times New Roman Bold" panose="02020503050405090304" charset="0"/>
                <a:cs typeface="Times New Roman Bold" panose="02020503050405090304" charset="0"/>
              </a:rPr>
              <a:t>Temporal Analysis</a:t>
            </a:r>
            <a:endParaRPr lang="en-US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latin typeface="Times New Roman Bold" panose="02020503050405090304" charset="0"/>
                <a:cs typeface="Times New Roman Bold" panose="02020503050405090304" charset="0"/>
              </a:rPr>
              <a:t>Forests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decreased net emissions in the summertime, while enhanced them in the autumn and winter, dominated by vegetation in the northern hemisphere.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-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检查代码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and 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植被的大尺度文献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For </a:t>
            </a:r>
            <a:r>
              <a:rPr lang="en-US" b="1">
                <a:latin typeface="Times New Roman Bold" panose="02020503050405090304" charset="0"/>
                <a:cs typeface="Times New Roman Bold" panose="02020503050405090304" charset="0"/>
              </a:rPr>
              <a:t>AE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, 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the degree of promotion saw a relatively stable trend (0.1~0.36) in the whole year.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latin typeface="Times New Roman Bold" panose="02020503050405090304" charset="0"/>
                <a:cs typeface="Times New Roman Bold" panose="02020503050405090304" charset="0"/>
              </a:rPr>
              <a:t>Soil water volume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inhibited the emissions in the summer with the lowest point in July. </a:t>
            </a:r>
            <a:r>
              <a:rPr lang="en-US">
                <a:solidFill>
                  <a:srgbClr val="C0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~anaerobic atmosphere?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latin typeface="Times New Roman Bold" panose="02020503050405090304" charset="0"/>
                <a:cs typeface="Times New Roman Bold" panose="02020503050405090304" charset="0"/>
              </a:rPr>
              <a:t>Radiation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reduced the emissions in the wintertime.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-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对植被的影响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-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南北半球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latin typeface="Times New Roman Bold" panose="02020503050405090304" charset="0"/>
                <a:cs typeface="Times New Roman Bold" panose="02020503050405090304" charset="0"/>
              </a:rPr>
              <a:t>Wind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promoted the net emissions in the summer, but slightly reduced emissions in the spring.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南半球生态系统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小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0" name="Rectangles 9"/>
          <p:cNvSpPr/>
          <p:nvPr>
            <p:custDataLst>
              <p:tags r:id="rId3"/>
            </p:custDataLst>
          </p:nvPr>
        </p:nvSpPr>
        <p:spPr>
          <a:xfrm>
            <a:off x="2627630" y="1181735"/>
            <a:ext cx="1308100" cy="6546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>
            <p:custDataLst>
              <p:tags r:id="rId4"/>
            </p:custDataLst>
          </p:nvPr>
        </p:nvSpPr>
        <p:spPr>
          <a:xfrm>
            <a:off x="2863215" y="3355975"/>
            <a:ext cx="1678940" cy="6546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>
            <p:custDataLst>
              <p:tags r:id="rId5"/>
            </p:custDataLst>
          </p:nvPr>
        </p:nvSpPr>
        <p:spPr>
          <a:xfrm>
            <a:off x="3759200" y="4519295"/>
            <a:ext cx="1308100" cy="6546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>
            <p:custDataLst>
              <p:tags r:id="rId6"/>
            </p:custDataLst>
          </p:nvPr>
        </p:nvSpPr>
        <p:spPr>
          <a:xfrm>
            <a:off x="2527300" y="5302885"/>
            <a:ext cx="1583055" cy="75501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advTm="1751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811" y="-28220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zh-CN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Result</a:t>
            </a:r>
            <a:r>
              <a:rPr lang="en-US" altLang="en-GB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s</a:t>
            </a:r>
            <a:endParaRPr lang="en-US" altLang="en-GB" sz="3200" b="1" kern="100" dirty="0"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 Box 11"/>
          <p:cNvSpPr txBox="1"/>
          <p:nvPr>
            <p:custDataLst>
              <p:tags r:id="rId2"/>
            </p:custDataLst>
          </p:nvPr>
        </p:nvSpPr>
        <p:spPr>
          <a:xfrm>
            <a:off x="7494905" y="1164590"/>
            <a:ext cx="45288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Although most of the cities were dominated by the </a:t>
            </a:r>
            <a:r>
              <a:rPr lang="en-US"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</a:rPr>
              <a:t>radiation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Times New Roman Bold" panose="02020503050405090304" charset="0"/>
                <a:cs typeface="Times New Roman Bold" panose="02020503050405090304" charset="0"/>
              </a:rPr>
              <a:t>human activities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were more essential in some regions of central America and Western Europe.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图可读性差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dominant feature （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除去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rad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spatial unit + /clustering。。。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solidFill>
                  <a:schemeClr val="accent6"/>
                </a:solidFill>
                <a:latin typeface="Times New Roman Bold" panose="02020503050405090304" charset="0"/>
                <a:cs typeface="Times New Roman Bold" panose="02020503050405090304" charset="0"/>
              </a:rPr>
              <a:t>Vegetation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is the least important feature in </a:t>
            </a:r>
            <a:r>
              <a:rPr lang="en-US">
                <a:highlight>
                  <a:srgbClr val="FFFF00"/>
                </a:highlight>
                <a:latin typeface="Times New Roman Regular" panose="02020503050405090304" charset="0"/>
                <a:cs typeface="Times New Roman Regular" panose="02020503050405090304" charset="0"/>
              </a:rPr>
              <a:t>urban areas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 American and European cities, while </a:t>
            </a:r>
            <a:r>
              <a:rPr lang="en-US" b="1">
                <a:solidFill>
                  <a:srgbClr val="C00000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human activities </a:t>
            </a:r>
            <a:r>
              <a:rPr lang="en-US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were the least one </a:t>
            </a:r>
            <a:r>
              <a:rPr lang="en-US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in Southeastern China.</a:t>
            </a:r>
            <a:endParaRPr lang="en-US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lai-</a:t>
            </a:r>
            <a:r>
              <a:rPr lang="zh-CN" altLang="en-US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华东</a:t>
            </a:r>
            <a:endParaRPr lang="zh-CN" altLang="en-US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分</a:t>
            </a:r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district zoom-</a:t>
            </a:r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in</a:t>
            </a:r>
            <a:endParaRPr lang="en-US" altLang="zh-CN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13" name="Text Box 12"/>
          <p:cNvSpPr txBox="1"/>
          <p:nvPr>
            <p:custDataLst>
              <p:tags r:id="rId3"/>
            </p:custDataLst>
          </p:nvPr>
        </p:nvSpPr>
        <p:spPr>
          <a:xfrm>
            <a:off x="341630" y="78549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000" b="1" dirty="0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Dominant Features </a:t>
            </a:r>
            <a:endParaRPr lang="en-US" altLang="zh-CN" sz="2000" b="1" dirty="0">
              <a:latin typeface="Times New Roman Bold" panose="02020503050405090304" charset="0"/>
              <a:cs typeface="Times New Roman Bold" panose="02020503050405090304" charset="0"/>
              <a:sym typeface="+mn-ea"/>
            </a:endParaRPr>
          </a:p>
        </p:txBody>
      </p:sp>
      <p:pic>
        <p:nvPicPr>
          <p:cNvPr id="7" name="Picture 6" descr="Unkn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" y="1196975"/>
            <a:ext cx="6938010" cy="2522220"/>
          </a:xfrm>
          <a:prstGeom prst="rect">
            <a:avLst/>
          </a:prstGeom>
        </p:spPr>
      </p:pic>
      <p:pic>
        <p:nvPicPr>
          <p:cNvPr id="8" name="Picture 7" descr="Unknown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0" y="3870325"/>
            <a:ext cx="7054850" cy="2600325"/>
          </a:xfrm>
          <a:prstGeom prst="rect">
            <a:avLst/>
          </a:prstGeom>
        </p:spPr>
      </p:pic>
    </p:spTree>
  </p:cSld>
  <p:clrMapOvr>
    <a:masterClrMapping/>
  </p:clrMapOvr>
  <p:transition advTm="1099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811" y="-28220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zh-CN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Result</a:t>
            </a:r>
            <a:r>
              <a:rPr lang="en-US" altLang="en-GB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s</a:t>
            </a:r>
            <a:endParaRPr lang="en-US" altLang="en-GB" sz="3200" b="1" kern="100" dirty="0"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 Box 11"/>
          <p:cNvSpPr txBox="1"/>
          <p:nvPr>
            <p:custDataLst>
              <p:tags r:id="rId2"/>
            </p:custDataLst>
          </p:nvPr>
        </p:nvSpPr>
        <p:spPr>
          <a:xfrm>
            <a:off x="7494905" y="1164590"/>
            <a:ext cx="45288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ekc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gdp～ae 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coef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分段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全球城市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city si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ze？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poor - scope 1 - 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enhance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rich - ae 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大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- 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但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impact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小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？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lai 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分辨率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？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更大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尺度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1. 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重点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结论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2. gdp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的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影响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3. 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最重要的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pattern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3"/>
            </p:custDataLst>
          </p:nvPr>
        </p:nvSpPr>
        <p:spPr>
          <a:xfrm>
            <a:off x="341630" y="78549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000" b="1" dirty="0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Dominant Features </a:t>
            </a:r>
            <a:endParaRPr lang="en-US" altLang="zh-CN" sz="2000" b="1" dirty="0">
              <a:latin typeface="Times New Roman Bold" panose="02020503050405090304" charset="0"/>
              <a:cs typeface="Times New Roman Bold" panose="02020503050405090304" charset="0"/>
              <a:sym typeface="+mn-ea"/>
            </a:endParaRPr>
          </a:p>
        </p:txBody>
      </p:sp>
      <p:pic>
        <p:nvPicPr>
          <p:cNvPr id="7" name="Picture 6" descr="Unkn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" y="1196975"/>
            <a:ext cx="6938010" cy="2522220"/>
          </a:xfrm>
          <a:prstGeom prst="rect">
            <a:avLst/>
          </a:prstGeom>
        </p:spPr>
      </p:pic>
      <p:pic>
        <p:nvPicPr>
          <p:cNvPr id="8" name="Picture 7" descr="Unknown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0" y="3870325"/>
            <a:ext cx="7054850" cy="2600325"/>
          </a:xfrm>
          <a:prstGeom prst="rect">
            <a:avLst/>
          </a:prstGeom>
        </p:spPr>
      </p:pic>
    </p:spTree>
  </p:cSld>
  <p:clrMapOvr>
    <a:masterClrMapping/>
  </p:clrMapOvr>
  <p:transition advTm="1099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305"/>
            <a:ext cx="10720070" cy="35166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this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study,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five environmental parameters were proposed to interpret the net CO</a:t>
            </a:r>
            <a:r>
              <a:rPr lang="en-US" altLang="zh-CN" sz="22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emissions.</a:t>
            </a:r>
            <a:endParaRPr lang="en-US" altLang="zh-CN" sz="2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Further research should include the wind cycle in the world (also the vector for wind rose diagrams), soil respiration (wetland knowledge), temporal variations of features, etc.</a:t>
            </a:r>
            <a:endParaRPr lang="en-US" sz="2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Models of different time scales will be necessary.</a:t>
            </a:r>
            <a:endParaRPr lang="en-US" sz="2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341811" y="-2822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kern="100" dirty="0" err="1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Further D</a:t>
            </a:r>
            <a:r>
              <a:rPr lang="en-US" altLang="zh-CN" sz="3200" b="1" kern="100" dirty="0" err="1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iscussion</a:t>
            </a:r>
            <a:endParaRPr lang="en-US" altLang="zh-CN" sz="3200" b="1" kern="100" dirty="0" err="1"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pic>
        <p:nvPicPr>
          <p:cNvPr id="6" name="Picture 2" descr="RAE 2020 | eFor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Unknown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3172460"/>
            <a:ext cx="2783205" cy="2789555"/>
          </a:xfrm>
          <a:prstGeom prst="rect">
            <a:avLst/>
          </a:prstGeom>
        </p:spPr>
      </p:pic>
      <p:pic>
        <p:nvPicPr>
          <p:cNvPr id="11" name="Picture 10" descr="Unknown-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05" y="3172460"/>
            <a:ext cx="2804795" cy="281114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86460" y="6083935"/>
            <a:ext cx="6561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China’s (1) southeastern and (2) northeastern regions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p:transition advTm="100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68811" y="-1552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GB" sz="3200" b="1" kern="1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Work Contents</a:t>
            </a:r>
            <a:endParaRPr lang="en-US" altLang="en-GB" sz="3200" b="1" kern="100" dirty="0">
              <a:effectLst/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20675" y="786130"/>
            <a:ext cx="11335385" cy="33032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GB" sz="2000" b="1" dirty="0">
                <a:effectLst/>
                <a:latin typeface="Times New Roman Bold" panose="02020503050405090304" charset="0"/>
                <a:ea typeface="等线" panose="02010600030101010101" pitchFamily="2" charset="-122"/>
                <a:cs typeface="Times New Roman Bold" panose="02020503050405090304" charset="0"/>
              </a:rPr>
              <a:t>White paper of urban </a:t>
            </a:r>
            <a:r>
              <a:rPr lang="en-GB" altLang="zh-CN" sz="2000" b="1" dirty="0">
                <a:effectLst/>
                <a:latin typeface="Times New Roman Bold" panose="02020503050405090304" charset="0"/>
                <a:ea typeface="等线" panose="02010600030101010101" pitchFamily="2" charset="-122"/>
                <a:cs typeface="Times New Roman Bold" panose="02020503050405090304" charset="0"/>
                <a:sym typeface="+mn-ea"/>
              </a:rPr>
              <a:t>CO</a:t>
            </a:r>
            <a:r>
              <a:rPr lang="en-GB" altLang="zh-CN" sz="2000" b="1" baseline="-25000" dirty="0">
                <a:effectLst/>
                <a:latin typeface="Times New Roman Bold" panose="02020503050405090304" charset="0"/>
                <a:ea typeface="等线" panose="02010600030101010101" pitchFamily="2" charset="-122"/>
                <a:cs typeface="Times New Roman Bold" panose="02020503050405090304" charset="0"/>
                <a:sym typeface="+mn-ea"/>
              </a:rPr>
              <a:t>2</a:t>
            </a:r>
            <a:r>
              <a:rPr lang="en-GB" altLang="zh-CN" sz="2000" b="1" dirty="0">
                <a:effectLst/>
                <a:latin typeface="Times New Roman Bold" panose="02020503050405090304" charset="0"/>
                <a:ea typeface="等线" panose="02010600030101010101" pitchFamily="2" charset="-122"/>
                <a:cs typeface="Times New Roman Bold" panose="02020503050405090304" charset="0"/>
                <a:sym typeface="+mn-ea"/>
              </a:rPr>
              <a:t> emissions </a:t>
            </a:r>
            <a:endParaRPr lang="en-GB" altLang="zh-CN" sz="2000" b="1" dirty="0">
              <a:effectLst/>
              <a:latin typeface="Times New Roman Bold" panose="02020503050405090304" charset="0"/>
              <a:ea typeface="等线" panose="02010600030101010101" pitchFamily="2" charset="-122"/>
              <a:cs typeface="Times New Roman Bold" panose="02020503050405090304" charset="0"/>
              <a:sym typeface="+mn-ea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GB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</a:rPr>
              <a:t>Structure - Contents </a:t>
            </a:r>
            <a:r>
              <a:rPr lang="en-US" altLang="en-GB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  <a:sym typeface="+mn-ea"/>
              </a:rPr>
              <a:t>Completed </a:t>
            </a:r>
            <a:r>
              <a:rPr lang="en-US" altLang="en-GB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</a:rPr>
              <a:t>- Polish &amp; Deta</a:t>
            </a:r>
            <a:r>
              <a:rPr lang="en-US" altLang="en-GB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</a:rPr>
              <a:t>ils </a:t>
            </a:r>
            <a:endParaRPr lang="en-GB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GB" sz="2000" b="1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</a:rPr>
              <a:t>100% </a:t>
            </a:r>
            <a:r>
              <a:rPr lang="zh-CN" altLang="en-US" sz="2000" b="1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  <a:sym typeface="+mn-ea"/>
              </a:rPr>
              <a:t>✅</a:t>
            </a:r>
            <a:endParaRPr lang="zh-CN" altLang="en-US" sz="2000" b="1" dirty="0">
              <a:effectLst/>
              <a:latin typeface="Times New Roman" panose="02020503050405090304" pitchFamily="18" charset="0"/>
              <a:ea typeface="等线" panose="02010600030101010101" pitchFamily="2" charset="-122"/>
              <a:cs typeface="Times New Roman" panose="02020503050405090304" pitchFamily="18" charset="0"/>
              <a:sym typeface="+mn-ea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GB" altLang="zh-CN" sz="2000" b="1" dirty="0">
              <a:effectLst/>
              <a:latin typeface="Times New Roman" panose="02020503050405090304" pitchFamily="18" charset="0"/>
              <a:ea typeface="等线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GB" sz="2000" b="1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Paper on spatio-temporal characteristics of </a:t>
            </a:r>
            <a:r>
              <a:rPr lang="en-US" altLang="en-GB" sz="2000" b="1" dirty="0">
                <a:effectLst/>
                <a:latin typeface="Times New Roman Bold" panose="02020503050405090304" charset="0"/>
                <a:ea typeface="等线" panose="02010600030101010101" pitchFamily="2" charset="-122"/>
                <a:cs typeface="Times New Roman Bold" panose="02020503050405090304" charset="0"/>
                <a:sym typeface="+mn-ea"/>
              </a:rPr>
              <a:t>urban excess </a:t>
            </a:r>
            <a:r>
              <a:rPr lang="en-GB" altLang="zh-CN" sz="2000" b="1" dirty="0">
                <a:effectLst/>
                <a:latin typeface="Times New Roman Bold" panose="02020503050405090304" charset="0"/>
                <a:ea typeface="等线" panose="02010600030101010101" pitchFamily="2" charset="-122"/>
                <a:cs typeface="Times New Roman Bold" panose="02020503050405090304" charset="0"/>
                <a:sym typeface="+mn-ea"/>
              </a:rPr>
              <a:t>CO</a:t>
            </a:r>
            <a:r>
              <a:rPr lang="en-GB" altLang="zh-CN" sz="2000" b="1" baseline="-25000" dirty="0">
                <a:effectLst/>
                <a:latin typeface="Times New Roman Bold" panose="02020503050405090304" charset="0"/>
                <a:ea typeface="等线" panose="02010600030101010101" pitchFamily="2" charset="-122"/>
                <a:cs typeface="Times New Roman Bold" panose="02020503050405090304" charset="0"/>
                <a:sym typeface="+mn-ea"/>
              </a:rPr>
              <a:t>2</a:t>
            </a:r>
            <a:r>
              <a:rPr lang="en-GB" altLang="zh-CN" sz="2000" b="1" dirty="0">
                <a:effectLst/>
                <a:latin typeface="Times New Roman Bold" panose="02020503050405090304" charset="0"/>
                <a:ea typeface="等线" panose="02010600030101010101" pitchFamily="2" charset="-122"/>
                <a:cs typeface="Times New Roman Bold" panose="02020503050405090304" charset="0"/>
                <a:sym typeface="+mn-ea"/>
              </a:rPr>
              <a:t> </a:t>
            </a:r>
            <a:r>
              <a:rPr lang="en-US" altLang="en-GB" sz="2000" b="1" dirty="0">
                <a:effectLst/>
                <a:latin typeface="Times New Roman Bold" panose="02020503050405090304" charset="0"/>
                <a:ea typeface="等线" panose="02010600030101010101" pitchFamily="2" charset="-122"/>
                <a:cs typeface="Times New Roman Bold" panose="02020503050405090304" charset="0"/>
                <a:sym typeface="+mn-ea"/>
              </a:rPr>
              <a:t>in global cities</a:t>
            </a:r>
            <a:endParaRPr lang="en-US" altLang="en-GB" sz="2000" b="1" dirty="0">
              <a:effectLst/>
              <a:latin typeface="Times New Roman Bold" panose="02020503050405090304" charset="0"/>
              <a:ea typeface="等线" panose="02010600030101010101" pitchFamily="2" charset="-122"/>
              <a:cs typeface="Times New Roman Bold" panose="02020503050405090304" charset="0"/>
              <a:sym typeface="+mn-ea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GB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Basic Model - Structure - Preliminary Result - Time-scale Experiments - </a:t>
            </a:r>
            <a:r>
              <a:rPr lang="en-US" altLang="en-GB" sz="20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Result Discussions - </a:t>
            </a:r>
            <a:r>
              <a:rPr lang="en-US" altLang="en-GB" sz="20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  <a:sym typeface="+mn-ea"/>
              </a:rPr>
              <a:t>Revise...</a:t>
            </a:r>
            <a:endParaRPr lang="en-US" altLang="en-GB" sz="2000" dirty="0">
              <a:effectLst/>
              <a:latin typeface="Times New Roman" panose="02020503050405090304" pitchFamily="18" charset="0"/>
              <a:ea typeface="等线" panose="02010600030101010101" pitchFamily="2" charset="-122"/>
              <a:cs typeface="Times New Roman" panose="02020503050405090304" pitchFamily="18" charset="0"/>
              <a:sym typeface="+mn-ea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GB" sz="2000" b="1" dirty="0">
                <a:effectLst/>
                <a:latin typeface="Times New Roman Bold" panose="02020503050405090304" charset="0"/>
                <a:ea typeface="等线" panose="02010600030101010101" pitchFamily="2" charset="-122"/>
                <a:cs typeface="Times New Roman Bold" panose="02020503050405090304" charset="0"/>
              </a:rPr>
              <a:t>75% </a:t>
            </a:r>
            <a:endParaRPr lang="zh-CN" altLang="en-US" sz="2000" b="1" dirty="0">
              <a:effectLst/>
              <a:latin typeface="Times New Roman Bold" panose="02020503050405090304" charset="0"/>
              <a:ea typeface="等线" panose="02010600030101010101" pitchFamily="2" charset="-122"/>
              <a:cs typeface="Times New Roman Bold" panose="0202050305040509030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advTm="3836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20675" y="786130"/>
            <a:ext cx="11335385" cy="33032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1811" y="-2822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GB" sz="3200" b="1" kern="1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W</a:t>
            </a:r>
            <a:r>
              <a:rPr lang="en-US" altLang="en-GB" sz="3200" b="1" kern="1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hite Paper</a:t>
            </a:r>
            <a:endParaRPr lang="en-US" altLang="en-GB" sz="3200" b="1" kern="100" dirty="0">
              <a:effectLst/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pic>
        <p:nvPicPr>
          <p:cNvPr id="11" name="Picture 10" descr="Screenshot 2024-12-23 at 1.24.40 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" y="786130"/>
            <a:ext cx="9399270" cy="22199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3836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20675" y="786130"/>
            <a:ext cx="11335385" cy="33032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1811" y="-2822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GB" sz="3200" b="1" kern="1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W</a:t>
            </a:r>
            <a:r>
              <a:rPr lang="en-US" altLang="en-GB" sz="3200" b="1" kern="1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hite Paper</a:t>
            </a:r>
            <a:endParaRPr lang="en-US" altLang="en-GB" sz="3200" b="1" kern="100" dirty="0">
              <a:effectLst/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pic>
        <p:nvPicPr>
          <p:cNvPr id="2" name="Picture 1" descr="Screenshot 2024-12-23 at 1.25.06 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" y="755015"/>
            <a:ext cx="9073515" cy="42049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3836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827270" y="1508125"/>
            <a:ext cx="9371965" cy="3303270"/>
          </a:xfrm>
        </p:spPr>
        <p:txBody>
          <a:bodyPr>
            <a:normAutofit fontScale="60000"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embedding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属于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geoai</a:t>
            </a: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路径分析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属于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统计模型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direct/indirect correlation</a:t>
            </a: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因果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分析</a:t>
            </a: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深度学习属于机器学习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再加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可解释性</a:t>
            </a: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机器学习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简单神经网络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。。。</a:t>
            </a: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4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个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section</a:t>
            </a: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统计模型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时空方法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gtwr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类似</a:t>
            </a: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5.1.2 ols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在碳的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领域</a:t>
            </a: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1811" y="-2822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GB" sz="3200" b="1" kern="1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W</a:t>
            </a:r>
            <a:r>
              <a:rPr lang="en-US" altLang="en-GB" sz="3200" b="1" kern="1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hite Paper</a:t>
            </a:r>
            <a:endParaRPr lang="en-US" altLang="en-GB" sz="3200" b="1" kern="100" dirty="0">
              <a:effectLst/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pic>
        <p:nvPicPr>
          <p:cNvPr id="2" name="Picture 1" descr="Screenshot 2024-12-23 at 1.25.31 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786130"/>
            <a:ext cx="3635375" cy="57359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3836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287645" y="786130"/>
            <a:ext cx="6368415" cy="33032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ai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和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llm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补充</a:t>
            </a: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1811" y="-2822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GB" sz="3200" b="1" kern="1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W</a:t>
            </a:r>
            <a:r>
              <a:rPr lang="en-US" altLang="en-GB" sz="3200" b="1" kern="1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hite Paper</a:t>
            </a:r>
            <a:endParaRPr lang="en-US" altLang="en-GB" sz="3200" b="1" kern="100" dirty="0">
              <a:effectLst/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pic>
        <p:nvPicPr>
          <p:cNvPr id="2" name="Picture 1" descr="Screenshot 2024-12-23 at 1.25.51 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785495"/>
            <a:ext cx="4330700" cy="5689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3836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67640" y="786130"/>
            <a:ext cx="8058785" cy="5935980"/>
          </a:xfrm>
        </p:spPr>
        <p:txBody>
          <a:bodyPr>
            <a:normAutofit fontScale="70000"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调整细节</a:t>
            </a: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y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的数据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概念</a:t>
            </a: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数据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可选的数据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结合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需求</a:t>
            </a: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全球数据集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-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同一</a:t>
            </a: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时间尺度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-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概念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、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物理过程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、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关注的问题</a:t>
            </a: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空间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、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时间</a:t>
            </a: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meta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比较差异性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future oppo</a:t>
            </a: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分析方法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：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科学分析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解释性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理解机制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/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有效的治理政策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～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尺度</a:t>
            </a: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zh-CN" altLang="en-US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词典的形式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长摘要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/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总结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ipcc note</a:t>
            </a: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towards reliable carbon analytics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影响</a:t>
            </a: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review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的文章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覆盖的角度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 nature review</a:t>
            </a: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s/earth &amp; environment/ecology</a:t>
            </a: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zh-CN" sz="2000" dirty="0">
                <a:effectLst/>
                <a:latin typeface="Times New Roman" panose="02020503050405090304" pitchFamily="18" charset="0"/>
                <a:ea typeface="等线" panose="02010600030101010101" pitchFamily="2" charset="-122"/>
              </a:rPr>
              <a:t>annual reviews</a:t>
            </a:r>
            <a:endParaRPr lang="en-US" altLang="zh-CN" sz="2000" dirty="0">
              <a:effectLst/>
              <a:latin typeface="Times New Roman" panose="02020503050405090304" pitchFamily="18" charset="0"/>
              <a:ea typeface="等线" panose="02010600030101010101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1811" y="-2822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GB" sz="3200" b="1" kern="1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W</a:t>
            </a:r>
            <a:r>
              <a:rPr lang="en-US" altLang="en-GB" sz="3200" b="1" kern="100" dirty="0"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hite Paper</a:t>
            </a:r>
            <a:endParaRPr lang="en-US" altLang="en-GB" sz="3200" b="1" kern="100" dirty="0">
              <a:effectLst/>
              <a:latin typeface="Times New Roman" panose="02020503050405090304" pitchFamily="18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 advTm="3836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811" y="-2822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S</a:t>
            </a:r>
            <a:r>
              <a:rPr lang="en-US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</a:rPr>
              <a:t>cientific Paper</a:t>
            </a:r>
            <a:endParaRPr lang="en-US" sz="3200" dirty="0"/>
          </a:p>
        </p:txBody>
      </p:sp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1260475" y="1253490"/>
          <a:ext cx="10515600" cy="5141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110"/>
                <a:gridCol w="4307205"/>
                <a:gridCol w="802640"/>
                <a:gridCol w="1758315"/>
                <a:gridCol w="2513330"/>
              </a:tblGrid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Variable </a:t>
                      </a:r>
                      <a:endParaRPr lang="en-US" sz="1800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Description</a:t>
                      </a:r>
                      <a:endParaRPr lang="en-US" sz="1800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Dataset </a:t>
                      </a:r>
                      <a:endParaRPr lang="en-US" sz="1800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Resolution</a:t>
                      </a:r>
                      <a:endParaRPr lang="en-US" sz="1800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References</a:t>
                      </a:r>
                      <a:endParaRPr lang="en-US" sz="1800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22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’AE’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Anthropogenic emissions of seven sectors (unit: kg C h</a:t>
                      </a:r>
                      <a:r>
                        <a:rPr lang="en-US" baseline="300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−1</a:t>
                      </a: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)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GRACED 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Daily, 0.1°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i="1">
                          <a:latin typeface="Times New Roman Italic" panose="02020503050405090304" charset="0"/>
                          <a:cs typeface="Times New Roman Italic" panose="02020503050405090304" charset="0"/>
                        </a:rPr>
                        <a:t>(Dou et al., 2022, 2023)</a:t>
                      </a:r>
                      <a:endParaRPr lang="en-US" i="1">
                        <a:latin typeface="Times New Roman Italic" panose="02020503050405090304" charset="0"/>
                        <a:cs typeface="Times New Roman Italic" panose="02020503050405090304" charset="0"/>
                      </a:endParaRPr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’LAI’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Leaf Area Index (unit: area fraction)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ERA5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Hourly, 0.1°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en-US" i="1">
                          <a:latin typeface="Times New Roman Italic" panose="02020503050405090304" charset="0"/>
                          <a:cs typeface="Times New Roman Italic" panose="02020503050405090304" charset="0"/>
                        </a:rPr>
                        <a:t>(Mu˜noz Sabater, 2019)</a:t>
                      </a:r>
                      <a:endParaRPr lang="en-US" i="1">
                        <a:latin typeface="Times New Roman Italic" panose="02020503050405090304" charset="0"/>
                        <a:cs typeface="Times New Roman Italic" panose="02020503050405090304" charset="0"/>
                      </a:endParaRPr>
                    </a:p>
                  </a:txBody>
                  <a:tcPr anchor="ctr" anchorCtr="0"/>
                </a:tc>
              </a:tr>
              <a:tr h="9620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’u10m’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Eastward component of the wind at 10 m above the surface of the Earth (unit: m/s)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9626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’v10m’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Northward component of the wind at 10 m above the surface of the Earth (unit: m/s)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673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’svwl1’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Surface net solar radiation (unit: J m</a:t>
                      </a:r>
                      <a:r>
                        <a:rPr lang="en-US" baseline="300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−2</a:t>
                      </a: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)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673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’srf’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Solar radiation flux (unit: J m</a:t>
                      </a:r>
                      <a:r>
                        <a:rPr lang="en-US" baseline="300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−2 </a:t>
                      </a: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day</a:t>
                      </a:r>
                      <a:r>
                        <a:rPr lang="en-US" baseline="300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−1</a:t>
                      </a: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)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AgERA5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Daily, 0.1°</a:t>
                      </a:r>
                      <a:endParaRPr 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i="1">
                          <a:latin typeface="Times New Roman Italic" panose="02020503050405090304" charset="0"/>
                          <a:cs typeface="Times New Roman Italic" panose="02020503050405090304" charset="0"/>
                        </a:rPr>
                        <a:t>(Boogaard et al., 2020)</a:t>
                      </a:r>
                      <a:endParaRPr lang="en-US" i="1">
                        <a:latin typeface="Times New Roman Italic" panose="02020503050405090304" charset="0"/>
                        <a:cs typeface="Times New Roman Italic" panose="02020503050405090304" charset="0"/>
                      </a:endParaRPr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25108" y="834479"/>
            <a:ext cx="358648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</a:rPr>
              <a:t>Table 1. Data</a:t>
            </a:r>
            <a:r>
              <a:rPr kumimoji="0" lang="en-US" altLang="en-GB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503050405090304" pitchFamily="18" charset="0"/>
                <a:ea typeface="等线" panose="02010600030101010101" pitchFamily="2" charset="-122"/>
                <a:cs typeface="Times New Roman" panose="02020503050405090304" pitchFamily="18" charset="0"/>
              </a:rPr>
              <a:t>set in this research</a:t>
            </a:r>
            <a:endParaRPr kumimoji="0" lang="en-US" altLang="en-GB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Times New Roman" panose="02020503050405090304" pitchFamily="18" charset="0"/>
              <a:ea typeface="等线" panose="02010600030101010101" pitchFamily="2" charset="-122"/>
              <a:cs typeface="Times New Roman" panose="0202050305040509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0320" y="1872615"/>
            <a:ext cx="1802765" cy="4732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>
                <a:solidFill>
                  <a:srgbClr val="C00000"/>
                </a:solidFill>
                <a:latin typeface="Times New Roman Bold" panose="02020503050405090304" charset="0"/>
                <a:cs typeface="Times New Roman Bold" panose="02020503050405090304" charset="0"/>
              </a:rPr>
              <a:t>Human</a:t>
            </a:r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000" b="1">
                <a:solidFill>
                  <a:srgbClr val="C00000"/>
                </a:solidFill>
                <a:latin typeface="Times New Roman Bold" panose="02020503050405090304" charset="0"/>
                <a:cs typeface="Times New Roman Bold" panose="02020503050405090304" charset="0"/>
              </a:rPr>
              <a:t>activities</a:t>
            </a:r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000" b="1">
                <a:solidFill>
                  <a:srgbClr val="C00000"/>
                </a:solidFill>
                <a:latin typeface="Times New Roman Bold" panose="02020503050405090304" charset="0"/>
                <a:cs typeface="Times New Roman Bold" panose="02020503050405090304" charset="0"/>
              </a:rPr>
              <a:t>Vegetation</a:t>
            </a:r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000" b="1">
                <a:solidFill>
                  <a:srgbClr val="C00000"/>
                </a:solidFill>
                <a:latin typeface="Times New Roman Bold" panose="02020503050405090304" charset="0"/>
                <a:cs typeface="Times New Roman Bold" panose="02020503050405090304" charset="0"/>
              </a:rPr>
              <a:t>Wind</a:t>
            </a:r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000" b="1">
                <a:solidFill>
                  <a:srgbClr val="C00000"/>
                </a:solidFill>
                <a:latin typeface="Times New Roman Bold" panose="02020503050405090304" charset="0"/>
                <a:cs typeface="Times New Roman Bold" panose="02020503050405090304" charset="0"/>
              </a:rPr>
              <a:t>Soil</a:t>
            </a:r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000" b="1">
                <a:solidFill>
                  <a:srgbClr val="C00000"/>
                </a:solidFill>
                <a:latin typeface="Times New Roman Bold" panose="02020503050405090304" charset="0"/>
                <a:cs typeface="Times New Roman Bold" panose="02020503050405090304" charset="0"/>
              </a:rPr>
              <a:t>Radiation</a:t>
            </a:r>
            <a:endParaRPr lang="en-US" sz="2000" b="1">
              <a:solidFill>
                <a:srgbClr val="C0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</p:spTree>
  </p:cSld>
  <p:clrMapOvr>
    <a:masterClrMapping/>
  </p:clrMapOvr>
  <p:transition advTm="1447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811" y="-2822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kern="100" dirty="0">
                <a:latin typeface="Times New Roman" panose="02020503050405090304" pitchFamily="18" charset="0"/>
                <a:ea typeface="等线" panose="02010600030101010101" pitchFamily="2" charset="-122"/>
                <a:cs typeface="Arial" panose="020B0604020202090204" pitchFamily="34" charset="0"/>
                <a:sym typeface="+mn-ea"/>
              </a:rPr>
              <a:t>Scientific Paper</a:t>
            </a:r>
            <a:endParaRPr lang="zh-CN" altLang="en-US" sz="3200" dirty="0"/>
          </a:p>
        </p:txBody>
      </p:sp>
      <p:pic>
        <p:nvPicPr>
          <p:cNvPr id="4" name="Picture 2" descr="RAE 2020 | eFor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6" y="3202"/>
            <a:ext cx="4911634" cy="6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0" y="658087"/>
            <a:ext cx="12192000" cy="0"/>
          </a:xfrm>
          <a:prstGeom prst="line">
            <a:avLst/>
          </a:prstGeom>
          <a:ln w="19050">
            <a:solidFill>
              <a:srgbClr val="5A6B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56895" y="773430"/>
            <a:ext cx="10059670" cy="59499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Modeling</a:t>
            </a:r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altLang="zh-CN" sz="2000" b="1" dirty="0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7D4-18D2-43F3-9B7C-0F115584E0A6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341630" y="1731010"/>
            <a:ext cx="2743200" cy="2690495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Anthropogenic emissions</a:t>
            </a:r>
            <a:endParaRPr lang="en-US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Vegetation</a:t>
            </a:r>
            <a:endParaRPr lang="en-US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Wind</a:t>
            </a:r>
            <a:endParaRPr lang="en-US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Soil</a:t>
            </a:r>
            <a:endParaRPr lang="en-US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Radiation</a:t>
            </a:r>
            <a:endParaRPr lang="en-US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8097" y="2403278"/>
            <a:ext cx="2207172" cy="1345324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i="1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CO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i="1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Emissions</a:t>
            </a:r>
            <a:endParaRPr lang="en-US" i="1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7" name="Straight Arrow Connector 6"/>
          <p:cNvCxnSpPr>
            <a:stCxn id="3" idx="3"/>
            <a:endCxn id="13" idx="1"/>
          </p:cNvCxnSpPr>
          <p:nvPr/>
        </p:nvCxnSpPr>
        <p:spPr>
          <a:xfrm>
            <a:off x="3084787" y="3076575"/>
            <a:ext cx="9931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内容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070725" y="860425"/>
            <a:ext cx="4283075" cy="586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Times New Roman Bold" panose="02020503050405090304" charset="0"/>
                <a:cs typeface="Times New Roman Bold" panose="02020503050405090304" charset="0"/>
              </a:rPr>
              <a:t>OLS</a:t>
            </a:r>
            <a:endParaRPr lang="en-US" altLang="zh-CN" sz="20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general, simple linear, global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latin typeface="Times New Roman Bold" panose="02020503050405090304" charset="0"/>
                <a:cs typeface="Times New Roman Bold" panose="02020503050405090304" charset="0"/>
              </a:rPr>
              <a:t>GWR</a:t>
            </a:r>
            <a:endParaRPr lang="en-US" altLang="zh-CN" sz="20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spatial, local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000" b="1" dirty="0">
                <a:latin typeface="Times New Roman Bold" panose="02020503050405090304" charset="0"/>
                <a:cs typeface="Times New Roman Bold" panose="02020503050405090304" charset="0"/>
              </a:rPr>
              <a:t>GTWR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spatial and temporal, local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adaptive kernel -&gt; optimal bw, tau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0" name="Picture 9" descr="Screenshot 2024-12-12 at 11.53.13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275" y="1223645"/>
            <a:ext cx="4305300" cy="487045"/>
          </a:xfrm>
          <a:prstGeom prst="rect">
            <a:avLst/>
          </a:prstGeom>
        </p:spPr>
      </p:pic>
      <p:pic>
        <p:nvPicPr>
          <p:cNvPr id="12" name="Picture 11" descr="Screenshot 2024-12-12 at 11.56.39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275" y="2771775"/>
            <a:ext cx="3576955" cy="921385"/>
          </a:xfrm>
          <a:prstGeom prst="rect">
            <a:avLst/>
          </a:prstGeom>
        </p:spPr>
      </p:pic>
      <p:pic>
        <p:nvPicPr>
          <p:cNvPr id="14" name="Picture 13" descr="Screenshot 2024-12-12 at 11.57.00 P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275" y="4861560"/>
            <a:ext cx="4073525" cy="775335"/>
          </a:xfrm>
          <a:prstGeom prst="rect">
            <a:avLst/>
          </a:prstGeom>
        </p:spPr>
      </p:pic>
      <p:sp>
        <p:nvSpPr>
          <p:cNvPr id="15" name="Up Arrow 14"/>
          <p:cNvSpPr/>
          <p:nvPr/>
        </p:nvSpPr>
        <p:spPr>
          <a:xfrm>
            <a:off x="8641715" y="5393055"/>
            <a:ext cx="186690" cy="18669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Up Arrow 15"/>
          <p:cNvSpPr/>
          <p:nvPr>
            <p:custDataLst>
              <p:tags r:id="rId6"/>
            </p:custDataLst>
          </p:nvPr>
        </p:nvSpPr>
        <p:spPr>
          <a:xfrm>
            <a:off x="10236835" y="5418455"/>
            <a:ext cx="186690" cy="18669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670685" y="4598670"/>
            <a:ext cx="6485890" cy="1908810"/>
            <a:chOff x="2631" y="7242"/>
            <a:chExt cx="10214" cy="3006"/>
          </a:xfrm>
        </p:grpSpPr>
        <p:sp>
          <p:nvSpPr>
            <p:cNvPr id="17" name="Oval 16"/>
            <p:cNvSpPr/>
            <p:nvPr/>
          </p:nvSpPr>
          <p:spPr>
            <a:xfrm>
              <a:off x="2631" y="8484"/>
              <a:ext cx="5634" cy="1764"/>
            </a:xfrm>
            <a:prstGeom prst="ellipse">
              <a:avLst/>
            </a:prstGeom>
            <a:solidFill>
              <a:schemeClr val="bg1">
                <a:lumMod val="85000"/>
                <a:alpha val="44000"/>
              </a:schemeClr>
            </a:solidFill>
            <a:ln w="12700" cap="flat" cmpd="sng">
              <a:solidFill>
                <a:schemeClr val="tx1">
                  <a:lumMod val="85000"/>
                  <a:lumOff val="15000"/>
                  <a:alpha val="86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376" y="7242"/>
              <a:ext cx="0" cy="1993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278" y="9097"/>
              <a:ext cx="196" cy="1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>
              <p:custDataLst>
                <p:tags r:id="rId7"/>
              </p:custDataLst>
            </p:nvPr>
          </p:nvSpPr>
          <p:spPr>
            <a:xfrm>
              <a:off x="6754" y="9112"/>
              <a:ext cx="196" cy="1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>
              <p:custDataLst>
                <p:tags r:id="rId8"/>
              </p:custDataLst>
            </p:nvPr>
          </p:nvSpPr>
          <p:spPr>
            <a:xfrm rot="900000">
              <a:off x="6738" y="7755"/>
              <a:ext cx="196" cy="1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9" idx="5"/>
              <a:endCxn id="20" idx="2"/>
            </p:cNvCxnSpPr>
            <p:nvPr/>
          </p:nvCxnSpPr>
          <p:spPr>
            <a:xfrm flipV="1">
              <a:off x="5445" y="9194"/>
              <a:ext cx="1309" cy="43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21" idx="3"/>
            </p:cNvCxnSpPr>
            <p:nvPr>
              <p:custDataLst>
                <p:tags r:id="rId9"/>
              </p:custDataLst>
            </p:nvPr>
          </p:nvCxnSpPr>
          <p:spPr>
            <a:xfrm flipV="1">
              <a:off x="5445" y="7875"/>
              <a:ext cx="1309" cy="1287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Text Box 23"/>
            <p:cNvSpPr txBox="1"/>
            <p:nvPr/>
          </p:nvSpPr>
          <p:spPr>
            <a:xfrm>
              <a:off x="5310" y="9278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solidFill>
                    <a:schemeClr val="accent2">
                      <a:lumMod val="50000"/>
                    </a:schemeClr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Spatial distance</a:t>
              </a:r>
              <a:endParaRPr lang="en-US">
                <a:solidFill>
                  <a:schemeClr val="accent2">
                    <a:lumMod val="50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25" name="Text Box 24"/>
            <p:cNvSpPr txBox="1"/>
            <p:nvPr>
              <p:custDataLst>
                <p:tags r:id="rId10"/>
              </p:custDataLst>
            </p:nvPr>
          </p:nvSpPr>
          <p:spPr>
            <a:xfrm>
              <a:off x="6445" y="802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solidFill>
                    <a:schemeClr val="accent2">
                      <a:lumMod val="50000"/>
                    </a:schemeClr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Spatio-temporal distance</a:t>
              </a:r>
              <a:endParaRPr lang="en-US">
                <a:solidFill>
                  <a:schemeClr val="accent2">
                    <a:lumMod val="50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</p:grpSp>
    </p:spTree>
    <p:custDataLst>
      <p:tags r:id="rId11"/>
    </p:custDataLst>
  </p:cSld>
  <p:clrMapOvr>
    <a:masterClrMapping/>
  </p:clrMapOvr>
  <p:transition advTm="225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TIMING" val="|9.806|0.979|9.271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IMING" val="|9.806|0.979|9.271"/>
</p:tagLst>
</file>

<file path=ppt/tags/tag13.xml><?xml version="1.0" encoding="utf-8"?>
<p:tagLst xmlns:p="http://schemas.openxmlformats.org/presentationml/2006/main">
  <p:tag name="TABLE_ENDDRAG_ORIGIN_RECT" val="828*386"/>
  <p:tag name="TABLE_ENDDRAG_RECT" val="56*92*828*386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IMING" val="|9.806|0.979|9.27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TIMING" val="|12.81"/>
</p:tagLst>
</file>

<file path=ppt/tags/tag22.xml><?xml version="1.0" encoding="utf-8"?>
<p:tagLst xmlns:p="http://schemas.openxmlformats.org/presentationml/2006/main">
  <p:tag name="TABLE_ENDDRAG_ORIGIN_RECT" val="360*134"/>
  <p:tag name="TABLE_ENDDRAG_RECT" val="26*177*360*134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IMING" val="|9.806|0.979|9.27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IMING" val="|9.806|0.979|9.271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IMING" val="|9.806|0.979|9.271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4550</Words>
  <Application>WPS Spreadsheets</Application>
  <PresentationFormat>宽屏</PresentationFormat>
  <Paragraphs>363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Helvetica Neue</vt:lpstr>
      <vt:lpstr>SimSun</vt:lpstr>
      <vt:lpstr>汉仪书宋二KW</vt:lpstr>
      <vt:lpstr>Microsoft YaHei</vt:lpstr>
      <vt:lpstr>汉仪旗黑</vt:lpstr>
      <vt:lpstr>SimSun</vt:lpstr>
      <vt:lpstr>Arial Unicode MS</vt:lpstr>
      <vt:lpstr>Times New Roman Regular</vt:lpstr>
      <vt:lpstr>Times New Roman</vt:lpstr>
      <vt:lpstr>等线</vt:lpstr>
      <vt:lpstr>汉仪中等线KW</vt:lpstr>
      <vt:lpstr>Times New Roman Italic</vt:lpstr>
      <vt:lpstr>Times New Roman Bold</vt:lpstr>
      <vt:lpstr>Apple Color Emoji</vt:lpstr>
      <vt:lpstr>苹方-简</vt:lpstr>
      <vt:lpstr>等线</vt:lpstr>
      <vt:lpstr>WPS</vt:lpstr>
      <vt:lpstr>Driving Factors of Urban Net Carbon Dioxide Emissions in Global Cities</vt:lpstr>
      <vt:lpstr>Work Contents</vt:lpstr>
      <vt:lpstr>White Paper</vt:lpstr>
      <vt:lpstr>PowerPoint 演示文稿</vt:lpstr>
      <vt:lpstr>PowerPoint 演示文稿</vt:lpstr>
      <vt:lpstr>PowerPoint 演示文稿</vt:lpstr>
      <vt:lpstr>PowerPoint 演示文稿</vt:lpstr>
      <vt:lpstr>Data and Methods</vt:lpstr>
      <vt:lpstr>Data and Methods</vt:lpstr>
      <vt:lpstr>Results</vt:lpstr>
      <vt:lpstr>Results</vt:lpstr>
      <vt:lpstr>Results</vt:lpstr>
      <vt:lpstr>Results</vt:lpstr>
      <vt:lpstr>Results</vt:lpstr>
      <vt:lpstr>Results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Cheer.</cp:lastModifiedBy>
  <cp:revision>10</cp:revision>
  <dcterms:created xsi:type="dcterms:W3CDTF">2024-12-31T17:39:32Z</dcterms:created>
  <dcterms:modified xsi:type="dcterms:W3CDTF">2024-12-31T17:39:32Z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1033-6.11.0.8885</vt:lpwstr>
  </property>
  <property fmtid="{D5CDD505-2E9C-101B-9397-08002B2CF9AE}" pid="3" name="ICV">
    <vt:lpwstr>45F89DAFA8A2CB420F2068675A0EFA2F_41</vt:lpwstr>
  </property>
</Properties>
</file>