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4" r:id="rId4"/>
    <p:sldId id="261" r:id="rId5"/>
    <p:sldId id="262" r:id="rId6"/>
    <p:sldId id="259" r:id="rId7"/>
    <p:sldId id="263" r:id="rId8"/>
    <p:sldId id="265" r:id="rId9"/>
    <p:sldId id="266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756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7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30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42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8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DD297-A7A8-D962-838A-497DF5AF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28" y="2228970"/>
            <a:ext cx="3959199" cy="2098226"/>
          </a:xfrm>
        </p:spPr>
        <p:txBody>
          <a:bodyPr/>
          <a:lstStyle/>
          <a:p>
            <a:r>
              <a:rPr lang="en-US" altLang="ko-KR" sz="8000" dirty="0"/>
              <a:t>H M</a:t>
            </a:r>
            <a:br>
              <a:rPr lang="en-US" altLang="ko-KR" sz="8000" dirty="0"/>
            </a:br>
            <a:r>
              <a:rPr lang="en-US" altLang="ko-KR" sz="8000" dirty="0"/>
              <a:t>DMBS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329F4-F96B-1E6B-5D47-CE8A71826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688" y="4602824"/>
            <a:ext cx="6831673" cy="1086237"/>
          </a:xfrm>
        </p:spPr>
        <p:txBody>
          <a:bodyPr/>
          <a:lstStyle/>
          <a:p>
            <a:pPr algn="r"/>
            <a:r>
              <a:rPr lang="ko-KR" altLang="en-US" dirty="0"/>
              <a:t>협성대학교 컴퓨터공학과</a:t>
            </a:r>
            <a:endParaRPr lang="en-US" altLang="ko-KR" dirty="0"/>
          </a:p>
          <a:p>
            <a:pPr algn="r"/>
            <a:r>
              <a:rPr lang="en-US" altLang="ko-KR" dirty="0"/>
              <a:t>20170677 </a:t>
            </a:r>
            <a:r>
              <a:rPr lang="ko-KR" altLang="en-US" dirty="0"/>
              <a:t>오융택</a:t>
            </a:r>
          </a:p>
        </p:txBody>
      </p:sp>
    </p:spTree>
    <p:extLst>
      <p:ext uri="{BB962C8B-B14F-4D97-AF65-F5344CB8AC3E}">
        <p14:creationId xmlns:p14="http://schemas.microsoft.com/office/powerpoint/2010/main" val="266015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1485900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폼 디자인</a:t>
            </a:r>
            <a:br>
              <a:rPr lang="en-US" altLang="ko-KR" dirty="0"/>
            </a:br>
            <a:r>
              <a:rPr lang="en-US" altLang="ko-KR" dirty="0"/>
              <a:t>	3)</a:t>
            </a:r>
            <a:r>
              <a:rPr lang="en-US" altLang="ko-KR" sz="3600" dirty="0"/>
              <a:t> </a:t>
            </a:r>
            <a:r>
              <a:rPr lang="ko-KR" altLang="en-US" sz="3600" dirty="0"/>
              <a:t>관리자 계정</a:t>
            </a:r>
            <a:endParaRPr lang="ko-KR" altLang="en-US" sz="3000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E7015E2-36F8-7B46-EF42-972C981C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06" y="2171700"/>
            <a:ext cx="5725551" cy="4526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67A85-2444-5C76-9155-A776CD66BBE0}"/>
              </a:ext>
            </a:extLst>
          </p:cNvPr>
          <p:cNvSpPr txBox="1"/>
          <p:nvPr/>
        </p:nvSpPr>
        <p:spPr>
          <a:xfrm>
            <a:off x="8567225" y="3028890"/>
            <a:ext cx="31933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B. </a:t>
            </a:r>
            <a:r>
              <a:rPr lang="ko-KR" altLang="en-US" sz="2000" b="1" dirty="0">
                <a:solidFill>
                  <a:srgbClr val="0070C0"/>
                </a:solidFill>
              </a:rPr>
              <a:t>테이블 선택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98A097-5B9C-9B43-8F8A-A1C733DEB3B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33181" y="3228945"/>
            <a:ext cx="3334044" cy="1238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290BCF-6B07-AC72-63EC-579E643BAF37}"/>
              </a:ext>
            </a:extLst>
          </p:cNvPr>
          <p:cNvSpPr txBox="1"/>
          <p:nvPr/>
        </p:nvSpPr>
        <p:spPr>
          <a:xfrm>
            <a:off x="8567225" y="2171700"/>
            <a:ext cx="31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A. </a:t>
            </a:r>
            <a:r>
              <a:rPr lang="ko-KR" altLang="en-US" sz="2000" b="1" dirty="0">
                <a:solidFill>
                  <a:schemeClr val="accent1"/>
                </a:solidFill>
              </a:rPr>
              <a:t>테이블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8B120-6856-CCD3-0A76-EC1CE3C656C7}"/>
              </a:ext>
            </a:extLst>
          </p:cNvPr>
          <p:cNvSpPr txBox="1"/>
          <p:nvPr/>
        </p:nvSpPr>
        <p:spPr>
          <a:xfrm>
            <a:off x="8567225" y="6172200"/>
            <a:ext cx="31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조작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CE4A2D-E13F-64F7-9F42-542338774B8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20000" y="6372255"/>
            <a:ext cx="947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1EF59A-BC26-B7B5-2DEF-DF36860E27D1}"/>
              </a:ext>
            </a:extLst>
          </p:cNvPr>
          <p:cNvCxnSpPr>
            <a:stCxn id="15" idx="1"/>
          </p:cNvCxnSpPr>
          <p:nvPr/>
        </p:nvCxnSpPr>
        <p:spPr>
          <a:xfrm flipH="1">
            <a:off x="5549900" y="2371755"/>
            <a:ext cx="3017325" cy="43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E25F8-C05F-101D-B273-F42DA2AF1509}"/>
              </a:ext>
            </a:extLst>
          </p:cNvPr>
          <p:cNvSpPr/>
          <p:nvPr/>
        </p:nvSpPr>
        <p:spPr>
          <a:xfrm>
            <a:off x="2501900" y="2517131"/>
            <a:ext cx="2984500" cy="711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9066FC-4753-592E-6E3B-245928825953}"/>
              </a:ext>
            </a:extLst>
          </p:cNvPr>
          <p:cNvSpPr/>
          <p:nvPr/>
        </p:nvSpPr>
        <p:spPr>
          <a:xfrm>
            <a:off x="6096000" y="6172200"/>
            <a:ext cx="152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1485900"/>
          </a:xfrm>
        </p:spPr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영화 보고서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sz="3000" dirty="0"/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2A2CF153-DE49-4697-E69F-42BA0ED3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428750"/>
            <a:ext cx="3924300" cy="5197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969F0-31AD-518C-7F5A-81D39FF666C6}"/>
              </a:ext>
            </a:extLst>
          </p:cNvPr>
          <p:cNvSpPr txBox="1"/>
          <p:nvPr/>
        </p:nvSpPr>
        <p:spPr>
          <a:xfrm>
            <a:off x="6544820" y="1428750"/>
            <a:ext cx="430438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rgbClr val="00B0F0"/>
                </a:solidFill>
              </a:rPr>
              <a:t>1</a:t>
            </a:r>
            <a:r>
              <a:rPr lang="ko-KR" altLang="en-US" sz="2600" b="1" dirty="0">
                <a:solidFill>
                  <a:srgbClr val="00B0F0"/>
                </a:solidFill>
              </a:rPr>
              <a:t>단계 그룹화 </a:t>
            </a:r>
            <a:r>
              <a:rPr lang="en-US" altLang="ko-KR" sz="2600" b="1" dirty="0">
                <a:solidFill>
                  <a:srgbClr val="00B0F0"/>
                </a:solidFill>
              </a:rPr>
              <a:t>: </a:t>
            </a:r>
            <a:r>
              <a:rPr lang="ko-KR" altLang="en-US" sz="2600" b="1" dirty="0">
                <a:solidFill>
                  <a:srgbClr val="00B0F0"/>
                </a:solidFill>
              </a:rPr>
              <a:t>장르</a:t>
            </a:r>
            <a:br>
              <a:rPr lang="en-US" altLang="ko-KR" sz="2600" b="1" dirty="0">
                <a:solidFill>
                  <a:srgbClr val="00B0F0"/>
                </a:solidFill>
              </a:rPr>
            </a:br>
            <a:br>
              <a:rPr lang="en-US" altLang="ko-KR" sz="2600" b="1" dirty="0">
                <a:solidFill>
                  <a:srgbClr val="00B0F0"/>
                </a:solidFill>
              </a:rPr>
            </a:br>
            <a:r>
              <a:rPr lang="en-US" altLang="ko-KR" sz="2600" b="1" dirty="0">
                <a:solidFill>
                  <a:srgbClr val="00B0F0"/>
                </a:solidFill>
              </a:rPr>
              <a:t>	2</a:t>
            </a:r>
            <a:r>
              <a:rPr lang="ko-KR" altLang="en-US" sz="2600" b="1" dirty="0">
                <a:solidFill>
                  <a:srgbClr val="00B0F0"/>
                </a:solidFill>
              </a:rPr>
              <a:t>단계 그룹화 </a:t>
            </a:r>
            <a:r>
              <a:rPr lang="en-US" altLang="ko-KR" sz="2600" b="1" dirty="0">
                <a:solidFill>
                  <a:srgbClr val="00B0F0"/>
                </a:solidFill>
              </a:rPr>
              <a:t>: </a:t>
            </a:r>
            <a:r>
              <a:rPr lang="ko-KR" altLang="en-US" sz="2600" b="1" dirty="0">
                <a:solidFill>
                  <a:srgbClr val="00B0F0"/>
                </a:solidFill>
              </a:rPr>
              <a:t>배급사</a:t>
            </a:r>
            <a:br>
              <a:rPr lang="en-US" altLang="ko-KR" sz="2600" b="1" dirty="0">
                <a:solidFill>
                  <a:srgbClr val="00B0F0"/>
                </a:solidFill>
              </a:rPr>
            </a:br>
            <a:br>
              <a:rPr lang="en-US" altLang="ko-KR" sz="2600" b="1" dirty="0">
                <a:solidFill>
                  <a:srgbClr val="00B0F0"/>
                </a:solidFill>
              </a:rPr>
            </a:br>
            <a:r>
              <a:rPr lang="en-US" altLang="ko-KR" sz="2600" b="1" dirty="0">
                <a:solidFill>
                  <a:srgbClr val="00B0F0"/>
                </a:solidFill>
              </a:rPr>
              <a:t>		3</a:t>
            </a:r>
            <a:r>
              <a:rPr lang="ko-KR" altLang="en-US" sz="2600" b="1" dirty="0">
                <a:solidFill>
                  <a:srgbClr val="00B0F0"/>
                </a:solidFill>
              </a:rPr>
              <a:t>단계 그룹화 </a:t>
            </a:r>
            <a:r>
              <a:rPr lang="en-US" altLang="ko-KR" sz="2600" b="1" dirty="0">
                <a:solidFill>
                  <a:srgbClr val="00B0F0"/>
                </a:solidFill>
              </a:rPr>
              <a:t>: </a:t>
            </a:r>
            <a:r>
              <a:rPr lang="ko-KR" altLang="en-US" sz="2600" b="1" dirty="0">
                <a:solidFill>
                  <a:srgbClr val="00B0F0"/>
                </a:solidFill>
              </a:rPr>
              <a:t>제작사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CD2819-8353-F71D-7CAC-5E86AB1BB301}"/>
              </a:ext>
            </a:extLst>
          </p:cNvPr>
          <p:cNvSpPr/>
          <p:nvPr/>
        </p:nvSpPr>
        <p:spPr>
          <a:xfrm>
            <a:off x="8254999" y="3721227"/>
            <a:ext cx="3238501" cy="2904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B0F0"/>
                </a:solidFill>
              </a:rPr>
              <a:t>영화 번호</a:t>
            </a:r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영화이름</a:t>
            </a:r>
            <a:endParaRPr lang="en-US" altLang="ko-KR" b="1" dirty="0">
              <a:solidFill>
                <a:srgbClr val="00B0F0"/>
              </a:solidFill>
            </a:endParaRPr>
          </a:p>
          <a:p>
            <a:pPr algn="ctr"/>
            <a:endParaRPr lang="en-US" altLang="ko-KR" b="1" dirty="0">
              <a:solidFill>
                <a:srgbClr val="00B0F0"/>
              </a:solidFill>
            </a:endParaRPr>
          </a:p>
          <a:p>
            <a:pPr algn="ctr"/>
            <a:endParaRPr lang="en-US" altLang="ko-KR" b="1" dirty="0">
              <a:solidFill>
                <a:srgbClr val="00B0F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F0"/>
                </a:solidFill>
              </a:rPr>
              <a:t>개봉일</a:t>
            </a:r>
            <a:r>
              <a:rPr lang="en-US" altLang="ko-KR" b="1" dirty="0">
                <a:solidFill>
                  <a:srgbClr val="00B0F0"/>
                </a:solidFill>
              </a:rPr>
              <a:t>		</a:t>
            </a:r>
            <a:r>
              <a:rPr lang="ko-KR" altLang="en-US" b="1" dirty="0">
                <a:solidFill>
                  <a:srgbClr val="00B0F0"/>
                </a:solidFill>
              </a:rPr>
              <a:t>러닝타임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6019E5-A303-BEB9-76A6-C53F0296FD24}"/>
              </a:ext>
            </a:extLst>
          </p:cNvPr>
          <p:cNvSpPr/>
          <p:nvPr/>
        </p:nvSpPr>
        <p:spPr>
          <a:xfrm>
            <a:off x="6201003" y="1383054"/>
            <a:ext cx="5419497" cy="5343461"/>
          </a:xfrm>
          <a:prstGeom prst="roundRect">
            <a:avLst>
              <a:gd name="adj" fmla="val 90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 </a:t>
            </a:r>
            <a:r>
              <a:rPr lang="ko-KR" altLang="en-US" dirty="0"/>
              <a:t>영화 보고서</a:t>
            </a:r>
            <a:br>
              <a:rPr lang="en-US" altLang="ko-KR" dirty="0"/>
            </a:br>
            <a:r>
              <a:rPr lang="en-US" altLang="ko-KR" dirty="0"/>
              <a:t>	- </a:t>
            </a:r>
            <a:r>
              <a:rPr lang="ko-KR" altLang="en-US" sz="4000" dirty="0"/>
              <a:t>엑셀로 내보내기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sz="3000" dirty="0"/>
          </a:p>
        </p:txBody>
      </p:sp>
      <p:pic>
        <p:nvPicPr>
          <p:cNvPr id="12" name="그림 1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56754C16-FC40-0258-9A1D-AFE9CD45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2541032"/>
            <a:ext cx="987552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2E86D6-2896-F244-F398-D7933643FCD6}"/>
              </a:ext>
            </a:extLst>
          </p:cNvPr>
          <p:cNvSpPr txBox="1"/>
          <p:nvPr/>
        </p:nvSpPr>
        <p:spPr>
          <a:xfrm>
            <a:off x="1897380" y="21717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영화</a:t>
            </a:r>
            <a:r>
              <a:rPr lang="en-US" altLang="ko-KR" b="1" dirty="0"/>
              <a:t>.xlsx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326E-91BC-06EE-A915-EEA2632F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65782" cy="72736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 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00B6-F1EE-D069-4265-ACD6602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189"/>
            <a:ext cx="10183091" cy="3663058"/>
          </a:xfrm>
        </p:spPr>
        <p:txBody>
          <a:bodyPr>
            <a:noAutofit/>
          </a:bodyPr>
          <a:lstStyle/>
          <a:p>
            <a:r>
              <a:rPr lang="ko-KR" altLang="en-US" sz="2200" b="1" dirty="0">
                <a:solidFill>
                  <a:srgbClr val="FF0000"/>
                </a:solidFill>
              </a:rPr>
              <a:t>사용자</a:t>
            </a:r>
            <a:r>
              <a:rPr lang="ko-KR" altLang="en-US" sz="2200" dirty="0"/>
              <a:t>는 </a:t>
            </a:r>
            <a:r>
              <a:rPr lang="ko-KR" altLang="en-US" sz="2200" b="1" dirty="0">
                <a:solidFill>
                  <a:srgbClr val="0070C0"/>
                </a:solidFill>
              </a:rPr>
              <a:t>로그인</a:t>
            </a:r>
            <a:r>
              <a:rPr lang="ko-KR" altLang="en-US" sz="2200" dirty="0"/>
              <a:t>을 통해 리뷰 사이트를 접속하고</a:t>
            </a:r>
            <a:r>
              <a:rPr lang="en-US" altLang="ko-KR" sz="2200" dirty="0"/>
              <a:t>, </a:t>
            </a:r>
            <a:r>
              <a:rPr lang="ko-KR" altLang="en-US" sz="2200" dirty="0"/>
              <a:t>자신이 시청한 영화를 </a:t>
            </a:r>
            <a:r>
              <a:rPr lang="ko-KR" altLang="en-US" sz="2200" b="1" dirty="0">
                <a:solidFill>
                  <a:srgbClr val="0070C0"/>
                </a:solidFill>
              </a:rPr>
              <a:t>검색한 뒤에 리뷰를 등록</a:t>
            </a:r>
            <a:r>
              <a:rPr lang="ko-KR" altLang="en-US" sz="2200" dirty="0">
                <a:solidFill>
                  <a:schemeClr val="tx1"/>
                </a:solidFill>
              </a:rPr>
              <a:t>할</a:t>
            </a:r>
            <a:r>
              <a:rPr lang="ko-KR" altLang="en-US" sz="2200" b="1" dirty="0">
                <a:solidFill>
                  <a:srgbClr val="0070C0"/>
                </a:solidFill>
              </a:rPr>
              <a:t> </a:t>
            </a:r>
            <a:r>
              <a:rPr lang="ko-KR" altLang="en-US" sz="2200" dirty="0"/>
              <a:t>수 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b="1" dirty="0">
                <a:solidFill>
                  <a:srgbClr val="FF0000"/>
                </a:solidFill>
              </a:rPr>
              <a:t>관리자</a:t>
            </a:r>
            <a:r>
              <a:rPr lang="ko-KR" altLang="en-US" sz="2200" dirty="0"/>
              <a:t>는 영화와 영화제작사</a:t>
            </a:r>
            <a:r>
              <a:rPr lang="en-US" altLang="ko-KR" sz="2200" dirty="0"/>
              <a:t>, </a:t>
            </a:r>
            <a:r>
              <a:rPr lang="ko-KR" altLang="en-US" sz="2200" dirty="0"/>
              <a:t>배급사</a:t>
            </a:r>
            <a:r>
              <a:rPr lang="en-US" altLang="ko-KR" sz="2200" dirty="0"/>
              <a:t>, </a:t>
            </a:r>
            <a:r>
              <a:rPr lang="ko-KR" altLang="en-US" sz="2200" dirty="0"/>
              <a:t>배우</a:t>
            </a:r>
            <a:r>
              <a:rPr lang="en-US" altLang="ko-KR" sz="2200" dirty="0"/>
              <a:t>, </a:t>
            </a:r>
            <a:r>
              <a:rPr lang="ko-KR" altLang="en-US" sz="2200" dirty="0"/>
              <a:t>감독</a:t>
            </a:r>
            <a:r>
              <a:rPr lang="en-US" altLang="ko-KR" sz="2200" dirty="0"/>
              <a:t>, </a:t>
            </a:r>
            <a:r>
              <a:rPr lang="ko-KR" altLang="en-US" sz="2200" dirty="0"/>
              <a:t>상영관 정보를 등록할 수 있고</a:t>
            </a:r>
            <a:r>
              <a:rPr lang="en-US" altLang="ko-KR" sz="2200" dirty="0"/>
              <a:t>,</a:t>
            </a:r>
            <a:r>
              <a:rPr lang="ko-KR" altLang="en-US" sz="2200" dirty="0"/>
              <a:t> 이것들을 조합하여 여러 관계를 형성시켜 </a:t>
            </a:r>
            <a:r>
              <a:rPr lang="ko-KR" altLang="en-US" sz="2200" b="1" dirty="0">
                <a:solidFill>
                  <a:srgbClr val="0070C0"/>
                </a:solidFill>
              </a:rPr>
              <a:t>데이터를 </a:t>
            </a:r>
            <a:r>
              <a:rPr lang="ko-KR" altLang="en-US" sz="2200" b="1" dirty="0" err="1">
                <a:solidFill>
                  <a:srgbClr val="0070C0"/>
                </a:solidFill>
              </a:rPr>
              <a:t>입력</a:t>
            </a:r>
            <a:r>
              <a:rPr lang="ko-KR" altLang="en-US" sz="2200" dirty="0" err="1"/>
              <a:t>해야한다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en-US" altLang="ko-KR" sz="2200" b="1" dirty="0">
                <a:solidFill>
                  <a:srgbClr val="FF0000"/>
                </a:solidFill>
              </a:rPr>
              <a:t>DBMS</a:t>
            </a:r>
            <a:r>
              <a:rPr lang="ko-KR" altLang="en-US" sz="2200" dirty="0"/>
              <a:t>는 관리자가 등록한 영화와 관련된 정보들을 사용자에게 제공한다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0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0" y="652316"/>
            <a:ext cx="9601200" cy="1485900"/>
          </a:xfrm>
        </p:spPr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666F16-0275-BD3F-6064-8383F6987A0A}"/>
              </a:ext>
            </a:extLst>
          </p:cNvPr>
          <p:cNvSpPr/>
          <p:nvPr/>
        </p:nvSpPr>
        <p:spPr>
          <a:xfrm>
            <a:off x="5597236" y="2764563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F9D457-052E-03D1-DDE4-4D1AE665AF43}"/>
              </a:ext>
            </a:extLst>
          </p:cNvPr>
          <p:cNvSpPr/>
          <p:nvPr/>
        </p:nvSpPr>
        <p:spPr>
          <a:xfrm>
            <a:off x="2107047" y="2746091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29F473-6B9D-185F-EC16-5D56A36715E0}"/>
              </a:ext>
            </a:extLst>
          </p:cNvPr>
          <p:cNvSpPr/>
          <p:nvPr/>
        </p:nvSpPr>
        <p:spPr>
          <a:xfrm>
            <a:off x="9087425" y="2783034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극장</a:t>
            </a:r>
            <a:endParaRPr lang="en-US" altLang="ko-KR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94146016-4A4F-3202-235A-D7FE400C4F8A}"/>
              </a:ext>
            </a:extLst>
          </p:cNvPr>
          <p:cNvSpPr/>
          <p:nvPr/>
        </p:nvSpPr>
        <p:spPr>
          <a:xfrm>
            <a:off x="3704359" y="2773798"/>
            <a:ext cx="1293092" cy="4156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C5EBCCC-CAB3-75A3-D65A-403730CFE1AD}"/>
              </a:ext>
            </a:extLst>
          </p:cNvPr>
          <p:cNvSpPr/>
          <p:nvPr/>
        </p:nvSpPr>
        <p:spPr>
          <a:xfrm>
            <a:off x="7194548" y="2783035"/>
            <a:ext cx="1293092" cy="4156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상영극장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55C01A-ED96-C177-6268-AC55677D226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104575" y="2963146"/>
            <a:ext cx="599784" cy="18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A3668-8285-D05C-A3EB-76D27495507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4997451" y="2981617"/>
            <a:ext cx="5997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4CFEE9-5C8F-FFC8-4DFA-C2AEA1CD9AF1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6594764" y="2981618"/>
            <a:ext cx="599784" cy="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908924-3ED9-F6FC-73AB-E360D9096B61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8487640" y="2990854"/>
            <a:ext cx="599785" cy="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220A5B-2537-8CE7-0185-E223E8297D92}"/>
              </a:ext>
            </a:extLst>
          </p:cNvPr>
          <p:cNvSpPr/>
          <p:nvPr/>
        </p:nvSpPr>
        <p:spPr>
          <a:xfrm>
            <a:off x="3375020" y="5232413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5C1AA5-56A4-F322-618E-67EEA3229EFF}"/>
              </a:ext>
            </a:extLst>
          </p:cNvPr>
          <p:cNvSpPr/>
          <p:nvPr/>
        </p:nvSpPr>
        <p:spPr>
          <a:xfrm>
            <a:off x="5171495" y="5227790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</a:t>
            </a:r>
            <a:endParaRPr lang="en-US" altLang="ko-KR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1BCF283-3C24-C467-AE38-A9CD42C8C53F}"/>
              </a:ext>
            </a:extLst>
          </p:cNvPr>
          <p:cNvSpPr/>
          <p:nvPr/>
        </p:nvSpPr>
        <p:spPr>
          <a:xfrm>
            <a:off x="5023713" y="4010031"/>
            <a:ext cx="1293092" cy="4156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영화배우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D44DE0A-55A1-D0E2-1A4E-B93B43CB7A8F}"/>
              </a:ext>
            </a:extLst>
          </p:cNvPr>
          <p:cNvSpPr/>
          <p:nvPr/>
        </p:nvSpPr>
        <p:spPr>
          <a:xfrm>
            <a:off x="3227238" y="4010031"/>
            <a:ext cx="1293092" cy="4156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영화감독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C7A9F0-3719-BCA7-3B6D-CEB0F228C37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 flipH="1">
            <a:off x="3873784" y="3198672"/>
            <a:ext cx="2222216" cy="81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4CBFB3-CA5C-3A7D-DB0D-B73A7C673D49}"/>
              </a:ext>
            </a:extLst>
          </p:cNvPr>
          <p:cNvCxnSpPr>
            <a:stCxn id="3" idx="2"/>
            <a:endCxn id="22" idx="0"/>
          </p:cNvCxnSpPr>
          <p:nvPr/>
        </p:nvCxnSpPr>
        <p:spPr>
          <a:xfrm flipH="1">
            <a:off x="5670259" y="3198672"/>
            <a:ext cx="425741" cy="81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7D1497-57B4-BCDA-3156-CFC445A0CD02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>
            <a:off x="3873784" y="4425668"/>
            <a:ext cx="0" cy="80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C1626A6-DBB4-28BA-F98A-F61FD545E8A9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5670259" y="4425668"/>
            <a:ext cx="0" cy="80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8C9229-CDE8-52B1-AFFE-50461F5DDF3E}"/>
              </a:ext>
            </a:extLst>
          </p:cNvPr>
          <p:cNvSpPr txBox="1"/>
          <p:nvPr/>
        </p:nvSpPr>
        <p:spPr>
          <a:xfrm>
            <a:off x="3461471" y="262152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A2FD7-746E-B857-D16A-863ECFE88F52}"/>
              </a:ext>
            </a:extLst>
          </p:cNvPr>
          <p:cNvSpPr txBox="1"/>
          <p:nvPr/>
        </p:nvSpPr>
        <p:spPr>
          <a:xfrm>
            <a:off x="8493986" y="2615176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6D4EB-7F4E-502D-81C6-961F4EFAB9EA}"/>
              </a:ext>
            </a:extLst>
          </p:cNvPr>
          <p:cNvSpPr txBox="1"/>
          <p:nvPr/>
        </p:nvSpPr>
        <p:spPr>
          <a:xfrm>
            <a:off x="4919229" y="2642884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5094E1-E2B1-2440-DEA7-E6A924323F43}"/>
              </a:ext>
            </a:extLst>
          </p:cNvPr>
          <p:cNvSpPr txBox="1"/>
          <p:nvPr/>
        </p:nvSpPr>
        <p:spPr>
          <a:xfrm>
            <a:off x="5780050" y="3680188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D256A-992C-D084-5029-E8842ADBFB5D}"/>
              </a:ext>
            </a:extLst>
          </p:cNvPr>
          <p:cNvSpPr txBox="1"/>
          <p:nvPr/>
        </p:nvSpPr>
        <p:spPr>
          <a:xfrm>
            <a:off x="6956137" y="2645775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FD07B-A742-F219-C626-F295253E81DB}"/>
              </a:ext>
            </a:extLst>
          </p:cNvPr>
          <p:cNvSpPr txBox="1"/>
          <p:nvPr/>
        </p:nvSpPr>
        <p:spPr>
          <a:xfrm>
            <a:off x="3543584" y="4405085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CC193A-3D69-EE81-3EC8-564CC6C6A8C3}"/>
              </a:ext>
            </a:extLst>
          </p:cNvPr>
          <p:cNvSpPr txBox="1"/>
          <p:nvPr/>
        </p:nvSpPr>
        <p:spPr>
          <a:xfrm>
            <a:off x="5658426" y="4386179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3D4118-19DE-62EF-8E52-27994123D4CE}"/>
              </a:ext>
            </a:extLst>
          </p:cNvPr>
          <p:cNvSpPr txBox="1"/>
          <p:nvPr/>
        </p:nvSpPr>
        <p:spPr>
          <a:xfrm>
            <a:off x="3061996" y="2645347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F68CF-8A7A-602C-10F0-68074453248A}"/>
              </a:ext>
            </a:extLst>
          </p:cNvPr>
          <p:cNvSpPr txBox="1"/>
          <p:nvPr/>
        </p:nvSpPr>
        <p:spPr>
          <a:xfrm>
            <a:off x="5297052" y="2630237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AD5076-BA48-2AA3-9494-D931C10F3CF4}"/>
              </a:ext>
            </a:extLst>
          </p:cNvPr>
          <p:cNvSpPr txBox="1"/>
          <p:nvPr/>
        </p:nvSpPr>
        <p:spPr>
          <a:xfrm>
            <a:off x="6562702" y="2657639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0E5544-58E7-1479-449A-0FA99635B82B}"/>
              </a:ext>
            </a:extLst>
          </p:cNvPr>
          <p:cNvSpPr txBox="1"/>
          <p:nvPr/>
        </p:nvSpPr>
        <p:spPr>
          <a:xfrm>
            <a:off x="8802253" y="2619974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A72A55-6249-E50D-7ECC-8328F2BE5CE3}"/>
              </a:ext>
            </a:extLst>
          </p:cNvPr>
          <p:cNvSpPr txBox="1"/>
          <p:nvPr/>
        </p:nvSpPr>
        <p:spPr>
          <a:xfrm>
            <a:off x="6084501" y="3231236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0CAE50-239F-EED0-C3BD-B22E146B7E4B}"/>
              </a:ext>
            </a:extLst>
          </p:cNvPr>
          <p:cNvSpPr txBox="1"/>
          <p:nvPr/>
        </p:nvSpPr>
        <p:spPr>
          <a:xfrm>
            <a:off x="5153022" y="3132975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CAE4B3-1209-F4C7-0764-FF69E5B58244}"/>
              </a:ext>
            </a:extLst>
          </p:cNvPr>
          <p:cNvSpPr txBox="1"/>
          <p:nvPr/>
        </p:nvSpPr>
        <p:spPr>
          <a:xfrm>
            <a:off x="3605475" y="3643391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21E44F-B189-5AAD-C39E-98E93D61A2CD}"/>
              </a:ext>
            </a:extLst>
          </p:cNvPr>
          <p:cNvSpPr txBox="1"/>
          <p:nvPr/>
        </p:nvSpPr>
        <p:spPr>
          <a:xfrm>
            <a:off x="3541357" y="4870122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6AFB797-DBEC-6A4F-AA7F-96684A1F3109}"/>
              </a:ext>
            </a:extLst>
          </p:cNvPr>
          <p:cNvSpPr/>
          <p:nvPr/>
        </p:nvSpPr>
        <p:spPr>
          <a:xfrm>
            <a:off x="8353670" y="4034455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  <a:endParaRPr lang="en-US" altLang="ko-KR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DE20652-7112-026F-3A5A-9EE8D64F7F70}"/>
              </a:ext>
            </a:extLst>
          </p:cNvPr>
          <p:cNvSpPr/>
          <p:nvPr/>
        </p:nvSpPr>
        <p:spPr>
          <a:xfrm>
            <a:off x="6950630" y="4034455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  <a:endParaRPr lang="en-US" altLang="ko-K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10A3F3-9E7D-E40B-3F02-E39D6AD1983C}"/>
              </a:ext>
            </a:extLst>
          </p:cNvPr>
          <p:cNvSpPr txBox="1"/>
          <p:nvPr/>
        </p:nvSpPr>
        <p:spPr>
          <a:xfrm>
            <a:off x="5658426" y="4872202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7EB4C65-939B-FDF5-BBCD-8FB7207DFBBA}"/>
              </a:ext>
            </a:extLst>
          </p:cNvPr>
          <p:cNvCxnSpPr>
            <a:stCxn id="58" idx="0"/>
            <a:endCxn id="65" idx="0"/>
          </p:cNvCxnSpPr>
          <p:nvPr/>
        </p:nvCxnSpPr>
        <p:spPr>
          <a:xfrm>
            <a:off x="6278465" y="3231236"/>
            <a:ext cx="1170929" cy="803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2F3E36-D5B2-D27C-7AA1-BBD448BD76EB}"/>
              </a:ext>
            </a:extLst>
          </p:cNvPr>
          <p:cNvCxnSpPr>
            <a:stCxn id="3" idx="2"/>
            <a:endCxn id="64" idx="0"/>
          </p:cNvCxnSpPr>
          <p:nvPr/>
        </p:nvCxnSpPr>
        <p:spPr>
          <a:xfrm>
            <a:off x="6096000" y="3198672"/>
            <a:ext cx="2756434" cy="83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C4FE711-D1D2-D31A-3314-6AAC5912E6BD}"/>
              </a:ext>
            </a:extLst>
          </p:cNvPr>
          <p:cNvSpPr/>
          <p:nvPr/>
        </p:nvSpPr>
        <p:spPr>
          <a:xfrm>
            <a:off x="10847493" y="2768661"/>
            <a:ext cx="997528" cy="434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상영회사</a:t>
            </a:r>
            <a:endParaRPr lang="en-US" altLang="ko-KR" sz="14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7052CC4-2BF3-5AF3-5750-2F1CAFC94112}"/>
              </a:ext>
            </a:extLst>
          </p:cNvPr>
          <p:cNvCxnSpPr>
            <a:stCxn id="6" idx="3"/>
            <a:endCxn id="74" idx="1"/>
          </p:cNvCxnSpPr>
          <p:nvPr/>
        </p:nvCxnSpPr>
        <p:spPr>
          <a:xfrm flipV="1">
            <a:off x="10084953" y="2985716"/>
            <a:ext cx="762540" cy="14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3D984C-53B9-2623-E60D-B6FBF5EFA965}"/>
              </a:ext>
            </a:extLst>
          </p:cNvPr>
          <p:cNvSpPr txBox="1"/>
          <p:nvPr/>
        </p:nvSpPr>
        <p:spPr>
          <a:xfrm>
            <a:off x="10510093" y="2630237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7106C1-9949-9798-AB48-D3C5DAA3C501}"/>
              </a:ext>
            </a:extLst>
          </p:cNvPr>
          <p:cNvSpPr txBox="1"/>
          <p:nvPr/>
        </p:nvSpPr>
        <p:spPr>
          <a:xfrm>
            <a:off x="8713888" y="3700414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EE7C75-B73F-CD0A-69E2-CF6F483CE0AD}"/>
              </a:ext>
            </a:extLst>
          </p:cNvPr>
          <p:cNvSpPr txBox="1"/>
          <p:nvPr/>
        </p:nvSpPr>
        <p:spPr>
          <a:xfrm>
            <a:off x="7379217" y="3700414"/>
            <a:ext cx="3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</a:p>
          <a:p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B30B7B-1CD2-A1AD-8914-FACDD9B812F5}"/>
              </a:ext>
            </a:extLst>
          </p:cNvPr>
          <p:cNvSpPr txBox="1"/>
          <p:nvPr/>
        </p:nvSpPr>
        <p:spPr>
          <a:xfrm>
            <a:off x="10073723" y="2593813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DE8588-CDBE-C026-F68A-2CB22FF11D24}"/>
              </a:ext>
            </a:extLst>
          </p:cNvPr>
          <p:cNvSpPr txBox="1"/>
          <p:nvPr/>
        </p:nvSpPr>
        <p:spPr>
          <a:xfrm>
            <a:off x="6464409" y="3295363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57C08A-EC30-526F-31CF-C8E94E53637C}"/>
              </a:ext>
            </a:extLst>
          </p:cNvPr>
          <p:cNvSpPr txBox="1"/>
          <p:nvPr/>
        </p:nvSpPr>
        <p:spPr>
          <a:xfrm>
            <a:off x="6593996" y="307416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49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</a:p>
        </p:txBody>
      </p:sp>
      <p:pic>
        <p:nvPicPr>
          <p:cNvPr id="4" name="!!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D57BC60-ADF2-B38F-9E95-D64E191F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5"/>
            <a:ext cx="9601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 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3600" dirty="0"/>
              <a:t>1) </a:t>
            </a:r>
            <a:r>
              <a:rPr lang="ko-KR" altLang="en-US" sz="3600" dirty="0"/>
              <a:t>사용자 </a:t>
            </a:r>
            <a:r>
              <a:rPr lang="en-US" altLang="ko-KR" sz="3600" dirty="0"/>
              <a:t>– </a:t>
            </a:r>
            <a:r>
              <a:rPr lang="ko-KR" altLang="en-US" sz="3600" dirty="0"/>
              <a:t>영화 관계 </a:t>
            </a:r>
            <a:r>
              <a:rPr lang="en-US" altLang="ko-KR" sz="3600" dirty="0"/>
              <a:t>(</a:t>
            </a:r>
            <a:r>
              <a:rPr lang="ko-KR" altLang="en-US" sz="3600" dirty="0"/>
              <a:t>리뷰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3" name="!!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E1134DE-76D0-AFB0-7610-03552E49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14551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3600" dirty="0"/>
              <a:t>2) </a:t>
            </a:r>
            <a:r>
              <a:rPr lang="ko-KR" altLang="en-US" sz="3600" dirty="0"/>
              <a:t>영화 </a:t>
            </a:r>
            <a:r>
              <a:rPr lang="en-US" altLang="ko-KR" sz="3600" dirty="0"/>
              <a:t>- </a:t>
            </a:r>
            <a:r>
              <a:rPr lang="ko-KR" altLang="en-US" sz="3600" dirty="0"/>
              <a:t>극장 관계</a:t>
            </a:r>
          </a:p>
        </p:txBody>
      </p:sp>
      <p:pic>
        <p:nvPicPr>
          <p:cNvPr id="4" name="!!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D05F1B92-268E-2C51-5994-C944D8A9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000" dirty="0"/>
              <a:t>3) </a:t>
            </a:r>
            <a:r>
              <a:rPr lang="ko-KR" altLang="en-US" sz="4000" dirty="0"/>
              <a:t>영화 상세 테이블</a:t>
            </a:r>
            <a:r>
              <a:rPr lang="en-US" altLang="ko-KR" sz="4000" dirty="0"/>
              <a:t>(</a:t>
            </a:r>
            <a:r>
              <a:rPr lang="ko-KR" altLang="en-US" sz="4000" dirty="0"/>
              <a:t>영화 </a:t>
            </a:r>
            <a:r>
              <a:rPr lang="en-US" altLang="ko-KR" sz="4000" dirty="0"/>
              <a:t>- </a:t>
            </a:r>
            <a:r>
              <a:rPr lang="ko-KR" altLang="en-US" sz="4000" dirty="0"/>
              <a:t>배우</a:t>
            </a:r>
            <a:r>
              <a:rPr lang="en-US" altLang="ko-KR" sz="4000" dirty="0"/>
              <a:t>/</a:t>
            </a:r>
            <a:r>
              <a:rPr lang="ko-KR" altLang="en-US" sz="4000" dirty="0"/>
              <a:t>감독 관계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3" name="!!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CBCCACF-A9DD-FBEA-F9EA-DA91D0E0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14551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폼 디자인</a:t>
            </a:r>
            <a:br>
              <a:rPr lang="en-US" altLang="ko-KR" dirty="0"/>
            </a:br>
            <a:r>
              <a:rPr lang="en-US" altLang="ko-KR" dirty="0"/>
              <a:t>	1)</a:t>
            </a:r>
            <a:r>
              <a:rPr lang="en-US" altLang="ko-KR" sz="3600" dirty="0"/>
              <a:t> </a:t>
            </a:r>
            <a:r>
              <a:rPr lang="ko-KR" altLang="en-US" sz="3600" dirty="0"/>
              <a:t>로그인 폼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EFDD30E-FC24-9BB4-A902-44B80A9F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63" y="1428750"/>
            <a:ext cx="6483977" cy="53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폼 디자인</a:t>
            </a:r>
            <a:br>
              <a:rPr lang="en-US" altLang="ko-KR" dirty="0"/>
            </a:br>
            <a:r>
              <a:rPr lang="en-US" altLang="ko-KR" dirty="0"/>
              <a:t>	2)</a:t>
            </a:r>
            <a:r>
              <a:rPr lang="en-US" altLang="ko-KR" sz="3600" dirty="0"/>
              <a:t> </a:t>
            </a:r>
            <a:r>
              <a:rPr lang="ko-KR" altLang="en-US" sz="3600" dirty="0"/>
              <a:t>일반 사용자 계정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7AD3C23-ADDC-E704-CEAB-640CC9CB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2" y="2049656"/>
            <a:ext cx="3861582" cy="4593728"/>
          </a:xfrm>
          <a:prstGeom prst="rect">
            <a:avLst/>
          </a:prstGeom>
        </p:spPr>
      </p:pic>
      <p:pic>
        <p:nvPicPr>
          <p:cNvPr id="7" name="그림 6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23E7EA52-2ABB-FCD9-EB0F-ECC4C48A0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6" y="2049656"/>
            <a:ext cx="44773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87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411</TotalTime>
  <Words>247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Franklin Gothic Book</vt:lpstr>
      <vt:lpstr>자르기</vt:lpstr>
      <vt:lpstr>H M DMBS</vt:lpstr>
      <vt:lpstr>1. 요구 사항 분석</vt:lpstr>
      <vt:lpstr>2 논리적 설계 ERD-다이어그램</vt:lpstr>
      <vt:lpstr>2 논리적 설계 ERD-다이어그램</vt:lpstr>
      <vt:lpstr>2 논리적 설계 ERD-다이어그램  1) 사용자 – 영화 관계 (리뷰)</vt:lpstr>
      <vt:lpstr>2 논리적 설계 ERD-다이어그램  2) 영화 - 극장 관계</vt:lpstr>
      <vt:lpstr>2 논리적 설계 ERD-다이어그램  3) 영화 상세 테이블(영화 - 배우/감독 관계)</vt:lpstr>
      <vt:lpstr>3 폼 디자인  1) 로그인 폼</vt:lpstr>
      <vt:lpstr>3 폼 디자인  2) 일반 사용자 계정</vt:lpstr>
      <vt:lpstr>3 폼 디자인  3) 관리자 계정</vt:lpstr>
      <vt:lpstr>4 영화 보고서  </vt:lpstr>
      <vt:lpstr>4 영화 보고서  - 엑셀로 내보내기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M R DMBS</dc:title>
  <dc:creator>오융택</dc:creator>
  <cp:lastModifiedBy>오융택</cp:lastModifiedBy>
  <cp:revision>65</cp:revision>
  <dcterms:created xsi:type="dcterms:W3CDTF">2023-05-31T05:04:03Z</dcterms:created>
  <dcterms:modified xsi:type="dcterms:W3CDTF">2023-06-08T02:36:32Z</dcterms:modified>
</cp:coreProperties>
</file>