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46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5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3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015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6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8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0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480F7A0-8FEC-47D5-BB37-ABCD7C7B2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F32D8-3BC7-AA7F-811F-06C33B747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536" y="3208184"/>
            <a:ext cx="9960864" cy="1470025"/>
          </a:xfrm>
        </p:spPr>
        <p:txBody>
          <a:bodyPr/>
          <a:lstStyle/>
          <a:p>
            <a:r>
              <a:rPr lang="ko-KR" altLang="en-US" sz="3600" dirty="0"/>
              <a:t>지능형 소프트웨어</a:t>
            </a:r>
            <a:br>
              <a:rPr lang="en-US" altLang="ko-KR" sz="3600" dirty="0"/>
            </a:br>
            <a:r>
              <a:rPr lang="ko-KR" altLang="en-US" sz="3000" dirty="0"/>
              <a:t>기말고사 대체 과제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8D7071-BC36-500B-560D-CE58A86B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4844600"/>
            <a:ext cx="7924800" cy="612648"/>
          </a:xfrm>
        </p:spPr>
        <p:txBody>
          <a:bodyPr>
            <a:noAutofit/>
          </a:bodyPr>
          <a:lstStyle/>
          <a:p>
            <a:r>
              <a:rPr lang="ko-KR" altLang="en-US" sz="2600" dirty="0"/>
              <a:t>협성대학교 컴퓨터공학과</a:t>
            </a:r>
            <a:endParaRPr lang="en-US" altLang="ko-KR" sz="2600" dirty="0"/>
          </a:p>
          <a:p>
            <a:r>
              <a:rPr lang="en-US" altLang="ko-KR" sz="2600" dirty="0"/>
              <a:t>20170677 </a:t>
            </a:r>
            <a:r>
              <a:rPr lang="ko-KR" altLang="en-US" sz="2600" dirty="0"/>
              <a:t>오융택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CB04DDD-C8C9-B066-E487-542334C0844F}"/>
              </a:ext>
            </a:extLst>
          </p:cNvPr>
          <p:cNvSpPr txBox="1">
            <a:spLocks/>
          </p:cNvSpPr>
          <p:nvPr/>
        </p:nvSpPr>
        <p:spPr bwMode="black">
          <a:xfrm>
            <a:off x="803564" y="1571768"/>
            <a:ext cx="1077883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800" b="1" kern="120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데이터 분석 프로젝트</a:t>
            </a:r>
            <a:r>
              <a:rPr lang="ko-KR" altLang="en-US" sz="4000" dirty="0"/>
              <a:t> </a:t>
            </a:r>
            <a:r>
              <a:rPr lang="en-US" altLang="ko-KR" dirty="0"/>
              <a:t>:</a:t>
            </a:r>
            <a:r>
              <a:rPr lang="en-US" altLang="ko-KR" sz="4000" dirty="0"/>
              <a:t> </a:t>
            </a:r>
            <a:r>
              <a:rPr lang="ko-KR" altLang="en-US" sz="3600" dirty="0"/>
              <a:t>영화산업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131749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21055-DD0A-595B-4608-67C21B6F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0DF40-C1CF-E8DE-055D-07223DF9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err="1"/>
              <a:t>LotteCinema</a:t>
            </a:r>
            <a:endParaRPr lang="ko-KR" altLang="en-US" sz="4000" dirty="0"/>
          </a:p>
        </p:txBody>
      </p:sp>
      <p:pic>
        <p:nvPicPr>
          <p:cNvPr id="5" name="그림 4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B523DDC5-F8BA-600F-FD38-8A6D15EFB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8286"/>
            <a:ext cx="12192000" cy="45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9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21055-DD0A-595B-4608-67C21B6F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0DF40-C1CF-E8DE-055D-07223DF9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Megabox</a:t>
            </a:r>
            <a:endParaRPr lang="ko-KR" altLang="en-US" sz="4000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22A9536-F3CB-AC2B-09AF-C9244CF27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355"/>
            <a:ext cx="12192000" cy="464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A3D62-0D91-2CC8-26FF-0FCBB9E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1006763"/>
            <a:ext cx="9960864" cy="987552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99050-8A88-EA1A-5FC1-C8AB9058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0829"/>
            <a:ext cx="10972800" cy="3817389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선정 동기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ko-KR" altLang="en-US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데이터 수집 방법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ko-KR" altLang="en-US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데이터 분석 목표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ko-KR" altLang="en-US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데이터 분석 방법</a:t>
            </a:r>
          </a:p>
        </p:txBody>
      </p:sp>
    </p:spTree>
    <p:extLst>
      <p:ext uri="{BB962C8B-B14F-4D97-AF65-F5344CB8AC3E}">
        <p14:creationId xmlns:p14="http://schemas.microsoft.com/office/powerpoint/2010/main" val="51853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A3D62-0D91-2CC8-26FF-0FCBB9E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1006763"/>
            <a:ext cx="9960864" cy="987552"/>
          </a:xfrm>
        </p:spPr>
        <p:txBody>
          <a:bodyPr/>
          <a:lstStyle/>
          <a:p>
            <a:r>
              <a:rPr lang="ko-KR" altLang="en-US" dirty="0"/>
              <a:t>선정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99050-8A88-EA1A-5FC1-C8AB9058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0829"/>
            <a:ext cx="10972800" cy="3817389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최근에 영화를 한 편 관람하였는데 어떤 영화는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기대받지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 못했지만 실제로 개봉했을 때 예상외의 성적을 거두어 관람객의 평가가 좋았고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 어떤 영화는 </a:t>
            </a: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좋은 성적을 기대했지만 예상했던 것 보다 좋지 못한 결과를 보여주고 있습니다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b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이에 영화의 예매율과 관객 리뷰가 실제 영화 매출에 미치는 영향을 알아보고 싶어 주제를 선정하게 되었습니다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97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A3D62-0D91-2CC8-26FF-0FCBB9E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1006763"/>
            <a:ext cx="9960864" cy="987552"/>
          </a:xfrm>
        </p:spPr>
        <p:txBody>
          <a:bodyPr/>
          <a:lstStyle/>
          <a:p>
            <a:r>
              <a:rPr lang="ko-KR" altLang="en-US" dirty="0"/>
              <a:t>데이터 수집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99050-8A88-EA1A-5FC1-C8AB9058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0829"/>
            <a:ext cx="10972800" cy="3817389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영화 상영회사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3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사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(CJ CGV,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롯데시네마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메가박스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)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의 </a:t>
            </a:r>
            <a:br>
              <a:rPr lang="en-US" altLang="ko-KR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</a:br>
            <a:r>
              <a:rPr lang="ko-KR" altLang="en-US" b="1" i="0" dirty="0" err="1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예매율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평점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/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리뷰</a:t>
            </a:r>
            <a:r>
              <a:rPr lang="en-US" altLang="ko-KR" b="1" dirty="0">
                <a:solidFill>
                  <a:srgbClr val="FF0000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성별과 연령 분포</a:t>
            </a: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 데이터를 수집한다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b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파이썬을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 기반으로 </a:t>
            </a:r>
            <a:r>
              <a:rPr lang="en-US" altLang="ko-KR" b="1" dirty="0">
                <a:solidFill>
                  <a:srgbClr val="00B050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Selenium</a:t>
            </a:r>
            <a:r>
              <a:rPr lang="ko-KR" altLang="en-US" b="1" i="0" dirty="0">
                <a:solidFill>
                  <a:srgbClr val="00B05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과 </a:t>
            </a:r>
            <a:r>
              <a:rPr lang="en-US" altLang="ko-KR" b="1" i="0" dirty="0" err="1">
                <a:solidFill>
                  <a:srgbClr val="00B05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BeautifulSoup</a:t>
            </a:r>
            <a:r>
              <a:rPr lang="en-US" altLang="ko-KR" b="1" i="0" dirty="0">
                <a:solidFill>
                  <a:srgbClr val="00B05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라이브러리를 통해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동적웹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크롤링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 통해 데이터를 수집한다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16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A3D62-0D91-2CC8-26FF-0FCBB9E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1006763"/>
            <a:ext cx="9960864" cy="987552"/>
          </a:xfrm>
        </p:spPr>
        <p:txBody>
          <a:bodyPr/>
          <a:lstStyle/>
          <a:p>
            <a:r>
              <a:rPr lang="ko-KR" altLang="en-US" dirty="0"/>
              <a:t>분석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99050-8A88-EA1A-5FC1-C8AB9058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0829"/>
            <a:ext cx="10972800" cy="38173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극장 위치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상영 날짜에 </a:t>
            </a: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따라 영화 예매율과 실제 관람객 </a:t>
            </a:r>
            <a:b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</a:b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수의 차이에 영향이 있는지를 분석한다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b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관람객의 성별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나이 등에 따라 선호하는 영화 장르를 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비교하고 이 것이 영화의 예매에 미치는 영향을 분석한다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en-US" altLang="ko-KR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관람객이 영화를 관람한 뒤 작성한 리뷰가 추후 예매율에 미치는 영향을 분석한다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84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A3D62-0D91-2CC8-26FF-0FCBB9E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1006763"/>
            <a:ext cx="9960864" cy="987552"/>
          </a:xfrm>
        </p:spPr>
        <p:txBody>
          <a:bodyPr/>
          <a:lstStyle/>
          <a:p>
            <a:r>
              <a:rPr lang="ko-KR" altLang="en-US" dirty="0"/>
              <a:t>분석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99050-8A88-EA1A-5FC1-C8AB9058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0829"/>
            <a:ext cx="10972800" cy="381738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리뷰데이터는 감정 분석과 빈도 분석을 통해 자연어 처리를 먼저 수행한 뒤 긍정 리뷰와 부정 리뷰로 다시 분류한다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</a:p>
          <a:p>
            <a:pPr algn="l"/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리뷰를 제외한 다른 데이터들은 우선 군집화를 통해 특징을 추출해낸다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</a:p>
          <a:p>
            <a:pPr algn="l"/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추출된 데이터들이 서로에게 미치는 영향을 파악하기 위해 회귀분석을 수행한다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96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A3D62-0D91-2CC8-26FF-0FCBB9E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1006763"/>
            <a:ext cx="9960864" cy="987552"/>
          </a:xfrm>
        </p:spPr>
        <p:txBody>
          <a:bodyPr/>
          <a:lstStyle/>
          <a:p>
            <a:r>
              <a:rPr lang="ko-KR" altLang="en-US" dirty="0"/>
              <a:t>결론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99050-8A88-EA1A-5FC1-C8AB9058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0829"/>
            <a:ext cx="10972800" cy="381738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분석을 수행한 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matplotlib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을 사용하여 분석한 데이터들의 상관계수를 시각화 하여 </a:t>
            </a: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영화 예매율에 영향을 미치는지 확인한다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b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만약 회귀분석 결과로 높은 상관계수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(-1 ~ -0.5 or 0.5 ~ 1)</a:t>
            </a: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가 도출된다면 실제로 리뷰가 영화 예매율에 유의미한 영향을 미친 것이니 유의미한 데이터 분석임을 알 수 있다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b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반대의 경우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(-0.5 ~ 0.5) </a:t>
            </a: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영화 리뷰가 예매율에 영향을 미치지 않은 것이니 가설을 폐기한다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785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21055-DD0A-595B-4608-67C21B6F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DataCrowl.py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0DF40-C1CF-E8DE-055D-07223DF9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</a:t>
            </a:r>
            <a:r>
              <a:rPr lang="en-US" altLang="ko-KR" dirty="0"/>
              <a:t>3</a:t>
            </a:r>
            <a:r>
              <a:rPr lang="ko-KR" altLang="en-US" dirty="0"/>
              <a:t>사의 데이터를 크롤링하는 파일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개의 리스트</a:t>
            </a:r>
            <a:r>
              <a:rPr lang="en-US" altLang="ko-KR" dirty="0"/>
              <a:t>(CGV, </a:t>
            </a:r>
            <a:r>
              <a:rPr lang="en-US" altLang="ko-KR" dirty="0" err="1"/>
              <a:t>lottecinema</a:t>
            </a:r>
            <a:r>
              <a:rPr lang="en-US" altLang="ko-KR" dirty="0"/>
              <a:t>, </a:t>
            </a:r>
            <a:r>
              <a:rPr lang="en-US" altLang="ko-KR" dirty="0" err="1"/>
              <a:t>megabox</a:t>
            </a:r>
            <a:r>
              <a:rPr lang="en-US" altLang="ko-KR" dirty="0"/>
              <a:t>)</a:t>
            </a:r>
            <a:r>
              <a:rPr lang="ko-KR" altLang="en-US" dirty="0"/>
              <a:t>를 생성하여</a:t>
            </a:r>
            <a:br>
              <a:rPr lang="en-US" altLang="ko-KR" dirty="0"/>
            </a:br>
            <a:r>
              <a:rPr lang="ko-KR" altLang="en-US" dirty="0"/>
              <a:t>각 리스트의 요소 안에 </a:t>
            </a:r>
            <a:br>
              <a:rPr lang="en-US" altLang="ko-KR" dirty="0"/>
            </a:br>
            <a:r>
              <a:rPr lang="en-US" altLang="ko-KR" dirty="0"/>
              <a:t>[[</a:t>
            </a:r>
            <a:r>
              <a:rPr lang="ko-KR" altLang="en-US" dirty="0"/>
              <a:t>영화 제목</a:t>
            </a:r>
            <a:r>
              <a:rPr lang="en-US" altLang="ko-KR" dirty="0"/>
              <a:t>, </a:t>
            </a:r>
            <a:r>
              <a:rPr lang="ko-KR" altLang="en-US" dirty="0"/>
              <a:t>평점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ko-KR" altLang="en-US" dirty="0" err="1"/>
              <a:t>예매율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], [</a:t>
            </a:r>
            <a:r>
              <a:rPr lang="ko-KR" altLang="en-US" dirty="0"/>
              <a:t>영화 제목</a:t>
            </a:r>
            <a:r>
              <a:rPr lang="en-US" altLang="ko-KR" dirty="0"/>
              <a:t>, </a:t>
            </a:r>
            <a:r>
              <a:rPr lang="ko-KR" altLang="en-US" dirty="0"/>
              <a:t>리뷰들 </a:t>
            </a:r>
            <a:r>
              <a:rPr lang="en-US" altLang="ko-KR" dirty="0"/>
              <a:t>(30</a:t>
            </a:r>
            <a:r>
              <a:rPr lang="ko-KR" altLang="en-US" dirty="0"/>
              <a:t>개</a:t>
            </a:r>
            <a:r>
              <a:rPr lang="en-US" altLang="ko-KR" dirty="0"/>
              <a:t>)]]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저장하고</a:t>
            </a:r>
            <a:r>
              <a:rPr lang="en-US" altLang="ko-KR" dirty="0"/>
              <a:t> csv</a:t>
            </a:r>
            <a:r>
              <a:rPr lang="ko-KR" altLang="en-US" dirty="0"/>
              <a:t>로 다시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37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21055-DD0A-595B-4608-67C21B6F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0DF40-C1CF-E8DE-055D-07223DF9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CGV</a:t>
            </a:r>
            <a:endParaRPr lang="ko-KR" altLang="en-US" sz="4000" dirty="0"/>
          </a:p>
        </p:txBody>
      </p:sp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42AF0CE-F423-A6FF-8BC7-2A7FF50DB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981"/>
            <a:ext cx="12192000" cy="46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39906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138</TotalTime>
  <Words>364</Words>
  <Application>Microsoft Office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NanumGothic</vt:lpstr>
      <vt:lpstr>Arial</vt:lpstr>
      <vt:lpstr>Corbel</vt:lpstr>
      <vt:lpstr>Tw Cen MT</vt:lpstr>
      <vt:lpstr>Wingdings</vt:lpstr>
      <vt:lpstr>Wingdings 2</vt:lpstr>
      <vt:lpstr>New_Korea03</vt:lpstr>
      <vt:lpstr>지능형 소프트웨어 기말고사 대체 과제 </vt:lpstr>
      <vt:lpstr>목차</vt:lpstr>
      <vt:lpstr>선정 동기</vt:lpstr>
      <vt:lpstr>데이터 수집 방법</vt:lpstr>
      <vt:lpstr>분석 목표</vt:lpstr>
      <vt:lpstr>분석 방법</vt:lpstr>
      <vt:lpstr>결론 도출</vt:lpstr>
      <vt:lpstr>DataCrowl.py</vt:lpstr>
      <vt:lpstr>결과화면</vt:lpstr>
      <vt:lpstr>결과화면</vt:lpstr>
      <vt:lpstr>결과화면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소프트웨어</dc:title>
  <dc:creator>오융택</dc:creator>
  <cp:lastModifiedBy>오융택</cp:lastModifiedBy>
  <cp:revision>31</cp:revision>
  <dcterms:created xsi:type="dcterms:W3CDTF">2023-06-05T03:05:45Z</dcterms:created>
  <dcterms:modified xsi:type="dcterms:W3CDTF">2023-06-13T14:53:49Z</dcterms:modified>
</cp:coreProperties>
</file>