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68" r:id="rId9"/>
    <p:sldId id="267" r:id="rId10"/>
    <p:sldId id="273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4" d="100"/>
          <a:sy n="104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a\Desktop\GenomskaInformatika\genomska_informatika\project\results\result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2</c:v>
                </c:pt>
                <c:pt idx="1">
                  <c:v>7</c:v>
                </c:pt>
                <c:pt idx="2">
                  <c:v>9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11</c:v>
                </c:pt>
                <c:pt idx="8">
                  <c:v>5</c:v>
                </c:pt>
                <c:pt idx="9">
                  <c:v>6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6</c:v>
                </c:pt>
                <c:pt idx="14">
                  <c:v>4</c:v>
                </c:pt>
                <c:pt idx="15">
                  <c:v>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3</c:v>
                </c:pt>
                <c:pt idx="1">
                  <c:v>1.5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4</c:v>
                </c:pt>
                <c:pt idx="6">
                  <c:v>2</c:v>
                </c:pt>
                <c:pt idx="7">
                  <c:v>11</c:v>
                </c:pt>
                <c:pt idx="8">
                  <c:v>8</c:v>
                </c:pt>
                <c:pt idx="9">
                  <c:v>11</c:v>
                </c:pt>
                <c:pt idx="10">
                  <c:v>8</c:v>
                </c:pt>
                <c:pt idx="11">
                  <c:v>8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322651401094446E-2"/>
          <c:y val="6.1317539952067956E-2"/>
          <c:w val="0.92624667779411729"/>
          <c:h val="0.812626106624131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 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6050002363643272E-3"/>
                  <c:y val="-2.717500688000854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14-443F-B42A-929466DA80F6}"/>
                </c:ext>
              </c:extLst>
            </c:dLbl>
            <c:dLbl>
              <c:idx val="1"/>
              <c:layout>
                <c:manualLayout>
                  <c:x val="-0.15554603296649303"/>
                  <c:y val="0.1233551041136454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82556062885598"/>
                      <c:h val="0.126042730712105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D14-443F-B42A-929466DA80F6}"/>
                </c:ext>
              </c:extLst>
            </c:dLbl>
            <c:dLbl>
              <c:idx val="2"/>
              <c:layout>
                <c:manualLayout>
                  <c:x val="-2.1184658104111301E-2"/>
                  <c:y val="-0.1075427073963172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14-443F-B42A-929466DA80F6}"/>
                </c:ext>
              </c:extLst>
            </c:dLbl>
            <c:dLbl>
              <c:idx val="4"/>
              <c:layout>
                <c:manualLayout>
                  <c:x val="-1.1158863965006496E-2"/>
                  <c:y val="-5.2105172231878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14-443F-B42A-929466DA80F6}"/>
                </c:ext>
              </c:extLst>
            </c:dLbl>
            <c:dLbl>
              <c:idx val="6"/>
              <c:layout>
                <c:manualLayout>
                  <c:x val="2.4285220932406563E-3"/>
                  <c:y val="3.65415924365617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14-443F-B42A-929466DA80F6}"/>
                </c:ext>
              </c:extLst>
            </c:dLbl>
            <c:dLbl>
              <c:idx val="8"/>
              <c:layout>
                <c:manualLayout>
                  <c:x val="-5.4095289772411966E-2"/>
                  <c:y val="-6.090257497155578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14-443F-B42A-929466DA80F6}"/>
                </c:ext>
              </c:extLst>
            </c:dLbl>
            <c:dLbl>
              <c:idx val="9"/>
              <c:layout>
                <c:manualLayout>
                  <c:x val="-1.5313492287172051E-16"/>
                  <c:y val="6.01721029002828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14-443F-B42A-929466DA80F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LinearReg Normalized</c:v>
                </c:pt>
                <c:pt idx="1">
                  <c:v>Lasso - Normalized - Alpha = 10000</c:v>
                </c:pt>
                <c:pt idx="2">
                  <c:v>Ridge - Normalized - Alpha = 0.0001</c:v>
                </c:pt>
                <c:pt idx="3">
                  <c:v>Lasso - Alpha = 1000</c:v>
                </c:pt>
                <c:pt idx="4">
                  <c:v>Ridge - Alpha = 0.0001</c:v>
                </c:pt>
                <c:pt idx="5">
                  <c:v>Ridge - Normalized - Alpha = 10000</c:v>
                </c:pt>
                <c:pt idx="6">
                  <c:v>LinearReg</c:v>
                </c:pt>
                <c:pt idx="7">
                  <c:v>Ridge - Alpha = 10000</c:v>
                </c:pt>
                <c:pt idx="8">
                  <c:v>Lasso - Alpha = 0.0001</c:v>
                </c:pt>
                <c:pt idx="9">
                  <c:v>Lasso - Normalized - Alpha = 0.001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4.2308250000000003</c:v>
                </c:pt>
                <c:pt idx="1">
                  <c:v>8.0701470000000004</c:v>
                </c:pt>
                <c:pt idx="2">
                  <c:v>4.2312779999999997</c:v>
                </c:pt>
                <c:pt idx="4">
                  <c:v>4.532076</c:v>
                </c:pt>
                <c:pt idx="6">
                  <c:v>4.5325540000000002</c:v>
                </c:pt>
                <c:pt idx="8">
                  <c:v>5.6378269999999997</c:v>
                </c:pt>
                <c:pt idx="9">
                  <c:v>5.6746290000000004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D14-443F-B42A-929466DA80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 testing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3761769402943761E-3"/>
                  <c:y val="-8.5553460746984111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3D14-443F-B42A-929466DA80F6}"/>
                </c:ext>
              </c:extLst>
            </c:dLbl>
            <c:dLbl>
              <c:idx val="1"/>
              <c:layout>
                <c:manualLayout>
                  <c:x val="-3.2611898150700092E-2"/>
                  <c:y val="-8.73077471590349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14-443F-B42A-929466DA80F6}"/>
                </c:ext>
              </c:extLst>
            </c:dLbl>
            <c:dLbl>
              <c:idx val="3"/>
              <c:layout>
                <c:manualLayout>
                  <c:x val="-4.2094382949505765E-2"/>
                  <c:y val="3.806415878808508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14-443F-B42A-929466DA80F6}"/>
                </c:ext>
              </c:extLst>
            </c:dLbl>
            <c:dLbl>
              <c:idx val="5"/>
              <c:layout>
                <c:manualLayout>
                  <c:x val="-0.17701522512592213"/>
                  <c:y val="-9.56213020495761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14-443F-B42A-929466DA80F6}"/>
                </c:ext>
              </c:extLst>
            </c:dLbl>
            <c:dLbl>
              <c:idx val="6"/>
              <c:layout>
                <c:manualLayout>
                  <c:x val="5.6665515508948841E-3"/>
                  <c:y val="4.56769905457021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14-443F-B42A-929466DA80F6}"/>
                </c:ext>
              </c:extLst>
            </c:dLbl>
            <c:dLbl>
              <c:idx val="7"/>
              <c:layout>
                <c:manualLayout>
                  <c:x val="-6.0319386790599165E-2"/>
                  <c:y val="8.80885468094623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14-443F-B42A-929466DA80F6}"/>
                </c:ext>
              </c:extLst>
            </c:dLbl>
            <c:dLbl>
              <c:idx val="8"/>
              <c:layout>
                <c:manualLayout>
                  <c:x val="-0.10720152888690332"/>
                  <c:y val="-3.41175279135124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14-443F-B42A-929466DA80F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LinearReg Normalized</c:v>
                </c:pt>
                <c:pt idx="1">
                  <c:v>Lasso - Normalized - Alpha = 10000</c:v>
                </c:pt>
                <c:pt idx="2">
                  <c:v>Ridge - Normalized - Alpha = 0.0001</c:v>
                </c:pt>
                <c:pt idx="3">
                  <c:v>Lasso - Alpha = 1000</c:v>
                </c:pt>
                <c:pt idx="4">
                  <c:v>Ridge - Alpha = 0.0001</c:v>
                </c:pt>
                <c:pt idx="5">
                  <c:v>Ridge - Normalized - Alpha = 10000</c:v>
                </c:pt>
                <c:pt idx="6">
                  <c:v>LinearReg</c:v>
                </c:pt>
                <c:pt idx="7">
                  <c:v>Ridge - Alpha = 10000</c:v>
                </c:pt>
                <c:pt idx="8">
                  <c:v>Lasso - Alpha = 0.0001</c:v>
                </c:pt>
                <c:pt idx="9">
                  <c:v>Lasso - Normalized - Alpha = 0.001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9.6189839999999993</c:v>
                </c:pt>
                <c:pt idx="1">
                  <c:v>8.1088389999999997</c:v>
                </c:pt>
                <c:pt idx="3">
                  <c:v>8.1088389999999997</c:v>
                </c:pt>
                <c:pt idx="5">
                  <c:v>8.1110260000000007</c:v>
                </c:pt>
                <c:pt idx="6">
                  <c:v>10.111103</c:v>
                </c:pt>
                <c:pt idx="7">
                  <c:v>8.4627009999999991</c:v>
                </c:pt>
                <c:pt idx="8">
                  <c:v>10.614017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D14-443F-B42A-929466DA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5007920"/>
        <c:axId val="585007264"/>
      </c:lineChart>
      <c:catAx>
        <c:axId val="5850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07264"/>
        <c:crosses val="autoZero"/>
        <c:auto val="1"/>
        <c:lblAlgn val="ctr"/>
        <c:lblOffset val="100"/>
        <c:noMultiLvlLbl val="0"/>
      </c:catAx>
      <c:valAx>
        <c:axId val="585007264"/>
        <c:scaling>
          <c:orientation val="minMax"/>
          <c:max val="11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0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149277444469788E-2"/>
          <c:y val="0.88706238011328398"/>
          <c:w val="0.835789590514185"/>
          <c:h val="8.5811902620153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E155C-C0CF-4B04-89FA-7B621616D4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5620F-C130-4784-8363-0FE7B25CD773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Hypothesis – our mathematical representation:</a:t>
          </a:r>
        </a:p>
      </dgm:t>
    </dgm:pt>
    <dgm:pt modelId="{6A86E37E-5A61-4B6E-9E48-62ED43ADEEA0}" type="parTrans" cxnId="{A06D956F-9182-4C4B-A6E6-EA96AB9AE546}">
      <dgm:prSet/>
      <dgm:spPr/>
      <dgm:t>
        <a:bodyPr/>
        <a:lstStyle/>
        <a:p>
          <a:endParaRPr lang="en-US"/>
        </a:p>
      </dgm:t>
    </dgm:pt>
    <dgm:pt modelId="{C2C18E23-7B0D-41E5-80F0-04E898AEC7E0}" type="sibTrans" cxnId="{A06D956F-9182-4C4B-A6E6-EA96AB9AE546}">
      <dgm:prSet/>
      <dgm:spPr/>
      <dgm:t>
        <a:bodyPr/>
        <a:lstStyle/>
        <a:p>
          <a:endParaRPr lang="en-US"/>
        </a:p>
      </dgm:t>
    </dgm:pt>
    <dgm:pt modelId="{663CAD2E-C3DD-4455-8D63-139350BC1684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Error and Loss function: </a:t>
          </a:r>
        </a:p>
      </dgm:t>
    </dgm:pt>
    <dgm:pt modelId="{9C5A3874-86CC-4E28-99FE-7ABC41DD24E1}" type="parTrans" cxnId="{A891A67B-F248-4BF6-A7C3-0A9F058F0AEF}">
      <dgm:prSet/>
      <dgm:spPr/>
      <dgm:t>
        <a:bodyPr/>
        <a:lstStyle/>
        <a:p>
          <a:endParaRPr lang="en-US"/>
        </a:p>
      </dgm:t>
    </dgm:pt>
    <dgm:pt modelId="{029CFEF4-FB5B-4E25-87F1-AE52A69E5B42}" type="sibTrans" cxnId="{A891A67B-F248-4BF6-A7C3-0A9F058F0AEF}">
      <dgm:prSet/>
      <dgm:spPr/>
      <dgm:t>
        <a:bodyPr/>
        <a:lstStyle/>
        <a:p>
          <a:endParaRPr lang="en-US"/>
        </a:p>
      </dgm:t>
    </dgm:pt>
    <dgm:pt modelId="{D5605C8C-38C5-4B83-8C72-47CB679BBD5F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Find the minimum:</a:t>
          </a:r>
        </a:p>
      </dgm:t>
    </dgm:pt>
    <dgm:pt modelId="{27A32684-8CAE-4E24-8AFA-BF15BF08DF2D}" type="parTrans" cxnId="{71DDBA34-0982-4C76-AB13-ACF281F7AC5D}">
      <dgm:prSet/>
      <dgm:spPr/>
      <dgm:t>
        <a:bodyPr/>
        <a:lstStyle/>
        <a:p>
          <a:endParaRPr lang="en-US"/>
        </a:p>
      </dgm:t>
    </dgm:pt>
    <dgm:pt modelId="{42837B12-9A53-49D4-8311-09B63EBA135C}" type="sibTrans" cxnId="{71DDBA34-0982-4C76-AB13-ACF281F7AC5D}">
      <dgm:prSet/>
      <dgm:spPr/>
      <dgm:t>
        <a:bodyPr/>
        <a:lstStyle/>
        <a:p>
          <a:endParaRPr lang="en-US"/>
        </a:p>
      </dgm:t>
    </dgm:pt>
    <dgm:pt modelId="{EF910B5F-1220-427C-9E36-4BFD3B70FA0A}" type="pres">
      <dgm:prSet presAssocID="{3F4E155C-C0CF-4B04-89FA-7B621616D49B}" presName="linear" presStyleCnt="0">
        <dgm:presLayoutVars>
          <dgm:animLvl val="lvl"/>
          <dgm:resizeHandles val="exact"/>
        </dgm:presLayoutVars>
      </dgm:prSet>
      <dgm:spPr/>
    </dgm:pt>
    <dgm:pt modelId="{C1257A58-B467-434A-B16A-813495050373}" type="pres">
      <dgm:prSet presAssocID="{D725620F-C130-4784-8363-0FE7B25CD773}" presName="parentText" presStyleLbl="node1" presStyleIdx="0" presStyleCnt="3" custScaleY="13469" custLinFactY="-13635" custLinFactNeighborY="-100000">
        <dgm:presLayoutVars>
          <dgm:chMax val="0"/>
          <dgm:bulletEnabled val="1"/>
        </dgm:presLayoutVars>
      </dgm:prSet>
      <dgm:spPr/>
    </dgm:pt>
    <dgm:pt modelId="{566B3830-A344-434A-BE06-964785918AD8}" type="pres">
      <dgm:prSet presAssocID="{C2C18E23-7B0D-41E5-80F0-04E898AEC7E0}" presName="spacer" presStyleCnt="0"/>
      <dgm:spPr/>
    </dgm:pt>
    <dgm:pt modelId="{5EB2927E-5B0B-4C9A-909C-056240810F4A}" type="pres">
      <dgm:prSet presAssocID="{663CAD2E-C3DD-4455-8D63-139350BC1684}" presName="parentText" presStyleLbl="node1" presStyleIdx="1" presStyleCnt="3" custScaleY="14472" custLinFactY="-2037" custLinFactNeighborY="-100000">
        <dgm:presLayoutVars>
          <dgm:chMax val="0"/>
          <dgm:bulletEnabled val="1"/>
        </dgm:presLayoutVars>
      </dgm:prSet>
      <dgm:spPr/>
    </dgm:pt>
    <dgm:pt modelId="{9B83BE02-C9F7-4648-A951-4DC626C9914C}" type="pres">
      <dgm:prSet presAssocID="{029CFEF4-FB5B-4E25-87F1-AE52A69E5B42}" presName="spacer" presStyleCnt="0"/>
      <dgm:spPr/>
    </dgm:pt>
    <dgm:pt modelId="{475EE1B2-DBA1-47D7-AFF6-68A8AC7FEA2E}" type="pres">
      <dgm:prSet presAssocID="{D5605C8C-38C5-4B83-8C72-47CB679BBD5F}" presName="parentText" presStyleLbl="node1" presStyleIdx="2" presStyleCnt="3" custScaleY="15707" custLinFactNeighborY="79138">
        <dgm:presLayoutVars>
          <dgm:chMax val="0"/>
          <dgm:bulletEnabled val="1"/>
        </dgm:presLayoutVars>
      </dgm:prSet>
      <dgm:spPr/>
    </dgm:pt>
  </dgm:ptLst>
  <dgm:cxnLst>
    <dgm:cxn modelId="{7AF70002-7AB3-4702-A3D6-AE0D50D1D0C0}" type="presOf" srcId="{D725620F-C130-4784-8363-0FE7B25CD773}" destId="{C1257A58-B467-434A-B16A-813495050373}" srcOrd="0" destOrd="0" presId="urn:microsoft.com/office/officeart/2005/8/layout/vList2"/>
    <dgm:cxn modelId="{71DDBA34-0982-4C76-AB13-ACF281F7AC5D}" srcId="{3F4E155C-C0CF-4B04-89FA-7B621616D49B}" destId="{D5605C8C-38C5-4B83-8C72-47CB679BBD5F}" srcOrd="2" destOrd="0" parTransId="{27A32684-8CAE-4E24-8AFA-BF15BF08DF2D}" sibTransId="{42837B12-9A53-49D4-8311-09B63EBA135C}"/>
    <dgm:cxn modelId="{659EC664-3B46-42C5-B013-92307FE7C647}" type="presOf" srcId="{3F4E155C-C0CF-4B04-89FA-7B621616D49B}" destId="{EF910B5F-1220-427C-9E36-4BFD3B70FA0A}" srcOrd="0" destOrd="0" presId="urn:microsoft.com/office/officeart/2005/8/layout/vList2"/>
    <dgm:cxn modelId="{A06D956F-9182-4C4B-A6E6-EA96AB9AE546}" srcId="{3F4E155C-C0CF-4B04-89FA-7B621616D49B}" destId="{D725620F-C130-4784-8363-0FE7B25CD773}" srcOrd="0" destOrd="0" parTransId="{6A86E37E-5A61-4B6E-9E48-62ED43ADEEA0}" sibTransId="{C2C18E23-7B0D-41E5-80F0-04E898AEC7E0}"/>
    <dgm:cxn modelId="{A891A67B-F248-4BF6-A7C3-0A9F058F0AEF}" srcId="{3F4E155C-C0CF-4B04-89FA-7B621616D49B}" destId="{663CAD2E-C3DD-4455-8D63-139350BC1684}" srcOrd="1" destOrd="0" parTransId="{9C5A3874-86CC-4E28-99FE-7ABC41DD24E1}" sibTransId="{029CFEF4-FB5B-4E25-87F1-AE52A69E5B42}"/>
    <dgm:cxn modelId="{CA1D9883-8CE3-4EA4-A6B0-E2A32D97EB87}" type="presOf" srcId="{D5605C8C-38C5-4B83-8C72-47CB679BBD5F}" destId="{475EE1B2-DBA1-47D7-AFF6-68A8AC7FEA2E}" srcOrd="0" destOrd="0" presId="urn:microsoft.com/office/officeart/2005/8/layout/vList2"/>
    <dgm:cxn modelId="{05701F8D-8146-4892-A242-0184DDF778C4}" type="presOf" srcId="{663CAD2E-C3DD-4455-8D63-139350BC1684}" destId="{5EB2927E-5B0B-4C9A-909C-056240810F4A}" srcOrd="0" destOrd="0" presId="urn:microsoft.com/office/officeart/2005/8/layout/vList2"/>
    <dgm:cxn modelId="{5AE8A2D8-291F-42FE-A0E2-F47223962EE9}" type="presParOf" srcId="{EF910B5F-1220-427C-9E36-4BFD3B70FA0A}" destId="{C1257A58-B467-434A-B16A-813495050373}" srcOrd="0" destOrd="0" presId="urn:microsoft.com/office/officeart/2005/8/layout/vList2"/>
    <dgm:cxn modelId="{A8B64446-7BCA-43D8-9F71-BBB3373F36DD}" type="presParOf" srcId="{EF910B5F-1220-427C-9E36-4BFD3B70FA0A}" destId="{566B3830-A344-434A-BE06-964785918AD8}" srcOrd="1" destOrd="0" presId="urn:microsoft.com/office/officeart/2005/8/layout/vList2"/>
    <dgm:cxn modelId="{10CED07A-F420-4E03-86E9-5E40424DAFBF}" type="presParOf" srcId="{EF910B5F-1220-427C-9E36-4BFD3B70FA0A}" destId="{5EB2927E-5B0B-4C9A-909C-056240810F4A}" srcOrd="2" destOrd="0" presId="urn:microsoft.com/office/officeart/2005/8/layout/vList2"/>
    <dgm:cxn modelId="{1E4E2592-6461-49EF-A0C4-DC865733F308}" type="presParOf" srcId="{EF910B5F-1220-427C-9E36-4BFD3B70FA0A}" destId="{9B83BE02-C9F7-4648-A951-4DC626C9914C}" srcOrd="3" destOrd="0" presId="urn:microsoft.com/office/officeart/2005/8/layout/vList2"/>
    <dgm:cxn modelId="{22E1ED2B-37F7-443A-B9EF-AC165330305D}" type="presParOf" srcId="{EF910B5F-1220-427C-9E36-4BFD3B70FA0A}" destId="{475EE1B2-DBA1-47D7-AFF6-68A8AC7FEA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57A58-B467-434A-B16A-813495050373}">
      <dsp:nvSpPr>
        <dsp:cNvPr id="0" name=""/>
        <dsp:cNvSpPr/>
      </dsp:nvSpPr>
      <dsp:spPr>
        <a:xfrm>
          <a:off x="0" y="0"/>
          <a:ext cx="5655169" cy="567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Hypothesis – our mathematical representation:</a:t>
          </a:r>
        </a:p>
      </dsp:txBody>
      <dsp:txXfrm>
        <a:off x="27686" y="27686"/>
        <a:ext cx="5599797" cy="511784"/>
      </dsp:txXfrm>
    </dsp:sp>
    <dsp:sp modelId="{5EB2927E-5B0B-4C9A-909C-056240810F4A}">
      <dsp:nvSpPr>
        <dsp:cNvPr id="0" name=""/>
        <dsp:cNvSpPr/>
      </dsp:nvSpPr>
      <dsp:spPr>
        <a:xfrm>
          <a:off x="0" y="985407"/>
          <a:ext cx="5655169" cy="60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Error and Loss function: </a:t>
          </a:r>
        </a:p>
      </dsp:txBody>
      <dsp:txXfrm>
        <a:off x="29748" y="1015155"/>
        <a:ext cx="5595673" cy="549895"/>
      </dsp:txXfrm>
    </dsp:sp>
    <dsp:sp modelId="{475EE1B2-DBA1-47D7-AFF6-68A8AC7FEA2E}">
      <dsp:nvSpPr>
        <dsp:cNvPr id="0" name=""/>
        <dsp:cNvSpPr/>
      </dsp:nvSpPr>
      <dsp:spPr>
        <a:xfrm>
          <a:off x="0" y="2154884"/>
          <a:ext cx="5655169" cy="66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Find the minimum:</a:t>
          </a:r>
        </a:p>
      </dsp:txBody>
      <dsp:txXfrm>
        <a:off x="32287" y="2187171"/>
        <a:ext cx="5590595" cy="59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0146-FD51-4485-B071-3D156278909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3EBA-8647-440C-B95D-47FB7367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53EBA-8647-440C-B95D-47FB7367FC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36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5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181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2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56C2ED-54A4-480D-B5C8-65C0D62359B9}" type="datetime2">
              <a:rPr lang="en-US" smtClean="0"/>
              <a:pPr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her93/genomska_informatika" TargetMode="External"/><Relationship Id="rId2" Type="http://schemas.openxmlformats.org/officeDocument/2006/relationships/hyperlink" Target="mailto:luka.erdeljanovic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apse.org/#!Synapse:syn18380862/wik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EC71355C-9993-4C0B-88C5-EDBEA5D73E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6FCD34-A0C0-4232-B2FD-AA97119B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DREAM Preterm Birth 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C3E9-9296-4BFA-B623-6D108321C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5" y="5203630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Luka Erdeljanovi</a:t>
            </a:r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2020/3381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Genome informatics</a:t>
            </a:r>
            <a:endParaRPr lang="sr-Latn-R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8713-8CAC-4364-BBFA-0B1FE6F9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7409" y="6511925"/>
            <a:ext cx="5107835" cy="365125"/>
          </a:xfrm>
        </p:spPr>
        <p:txBody>
          <a:bodyPr/>
          <a:lstStyle/>
          <a:p>
            <a:r>
              <a:rPr lang="en-US" sz="1200" spc="200">
                <a:latin typeface="Calibri" panose="020F0502020204030204" pitchFamily="34" charset="0"/>
                <a:cs typeface="Calibri" panose="020F0502020204030204" pitchFamily="34" charset="0"/>
              </a:rPr>
              <a:t>School of Electrical Engineering, University of Belgrade</a:t>
            </a:r>
            <a:endParaRPr lang="en-US" sz="1200" spc="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25B-A798-4B39-BA35-90E8EDE1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 Another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05D8-4CF3-46CC-9533-4D6ACC37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Regularization: we want to train our models for the real world, not the  training data (prevent “overfitting”)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Normalized data: scale the input data down to the same level (e.g. from 0 to 1)</a:t>
            </a:r>
          </a:p>
        </p:txBody>
      </p:sp>
    </p:spTree>
    <p:extLst>
      <p:ext uri="{BB962C8B-B14F-4D97-AF65-F5344CB8AC3E}">
        <p14:creationId xmlns:p14="http://schemas.microsoft.com/office/powerpoint/2010/main" val="17769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600-E72D-45FC-986D-67F0E376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F4FE-C87E-41CC-AB21-444FD761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K-Fold cross-validation used (10-fold)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Split the data in 10 groups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Train the models on 9 of the 10 groups [90% will be used for training, 10% for validation]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Capture the performance of the models on the last group (validation)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Now swap the validation group with one of the training groups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Repeat 10 times so that each group is validated</a:t>
            </a:r>
          </a:p>
        </p:txBody>
      </p:sp>
    </p:spTree>
    <p:extLst>
      <p:ext uri="{BB962C8B-B14F-4D97-AF65-F5344CB8AC3E}">
        <p14:creationId xmlns:p14="http://schemas.microsoft.com/office/powerpoint/2010/main" val="39515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5CED-8E86-4079-A02A-418AD917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Evaluation Results – Training Data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2F64E00-4D21-4928-99AF-DBA423B70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790605"/>
              </p:ext>
            </p:extLst>
          </p:nvPr>
        </p:nvGraphicFramePr>
        <p:xfrm>
          <a:off x="835378" y="2032000"/>
          <a:ext cx="11356622" cy="431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8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A75F-8723-4B71-A61F-C8C6349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8292-C8D9-481E-B526-07CFBF0B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“Normalizing” data is critical, as is the adequate selection of features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Training and reality are different - and might trick you!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Potential improvements could be made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Better handling of data (perhaps stratification?)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Removing outliers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Bigger training sets (of course)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Mixing the data differently (not allowed, but would be interesting…)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DD6-D335-4657-8835-183443A5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F243-58DE-493C-8503-80E83090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luka.erdeljanovic@gmail.com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github.com/cypher93/genomska_informatika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1D14-ACF7-40CF-A21D-3BD62F9C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Challenge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95F5-5478-4C9F-BA92-18D180F1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Construct a machine-learning model which can predict the gestational age based on gene expressions from blood samples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Select a batch of genes which is of most interest for the prediction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Evaluate the model using a set of metrics for regression and K-fold cross-validation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More details: </a:t>
            </a:r>
            <a:r>
              <a:rPr lang="en-US" sz="1800" b="0" i="0" u="none" strike="noStrike">
                <a:solidFill>
                  <a:srgbClr val="2B68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DREAM Preterm Birth Prediction Challenge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1A95-BE1E-4D5E-B07E-98BC0A3F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219D-5B76-4CA2-A2BB-69FBC085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735 samples in total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367 samples for training, the rest for validation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Over 32,000 gene expressions in each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Conclusion: sparse data, huge number of input variables – identify most relevant genes</a:t>
            </a:r>
          </a:p>
        </p:txBody>
      </p:sp>
    </p:spTree>
    <p:extLst>
      <p:ext uri="{BB962C8B-B14F-4D97-AF65-F5344CB8AC3E}">
        <p14:creationId xmlns:p14="http://schemas.microsoft.com/office/powerpoint/2010/main" val="33295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548-AC89-4C6F-A443-81133E7F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Data Pre-processing and 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4F7A-983A-443B-B07B-FE355C0D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Work performed using Python’s SciKit Learn, Numpy and Pandas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Grab the most important features using SciKit’s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SelectKBest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Empirically set K=8,000 out of a total of over 32,000 features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Potential improvement point: identify and remove outliers in the samples and improve the selection of K (run more tests with different values).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Create models – Linear regression is the base model in a number of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80016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357-30AA-40AF-8D79-71149345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BE52-5700-43CB-A3C4-70D86EBF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0540"/>
            <a:ext cx="10018713" cy="4270471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SciKit’s default LinearRegression model (min. Residual Sum of Squares)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Ridge regression (Linear Regression with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Tikhonov/L2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theory: should be used with large amount of features which have balanced effect on the outcome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Lasso regression (Linear Regression with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theory: should be used with small amount of features which have a large impact on the outcome; less robust on outliers than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These models were run in 2 variants – normalized data and default data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Number of different learning gradients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used for regularization: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0.0001, 0.001, 0.01, 0.1, 0.5, 1, 10, 100, 1000, 10000</a:t>
            </a:r>
          </a:p>
        </p:txBody>
      </p:sp>
    </p:spTree>
    <p:extLst>
      <p:ext uri="{BB962C8B-B14F-4D97-AF65-F5344CB8AC3E}">
        <p14:creationId xmlns:p14="http://schemas.microsoft.com/office/powerpoint/2010/main" val="42187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84FB-95CE-4746-9555-4D0DD88C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Linear Regression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22E6A-DD91-4054-BE99-D662510F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176" y="2533649"/>
            <a:ext cx="1990725" cy="460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81EDA-559B-4DCD-9C71-3A855231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859" y="3429000"/>
            <a:ext cx="3352800" cy="757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E21B5-25EE-4B7C-A8EC-C513D6EA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472" y="4474352"/>
            <a:ext cx="3249575" cy="1478577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98655E8-FA3B-4FC7-9734-1C1AF93C8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441914"/>
              </p:ext>
            </p:extLst>
          </p:nvPr>
        </p:nvGraphicFramePr>
        <p:xfrm>
          <a:off x="1815099" y="2533649"/>
          <a:ext cx="5655170" cy="3185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1B8D7F-3457-42FB-A5F7-E38513CA5C2F}"/>
              </a:ext>
            </a:extLst>
          </p:cNvPr>
          <p:cNvSpPr txBox="1"/>
          <p:nvPr/>
        </p:nvSpPr>
        <p:spPr>
          <a:xfrm>
            <a:off x="8082990" y="5987534"/>
            <a:ext cx="25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to 100.000 iterations</a:t>
            </a:r>
          </a:p>
        </p:txBody>
      </p:sp>
    </p:spTree>
    <p:extLst>
      <p:ext uri="{BB962C8B-B14F-4D97-AF65-F5344CB8AC3E}">
        <p14:creationId xmlns:p14="http://schemas.microsoft.com/office/powerpoint/2010/main" val="25054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43800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Up-Down 6">
            <a:extLst>
              <a:ext uri="{FF2B5EF4-FFF2-40B4-BE49-F238E27FC236}">
                <a16:creationId xmlns:a16="http://schemas.microsoft.com/office/drawing/2014/main" id="{AFAF0272-F877-4AAE-8267-A4DBFD6C549B}"/>
              </a:ext>
            </a:extLst>
          </p:cNvPr>
          <p:cNvSpPr/>
          <p:nvPr/>
        </p:nvSpPr>
        <p:spPr>
          <a:xfrm>
            <a:off x="2036926" y="4486860"/>
            <a:ext cx="230820" cy="65115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37997D8-2B19-4986-9E3F-17DD2FF74929}"/>
              </a:ext>
            </a:extLst>
          </p:cNvPr>
          <p:cNvSpPr/>
          <p:nvPr/>
        </p:nvSpPr>
        <p:spPr>
          <a:xfrm>
            <a:off x="2631003" y="4812436"/>
            <a:ext cx="230820" cy="33883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940FC96-DC5B-4D56-8B70-C7C09756C860}"/>
              </a:ext>
            </a:extLst>
          </p:cNvPr>
          <p:cNvSpPr/>
          <p:nvPr/>
        </p:nvSpPr>
        <p:spPr>
          <a:xfrm>
            <a:off x="3225080" y="4545367"/>
            <a:ext cx="230820" cy="534139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77549D9-0C12-4A6D-9D3F-69F57D743694}"/>
              </a:ext>
            </a:extLst>
          </p:cNvPr>
          <p:cNvSpPr/>
          <p:nvPr/>
        </p:nvSpPr>
        <p:spPr>
          <a:xfrm>
            <a:off x="9760380" y="4330700"/>
            <a:ext cx="230820" cy="65115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AC72ADBE-5CB1-40CC-86AC-C215C5D2A0AC}"/>
              </a:ext>
            </a:extLst>
          </p:cNvPr>
          <p:cNvSpPr/>
          <p:nvPr/>
        </p:nvSpPr>
        <p:spPr>
          <a:xfrm>
            <a:off x="10344564" y="4272194"/>
            <a:ext cx="230820" cy="70965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5EDDF4-B7F7-4FDA-80A1-62B6B73D9A7F}"/>
              </a:ext>
            </a:extLst>
          </p:cNvPr>
          <p:cNvGrpSpPr/>
          <p:nvPr/>
        </p:nvGrpSpPr>
        <p:grpSpPr>
          <a:xfrm>
            <a:off x="3705639" y="4812437"/>
            <a:ext cx="299777" cy="92365"/>
            <a:chOff x="1653309" y="1653308"/>
            <a:chExt cx="971259" cy="286328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094501C-5566-4741-8B3B-C398A53D7547}"/>
                </a:ext>
              </a:extLst>
            </p:cNvPr>
            <p:cNvSpPr/>
            <p:nvPr/>
          </p:nvSpPr>
          <p:spPr>
            <a:xfrm>
              <a:off x="1653309" y="1653309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9315A7C-D62C-49BF-8DFF-21A0B3436F47}"/>
                </a:ext>
              </a:extLst>
            </p:cNvPr>
            <p:cNvSpPr/>
            <p:nvPr/>
          </p:nvSpPr>
          <p:spPr>
            <a:xfrm>
              <a:off x="1989049" y="1653308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128AF25B-CFBF-4DEC-9A0E-C84ECB2BB818}"/>
                </a:ext>
              </a:extLst>
            </p:cNvPr>
            <p:cNvSpPr/>
            <p:nvPr/>
          </p:nvSpPr>
          <p:spPr>
            <a:xfrm>
              <a:off x="2324790" y="1653308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40D7C6-6DB4-4C17-9EE9-B498D9BC5099}"/>
              </a:ext>
            </a:extLst>
          </p:cNvPr>
          <p:cNvSpPr txBox="1"/>
          <p:nvPr/>
        </p:nvSpPr>
        <p:spPr>
          <a:xfrm>
            <a:off x="8476728" y="4654489"/>
            <a:ext cx="19904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Error metric</a:t>
            </a:r>
          </a:p>
        </p:txBody>
      </p:sp>
    </p:spTree>
    <p:extLst>
      <p:ext uri="{BB962C8B-B14F-4D97-AF65-F5344CB8AC3E}">
        <p14:creationId xmlns:p14="http://schemas.microsoft.com/office/powerpoint/2010/main" val="67886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1002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47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3923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40D7C6-6DB4-4C17-9EE9-B498D9BC5099}"/>
              </a:ext>
            </a:extLst>
          </p:cNvPr>
          <p:cNvSpPr txBox="1"/>
          <p:nvPr/>
        </p:nvSpPr>
        <p:spPr>
          <a:xfrm>
            <a:off x="8476728" y="4654489"/>
            <a:ext cx="199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Error metric is minimized</a:t>
            </a:r>
          </a:p>
        </p:txBody>
      </p:sp>
    </p:spTree>
    <p:extLst>
      <p:ext uri="{BB962C8B-B14F-4D97-AF65-F5344CB8AC3E}">
        <p14:creationId xmlns:p14="http://schemas.microsoft.com/office/powerpoint/2010/main" val="31860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1543</TotalTime>
  <Words>595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DREAM Preterm Birth Prediction Challenge</vt:lpstr>
      <vt:lpstr>Challenge Description</vt:lpstr>
      <vt:lpstr>Input Data</vt:lpstr>
      <vt:lpstr>Data Pre-processing and Model Setup</vt:lpstr>
      <vt:lpstr>Linear Regression models</vt:lpstr>
      <vt:lpstr>Linear Regression Basics</vt:lpstr>
      <vt:lpstr>Learning Process</vt:lpstr>
      <vt:lpstr>Learning Process</vt:lpstr>
      <vt:lpstr>Learning Process</vt:lpstr>
      <vt:lpstr>And Another Thing…</vt:lpstr>
      <vt:lpstr>Evaluation</vt:lpstr>
      <vt:lpstr>Evaluation Results – Training Data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Preterm Birth Prediction Challenge</dc:title>
  <dc:creator>Luka Erdeljanovic</dc:creator>
  <cp:lastModifiedBy>Luka Erdeljanovic</cp:lastModifiedBy>
  <cp:revision>48</cp:revision>
  <dcterms:created xsi:type="dcterms:W3CDTF">2021-05-27T12:18:30Z</dcterms:created>
  <dcterms:modified xsi:type="dcterms:W3CDTF">2021-06-03T02:46:01Z</dcterms:modified>
</cp:coreProperties>
</file>