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5" r:id="rId4"/>
    <p:sldId id="276" r:id="rId5"/>
    <p:sldId id="277" r:id="rId6"/>
    <p:sldId id="278" r:id="rId7"/>
    <p:sldId id="279" r:id="rId8"/>
    <p:sldId id="280" r:id="rId9"/>
    <p:sldId id="274" r:id="rId10"/>
    <p:sldId id="282" r:id="rId11"/>
    <p:sldId id="281" r:id="rId12"/>
    <p:sldId id="283" r:id="rId13"/>
    <p:sldId id="284" r:id="rId14"/>
    <p:sldId id="286" r:id="rId15"/>
    <p:sldId id="285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107" d="100"/>
          <a:sy n="10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449" y="1230923"/>
            <a:ext cx="10478529" cy="3158271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Lucida Fax" panose="02060602050505020204" pitchFamily="18" charset="0"/>
              </a:rPr>
              <a:t>Real Fluid</a:t>
            </a:r>
            <a:br>
              <a:rPr lang="en-US" dirty="0">
                <a:latin typeface="Lucida Fax" panose="02060602050505020204" pitchFamily="18" charset="0"/>
              </a:rPr>
            </a:br>
            <a:r>
              <a:rPr lang="en-US" sz="1400" dirty="0">
                <a:latin typeface="Lucida Fax" panose="02060602050505020204" pitchFamily="18" charset="0"/>
              </a:rPr>
              <a:t> </a:t>
            </a:r>
            <a:br>
              <a:rPr lang="en-US" dirty="0">
                <a:latin typeface="Lucida Fax" panose="02060602050505020204" pitchFamily="18" charset="0"/>
              </a:rPr>
            </a:br>
            <a:r>
              <a:rPr lang="en-US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Fax" panose="02060602050505020204" pitchFamily="18" charset="0"/>
              </a:rPr>
              <a:t>based on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Fax" panose="02060602050505020204" pitchFamily="18" charset="0"/>
              </a:rPr>
            </a:b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Fax" panose="02060602050505020204" pitchFamily="18" charset="0"/>
              </a:rPr>
              <a:t>realistic animation of liquid</a:t>
            </a:r>
            <a:b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Fax" panose="02060602050505020204" pitchFamily="18" charset="0"/>
              </a:rPr>
            </a:br>
            <a:r>
              <a:rPr lang="en-US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Fax" panose="02060602050505020204" pitchFamily="18" charset="0"/>
              </a:rPr>
              <a:t>by</a:t>
            </a:r>
            <a:br>
              <a:rPr lang="en-US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Fax" panose="02060602050505020204" pitchFamily="18" charset="0"/>
              </a:rPr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Fax" panose="02060602050505020204" pitchFamily="18" charset="0"/>
              </a:rPr>
              <a:t>Nick foster and Dimitri metaxas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42815"/>
            <a:ext cx="8791575" cy="1655762"/>
          </a:xfrm>
        </p:spPr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Cse 328 project spring 2017</a:t>
            </a:r>
          </a:p>
        </p:txBody>
      </p:sp>
    </p:spTree>
    <p:extLst>
      <p:ext uri="{BB962C8B-B14F-4D97-AF65-F5344CB8AC3E}">
        <p14:creationId xmlns:p14="http://schemas.microsoft.com/office/powerpoint/2010/main" val="335335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Discretization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21" y="1804654"/>
            <a:ext cx="8821381" cy="4772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149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STAGGERED vector field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39393"/>
            <a:ext cx="4215839" cy="433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738592"/>
            <a:ext cx="5407269" cy="4531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2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CELL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22076"/>
            <a:ext cx="4215840" cy="4347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8002" y="5646260"/>
            <a:ext cx="1102659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101600" dist="12700" dir="5400000" algn="t" rotWithShape="0">
                    <a:schemeClr val="bg1">
                      <a:alpha val="80000"/>
                    </a:schemeClr>
                  </a:outerShdw>
                </a:effectLst>
                <a:latin typeface="Lucida Fax" panose="02060602050505020204" pitchFamily="18" charset="0"/>
              </a:rPr>
              <a:t>Solid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8002" y="4827696"/>
            <a:ext cx="1102659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101600" dist="12700" dir="5400000" algn="t" rotWithShape="0">
                    <a:schemeClr val="bg1">
                      <a:alpha val="80000"/>
                    </a:schemeClr>
                  </a:outerShdw>
                </a:effectLst>
                <a:latin typeface="Lucida Fax" panose="02060602050505020204" pitchFamily="18" charset="0"/>
              </a:rPr>
              <a:t>Full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73513" y="4221642"/>
            <a:ext cx="155163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101600" dist="12700" dir="5400000" algn="t" rotWithShape="0">
                    <a:schemeClr val="bg1">
                      <a:alpha val="80000"/>
                    </a:schemeClr>
                  </a:outerShdw>
                </a:effectLst>
                <a:latin typeface="Lucida Fax" panose="02060602050505020204" pitchFamily="18" charset="0"/>
              </a:rPr>
              <a:t>Surface</a:t>
            </a:r>
            <a:endParaRPr lang="en-US" sz="2000" dirty="0">
              <a:effectLst>
                <a:outerShdw blurRad="101600" dist="12700" dir="5400000" algn="t" rotWithShape="0">
                  <a:schemeClr val="bg1">
                    <a:alpha val="80000"/>
                  </a:schemeClr>
                </a:outerShdw>
              </a:effectLst>
              <a:latin typeface="Lucida Fax" panose="02060602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9350" y="2875343"/>
            <a:ext cx="1667811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101600" dist="12700" dir="5400000" algn="t" rotWithShape="0">
                    <a:schemeClr val="bg1">
                      <a:alpha val="80000"/>
                    </a:schemeClr>
                  </a:outerShdw>
                </a:effectLst>
                <a:latin typeface="Lucida Fax" panose="02060602050505020204" pitchFamily="18" charset="0"/>
              </a:rPr>
              <a:t>Empty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95730" y="1822076"/>
            <a:ext cx="5775649" cy="434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4 different types of cells are defined:</a:t>
            </a:r>
          </a:p>
          <a:p>
            <a:endParaRPr lang="en-US" sz="1800" dirty="0">
              <a:solidFill>
                <a:schemeClr val="bg2">
                  <a:lumMod val="75000"/>
                  <a:lumOff val="25000"/>
                </a:schemeClr>
              </a:solidFill>
              <a:latin typeface="Lucida Fax" panose="02060602050505020204" pitchFamily="18" charset="0"/>
            </a:endParaRP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Empty – The surrounding medium (air)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Surface – The part of fluid touching Empty cells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Full – Body of the liquid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Solid – Solid obstacles 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Boundaries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22076"/>
            <a:ext cx="4215840" cy="4347406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95730" y="1822076"/>
            <a:ext cx="5775649" cy="434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Boundary conditions must be defined:</a:t>
            </a:r>
          </a:p>
          <a:p>
            <a:endParaRPr lang="en-US" sz="1800" dirty="0">
              <a:solidFill>
                <a:schemeClr val="bg2">
                  <a:lumMod val="75000"/>
                  <a:lumOff val="25000"/>
                </a:schemeClr>
              </a:solidFill>
              <a:latin typeface="Lucida Fax" panose="02060602050505020204" pitchFamily="18" charset="0"/>
            </a:endParaRP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Solid Obstacle – Homogenized but special</a:t>
            </a: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92" y="3300646"/>
            <a:ext cx="4865437" cy="3034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695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Boundaries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22076"/>
            <a:ext cx="4215840" cy="4347406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95730" y="1822076"/>
            <a:ext cx="5775649" cy="434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Boundary conditions must be defined:</a:t>
            </a:r>
          </a:p>
          <a:p>
            <a:endParaRPr lang="en-US" sz="1800" dirty="0">
              <a:solidFill>
                <a:schemeClr val="bg2">
                  <a:lumMod val="75000"/>
                  <a:lumOff val="25000"/>
                </a:schemeClr>
              </a:solidFill>
              <a:latin typeface="Lucida Fax" panose="02060602050505020204" pitchFamily="18" charset="0"/>
            </a:endParaRP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Inflow Boundaries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Inflow boundaries continually introduce new particles 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Velocities are predefined and held constant over runtime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Outflow Boundaries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Outflow boundaries are left alone mostly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Velocities are set according to adjacent fluid cells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Allowed to relax to let fluid flow out of the system</a:t>
            </a: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Tracking fluid position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41414" y="1822076"/>
            <a:ext cx="10129966" cy="434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Fluid Position is tracked by massless particles: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Particles are used to define the surface and structure of the fluid, not the contents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The position of a particle is updated based on an area interpolating function: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71" y="3300646"/>
            <a:ext cx="5938252" cy="294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462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Tracking fluid position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41414" y="1822076"/>
            <a:ext cx="10129966" cy="434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Particles highlight the full range of internal fluid motion: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Particles do not define the mass of the fluid. Hence, </a:t>
            </a:r>
            <a:r>
              <a:rPr lang="en-US" sz="180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they have </a:t>
            </a:r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no effect on the computations.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Particles are used to define the position of the fluid </a:t>
            </a:r>
            <a:r>
              <a:rPr lang="en-US" sz="18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exactly</a:t>
            </a:r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, regardless of how fine or coarse the vector grid is.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Particles efficiently demonstrate violent phenomena like fluid crashing on a solid obstacle.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8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Tracking fluid position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41414" y="1822076"/>
            <a:ext cx="10129966" cy="434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Particles also define the cell types: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If a cell contains no particles, it is Empty.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If a cell contains any particles, and adjacent to an Empty cell, it is Surface.</a:t>
            </a:r>
          </a:p>
          <a:p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If a cell contains any particles, and is not a Surface cell, it is Full.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Introduction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52729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Realistic Animation of Liquid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Nick Foster &amp; Dimitri Metaxas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Published June 3, 1996</a:t>
            </a:r>
          </a:p>
          <a:p>
            <a:pPr lvl="1"/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Lucida Fax" panose="02060602050505020204" pitchFamily="18" charset="0"/>
            </a:endParaRP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Animate fluid using Navier-Stokes equation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Assume fluid is Newtonian (mass and momentum are always conserved)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Assume fluid is incompressible (e.g. water)</a:t>
            </a: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2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Navier-stokes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80993" cy="297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342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Navier-stokes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80993" cy="297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564341" y="2275071"/>
            <a:ext cx="923192" cy="2620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3298" y="5251145"/>
            <a:ext cx="80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ucida Fax" panose="02060602050505020204" pitchFamily="18" charset="0"/>
              </a:rPr>
              <a:t>Velocity vectors at each time-step</a:t>
            </a:r>
          </a:p>
        </p:txBody>
      </p:sp>
    </p:spTree>
    <p:extLst>
      <p:ext uri="{BB962C8B-B14F-4D97-AF65-F5344CB8AC3E}">
        <p14:creationId xmlns:p14="http://schemas.microsoft.com/office/powerpoint/2010/main" val="232758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Navier-stokes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80993" cy="297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2409092" y="2275071"/>
            <a:ext cx="2681653" cy="2620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3298" y="5251145"/>
            <a:ext cx="80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ucida Fax" panose="02060602050505020204" pitchFamily="18" charset="0"/>
              </a:rPr>
              <a:t>Change in the velocity based on the grid dimensions</a:t>
            </a:r>
          </a:p>
        </p:txBody>
      </p:sp>
    </p:spTree>
    <p:extLst>
      <p:ext uri="{BB962C8B-B14F-4D97-AF65-F5344CB8AC3E}">
        <p14:creationId xmlns:p14="http://schemas.microsoft.com/office/powerpoint/2010/main" val="275697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Navier-stokes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80993" cy="297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5574323" y="2275071"/>
            <a:ext cx="931985" cy="2620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3298" y="5251145"/>
            <a:ext cx="80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ucida Fax" panose="02060602050505020204" pitchFamily="18" charset="0"/>
              </a:rPr>
              <a:t>Change due to pressure in each cell</a:t>
            </a:r>
          </a:p>
        </p:txBody>
      </p:sp>
    </p:spTree>
    <p:extLst>
      <p:ext uri="{BB962C8B-B14F-4D97-AF65-F5344CB8AC3E}">
        <p14:creationId xmlns:p14="http://schemas.microsoft.com/office/powerpoint/2010/main" val="271212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Navier-stokes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80993" cy="297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6409592" y="2275071"/>
            <a:ext cx="712177" cy="2620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3298" y="5251145"/>
            <a:ext cx="80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ucida Fax" panose="02060602050505020204" pitchFamily="18" charset="0"/>
              </a:rPr>
              <a:t>Body functions (e.g. gravity) acting on the entire system</a:t>
            </a:r>
          </a:p>
        </p:txBody>
      </p:sp>
    </p:spTree>
    <p:extLst>
      <p:ext uri="{BB962C8B-B14F-4D97-AF65-F5344CB8AC3E}">
        <p14:creationId xmlns:p14="http://schemas.microsoft.com/office/powerpoint/2010/main" val="17928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Navier-stokes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80993" cy="297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7174523" y="2275071"/>
            <a:ext cx="2980592" cy="2620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3298" y="5251145"/>
            <a:ext cx="80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ucida Fax" panose="02060602050505020204" pitchFamily="18" charset="0"/>
              </a:rPr>
              <a:t>Adjustments due to viscosity of the fluid</a:t>
            </a:r>
          </a:p>
        </p:txBody>
      </p:sp>
    </p:spTree>
    <p:extLst>
      <p:ext uri="{BB962C8B-B14F-4D97-AF65-F5344CB8AC3E}">
        <p14:creationId xmlns:p14="http://schemas.microsoft.com/office/powerpoint/2010/main" val="187427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MY GOAL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Lucida Fax" panose="02060602050505020204" pitchFamily="18" charset="0"/>
              </a:rPr>
              <a:t>Animate Liquid in a 2D mesh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Implement a discretized solution of the Navier-Stokes equation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Use a staggered grid and apply the Navier-Stokes equation on all cells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Create a vector field with proper boundary conditions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Introduce particles that determine the structure of the fluid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Animate these particles to simulate fluid motion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  <a:p>
            <a:pPr lvl="1"/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7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323</TotalTime>
  <Words>431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Lucida Fax</vt:lpstr>
      <vt:lpstr>Trebuchet MS</vt:lpstr>
      <vt:lpstr>Tw Cen MT</vt:lpstr>
      <vt:lpstr>Circuit</vt:lpstr>
      <vt:lpstr>Real Fluid   based on realistic animation of liquid by Nick foster and Dimitri metaxas</vt:lpstr>
      <vt:lpstr>Introduction</vt:lpstr>
      <vt:lpstr>Navier-stokes equation</vt:lpstr>
      <vt:lpstr>Navier-stokes equation</vt:lpstr>
      <vt:lpstr>Navier-stokes equation</vt:lpstr>
      <vt:lpstr>Navier-stokes equation</vt:lpstr>
      <vt:lpstr>Navier-stokes equation</vt:lpstr>
      <vt:lpstr>Navier-stokes equation</vt:lpstr>
      <vt:lpstr>MY GOAL</vt:lpstr>
      <vt:lpstr>Discretization</vt:lpstr>
      <vt:lpstr>STAGGERED vector field</vt:lpstr>
      <vt:lpstr>CELL types</vt:lpstr>
      <vt:lpstr>Boundaries</vt:lpstr>
      <vt:lpstr>Boundaries</vt:lpstr>
      <vt:lpstr>Tracking fluid position</vt:lpstr>
      <vt:lpstr>Tracking fluid position</vt:lpstr>
      <vt:lpstr>Tracking fluid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Steam Reviews</dc:title>
  <dc:creator>Genesis</dc:creator>
  <cp:lastModifiedBy>Genesis</cp:lastModifiedBy>
  <cp:revision>144</cp:revision>
  <dcterms:created xsi:type="dcterms:W3CDTF">2016-05-16T04:02:22Z</dcterms:created>
  <dcterms:modified xsi:type="dcterms:W3CDTF">2017-04-05T01:00:22Z</dcterms:modified>
</cp:coreProperties>
</file>