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sldIdLst>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3B90FC-F073-43B9-BD49-88F6DFE6C383}"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409357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B90FC-F073-43B9-BD49-88F6DFE6C383}"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205223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3B90FC-F073-43B9-BD49-88F6DFE6C383}"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1734941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3B90FC-F073-43B9-BD49-88F6DFE6C383}"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3230472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B90FC-F073-43B9-BD49-88F6DFE6C383}"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1269241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3B90FC-F073-43B9-BD49-88F6DFE6C383}"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4266405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3B90FC-F073-43B9-BD49-88F6DFE6C383}"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710784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3B90FC-F073-43B9-BD49-88F6DFE6C383}" type="datetimeFigureOut">
              <a:rPr lang="en-US" smtClean="0"/>
              <a:t>4/5/2016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7C75ED-2BA6-4707-978C-29EE76E6D62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70529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3B90FC-F073-43B9-BD49-88F6DFE6C383}" type="datetimeFigureOut">
              <a:rPr lang="en-US" smtClean="0"/>
              <a:t>4/5/2016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7C75ED-2BA6-4707-978C-29EE76E6D622}"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11721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B90FC-F073-43B9-BD49-88F6DFE6C383}" type="datetimeFigureOut">
              <a:rPr lang="en-US" smtClean="0"/>
              <a:t>4/5/2016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1727950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3B90FC-F073-43B9-BD49-88F6DFE6C383}"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61827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B90FC-F073-43B9-BD49-88F6DFE6C383}"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3625626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3B90FC-F073-43B9-BD49-88F6DFE6C383}"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2604689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B90FC-F073-43B9-BD49-88F6DFE6C383}"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2801386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3B90FC-F073-43B9-BD49-88F6DFE6C383}"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290302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3B90FC-F073-43B9-BD49-88F6DFE6C383}"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273174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3B90FC-F073-43B9-BD49-88F6DFE6C383}"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120848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3B90FC-F073-43B9-BD49-88F6DFE6C383}" type="datetimeFigureOut">
              <a:rPr lang="en-US" smtClean="0"/>
              <a:t>4/5/2016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7C75ED-2BA6-4707-978C-29EE76E6D62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2405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3B90FC-F073-43B9-BD49-88F6DFE6C383}" type="datetimeFigureOut">
              <a:rPr lang="en-US" smtClean="0"/>
              <a:t>4/5/2016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7C75ED-2BA6-4707-978C-29EE76E6D622}"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067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B90FC-F073-43B9-BD49-88F6DFE6C383}" type="datetimeFigureOut">
              <a:rPr lang="en-US" smtClean="0"/>
              <a:t>4/5/2016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419548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3B90FC-F073-43B9-BD49-88F6DFE6C383}"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272973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3B90FC-F073-43B9-BD49-88F6DFE6C383}"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C75ED-2BA6-4707-978C-29EE76E6D622}" type="slidenum">
              <a:rPr lang="en-US" smtClean="0"/>
              <a:t>‹#›</a:t>
            </a:fld>
            <a:endParaRPr lang="en-US"/>
          </a:p>
        </p:txBody>
      </p:sp>
    </p:spTree>
    <p:extLst>
      <p:ext uri="{BB962C8B-B14F-4D97-AF65-F5344CB8AC3E}">
        <p14:creationId xmlns:p14="http://schemas.microsoft.com/office/powerpoint/2010/main" val="220397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D3B90FC-F073-43B9-BD49-88F6DFE6C383}" type="datetimeFigureOut">
              <a:rPr lang="en-US" smtClean="0"/>
              <a:t>4/5/2016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D7C75ED-2BA6-4707-978C-29EE76E6D622}" type="slidenum">
              <a:rPr lang="en-US" smtClean="0"/>
              <a:t>‹#›</a:t>
            </a:fld>
            <a:endParaRPr lang="en-US"/>
          </a:p>
        </p:txBody>
      </p:sp>
    </p:spTree>
    <p:extLst>
      <p:ext uri="{BB962C8B-B14F-4D97-AF65-F5344CB8AC3E}">
        <p14:creationId xmlns:p14="http://schemas.microsoft.com/office/powerpoint/2010/main" val="2623801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D3B90FC-F073-43B9-BD49-88F6DFE6C383}" type="datetimeFigureOut">
              <a:rPr lang="en-US" smtClean="0"/>
              <a:t>4/5/2016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D7C75ED-2BA6-4707-978C-29EE76E6D622}" type="slidenum">
              <a:rPr lang="en-US" smtClean="0"/>
              <a:t>‹#›</a:t>
            </a:fld>
            <a:endParaRPr lang="en-US"/>
          </a:p>
        </p:txBody>
      </p:sp>
    </p:spTree>
    <p:extLst>
      <p:ext uri="{BB962C8B-B14F-4D97-AF65-F5344CB8AC3E}">
        <p14:creationId xmlns:p14="http://schemas.microsoft.com/office/powerpoint/2010/main" val="14551994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00078" y="2095129"/>
            <a:ext cx="5007900" cy="1385079"/>
          </a:xfrm>
        </p:spPr>
        <p:txBody>
          <a:bodyPr>
            <a:normAutofit/>
          </a:bodyPr>
          <a:lstStyle/>
          <a:p>
            <a:r>
              <a:rPr lang="en-US" sz="7200" dirty="0"/>
              <a:t>RankMiner</a:t>
            </a:r>
          </a:p>
        </p:txBody>
      </p:sp>
      <p:sp>
        <p:nvSpPr>
          <p:cNvPr id="3" name="Subtitle 2"/>
          <p:cNvSpPr>
            <a:spLocks noGrp="1"/>
          </p:cNvSpPr>
          <p:nvPr>
            <p:ph type="subTitle" idx="1"/>
          </p:nvPr>
        </p:nvSpPr>
        <p:spPr>
          <a:xfrm>
            <a:off x="6145274" y="3159345"/>
            <a:ext cx="4317507" cy="498255"/>
          </a:xfrm>
        </p:spPr>
        <p:txBody>
          <a:bodyPr/>
          <a:lstStyle/>
          <a:p>
            <a:r>
              <a:rPr lang="en-US" dirty="0"/>
              <a:t>Predicting phone agent attrition</a:t>
            </a:r>
          </a:p>
        </p:txBody>
      </p:sp>
      <p:sp>
        <p:nvSpPr>
          <p:cNvPr id="4" name="Rectangle 3"/>
          <p:cNvSpPr/>
          <p:nvPr/>
        </p:nvSpPr>
        <p:spPr>
          <a:xfrm>
            <a:off x="5800078" y="4840020"/>
            <a:ext cx="6096000" cy="1829860"/>
          </a:xfrm>
          <a:prstGeom prst="rect">
            <a:avLst/>
          </a:prstGeom>
        </p:spPr>
        <p:txBody>
          <a:bodyPr>
            <a:spAutoFit/>
          </a:bodyPr>
          <a:lstStyle/>
          <a:p>
            <a:pPr algn="r">
              <a:lnSpc>
                <a:spcPct val="107000"/>
              </a:lnSpc>
              <a:spcAft>
                <a:spcPts val="800"/>
              </a:spcAft>
            </a:pPr>
            <a:r>
              <a:rPr lang="en-US" sz="3200" b="1" dirty="0">
                <a:latin typeface="Calibri" panose="020F0502020204030204" pitchFamily="34" charset="0"/>
                <a:ea typeface="Calibri" panose="020F0502020204030204" pitchFamily="34" charset="0"/>
                <a:cs typeface="Times New Roman" panose="02020603050405020304" pitchFamily="18" charset="0"/>
              </a:rPr>
              <a:t>Group 2</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r"/>
            <a:r>
              <a:rPr lang="en-US" dirty="0">
                <a:latin typeface="Calibri" panose="020F0502020204030204" pitchFamily="34" charset="0"/>
                <a:ea typeface="Calibri" panose="020F0502020204030204" pitchFamily="34" charset="0"/>
                <a:cs typeface="Times New Roman" panose="02020603050405020304" pitchFamily="18" charset="0"/>
              </a:rPr>
              <a:t>Mohammed Ihtesham</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r"/>
            <a:r>
              <a:rPr lang="en-US" dirty="0">
                <a:latin typeface="Calibri" panose="020F0502020204030204" pitchFamily="34" charset="0"/>
                <a:ea typeface="Calibri" panose="020F0502020204030204" pitchFamily="34" charset="0"/>
                <a:cs typeface="Times New Roman" panose="02020603050405020304" pitchFamily="18" charset="0"/>
              </a:rPr>
              <a:t>Deepen Panchal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r"/>
            <a:r>
              <a:rPr lang="en-US" dirty="0">
                <a:latin typeface="Calibri" panose="020F0502020204030204" pitchFamily="34" charset="0"/>
                <a:ea typeface="Calibri" panose="020F0502020204030204" pitchFamily="34" charset="0"/>
                <a:cs typeface="Times New Roman" panose="02020603050405020304" pitchFamily="18" charset="0"/>
              </a:rPr>
              <a:t>Vishal Punjabi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r"/>
            <a:r>
              <a:rPr lang="en-US" dirty="0">
                <a:latin typeface="Calibri" panose="020F0502020204030204" pitchFamily="34" charset="0"/>
                <a:ea typeface="Calibri" panose="020F0502020204030204" pitchFamily="34" charset="0"/>
                <a:cs typeface="Times New Roman" panose="02020603050405020304" pitchFamily="18" charset="0"/>
              </a:rPr>
              <a:t>Paridhi Varma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9449575" y="199293"/>
            <a:ext cx="2446503" cy="369332"/>
          </a:xfrm>
          <a:prstGeom prst="rect">
            <a:avLst/>
          </a:prstGeom>
        </p:spPr>
        <p:txBody>
          <a:bodyPr wrap="none">
            <a:spAutoFit/>
          </a:bodyPr>
          <a:lstStyle/>
          <a:p>
            <a:pPr algn="r"/>
            <a:r>
              <a:rPr lang="en-US" b="1" dirty="0">
                <a:latin typeface="Calibri" panose="020F0502020204030204" pitchFamily="34" charset="0"/>
                <a:ea typeface="Calibri" panose="020F0502020204030204" pitchFamily="34" charset="0"/>
                <a:cs typeface="Times New Roman" panose="02020603050405020304" pitchFamily="18" charset="0"/>
              </a:rPr>
              <a:t>Draft Update: 4/5/2016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264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4780" y="183471"/>
            <a:ext cx="10131425" cy="1456267"/>
          </a:xfrm>
        </p:spPr>
        <p:txBody>
          <a:bodyPr/>
          <a:lstStyle/>
          <a:p>
            <a:r>
              <a:rPr lang="en-US" dirty="0"/>
              <a:t>Data Diagram</a:t>
            </a:r>
          </a:p>
        </p:txBody>
      </p:sp>
      <p:pic>
        <p:nvPicPr>
          <p:cNvPr id="4" name="Content Placeholder 3"/>
          <p:cNvPicPr>
            <a:picLocks noGrp="1"/>
          </p:cNvPicPr>
          <p:nvPr>
            <p:ph idx="1"/>
          </p:nvPr>
        </p:nvPicPr>
        <p:blipFill>
          <a:blip r:embed="rId2"/>
          <a:stretch>
            <a:fillRect/>
          </a:stretch>
        </p:blipFill>
        <p:spPr>
          <a:xfrm>
            <a:off x="1401455" y="1278384"/>
            <a:ext cx="8558073" cy="5299969"/>
          </a:xfrm>
          <a:prstGeom prst="rect">
            <a:avLst/>
          </a:prstGeom>
        </p:spPr>
      </p:pic>
    </p:spTree>
    <p:extLst>
      <p:ext uri="{BB962C8B-B14F-4D97-AF65-F5344CB8AC3E}">
        <p14:creationId xmlns:p14="http://schemas.microsoft.com/office/powerpoint/2010/main" val="190714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fontScale="92500" lnSpcReduction="10000"/>
          </a:bodyPr>
          <a:lstStyle/>
          <a:p>
            <a:r>
              <a:rPr lang="en-US" b="1" dirty="0"/>
              <a:t>Brief Description of Tables:</a:t>
            </a:r>
            <a:endParaRPr lang="en-US" dirty="0"/>
          </a:p>
          <a:p>
            <a:pPr lvl="0"/>
            <a:r>
              <a:rPr lang="en-US" sz="2400" u="sng" dirty="0"/>
              <a:t>Agent_data </a:t>
            </a:r>
            <a:r>
              <a:rPr lang="en-US" sz="2400" dirty="0"/>
              <a:t>: This table contains data related to agents working the company and has information like hiring date, termination date, termination reason, shift time, work group he/she belongs to, payroll group of the agent, details of the revenue generated by the agent from the month of July to December, earned commission and monthly base pay rate. The data have been aggregated from eight different data sources.</a:t>
            </a:r>
          </a:p>
          <a:p>
            <a:pPr lvl="0"/>
            <a:r>
              <a:rPr lang="en-US" sz="2400" u="sng" dirty="0"/>
              <a:t>Call_data: </a:t>
            </a:r>
            <a:r>
              <a:rPr lang="en-US" sz="2400" dirty="0"/>
              <a:t>This table has information about the calls placed by agents and debtor account ID, start and end time of call, call duration, call direction whether it was inbound or outbound, collection group, call outcome and the audio file name which contains the saved conversation in mp3 format.</a:t>
            </a:r>
          </a:p>
          <a:p>
            <a:pPr lvl="0"/>
            <a:r>
              <a:rPr lang="en-US" sz="2400" u="sng" dirty="0"/>
              <a:t>Feature_data: </a:t>
            </a:r>
            <a:r>
              <a:rPr lang="en-US" sz="2400" dirty="0"/>
              <a:t>This table is used to save additional details of calls placed by agents and has data like audio file name as explained earlier, target values and 176 audio-recording based features. This table has details of calls which are there in Call_data table.</a:t>
            </a:r>
          </a:p>
          <a:p>
            <a:endParaRPr lang="en-US" dirty="0"/>
          </a:p>
        </p:txBody>
      </p:sp>
    </p:spTree>
    <p:extLst>
      <p:ext uri="{BB962C8B-B14F-4D97-AF65-F5344CB8AC3E}">
        <p14:creationId xmlns:p14="http://schemas.microsoft.com/office/powerpoint/2010/main" val="9925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Questions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u="sng" dirty="0"/>
              <a:t>Agent data</a:t>
            </a:r>
            <a:endParaRPr lang="en-US" sz="1900" dirty="0"/>
          </a:p>
          <a:p>
            <a:pPr lvl="0"/>
            <a:r>
              <a:rPr lang="en-US" sz="1900" dirty="0"/>
              <a:t>what is src1 and src2 in some columns? difference? significance?</a:t>
            </a:r>
          </a:p>
          <a:p>
            <a:pPr lvl="0"/>
            <a:r>
              <a:rPr lang="en-US" sz="1900" dirty="0"/>
              <a:t>what values in work shift? AM/PM/ PM MOD? SS? </a:t>
            </a:r>
          </a:p>
          <a:p>
            <a:pPr lvl="0"/>
            <a:r>
              <a:rPr lang="en-US" sz="1900" dirty="0"/>
              <a:t>what is group_src1?</a:t>
            </a:r>
          </a:p>
          <a:p>
            <a:pPr lvl="0"/>
            <a:r>
              <a:rPr lang="en-US" sz="1900" dirty="0"/>
              <a:t>what is $</a:t>
            </a:r>
            <a:r>
              <a:rPr lang="en-US" sz="1900" dirty="0" err="1"/>
              <a:t>mnth</a:t>
            </a:r>
            <a:r>
              <a:rPr lang="en-US" sz="1900" dirty="0"/>
              <a:t>$ group?</a:t>
            </a:r>
          </a:p>
          <a:p>
            <a:pPr lvl="0"/>
            <a:r>
              <a:rPr lang="en-US" sz="1900" dirty="0"/>
              <a:t>on what basis $</a:t>
            </a:r>
            <a:r>
              <a:rPr lang="en-US" sz="1900" dirty="0" err="1"/>
              <a:t>mnth</a:t>
            </a:r>
            <a:r>
              <a:rPr lang="en-US" sz="1900" dirty="0"/>
              <a:t>$_commission is determined?</a:t>
            </a:r>
          </a:p>
          <a:p>
            <a:pPr lvl="0"/>
            <a:r>
              <a:rPr lang="en-US" sz="1900" dirty="0"/>
              <a:t>each of the months have a grp -- not all the months have data for a given employee, can we assume that the employee would belong to the same group for the next month if it is blank? Also, some employee has their group changing - is that legit?</a:t>
            </a:r>
          </a:p>
          <a:p>
            <a:pPr lvl="0"/>
            <a:r>
              <a:rPr lang="en-US" sz="1900" dirty="0"/>
              <a:t>do we consider blank values in columns as blank or is there any default value to be used?</a:t>
            </a:r>
          </a:p>
          <a:p>
            <a:endParaRPr lang="en-US" dirty="0"/>
          </a:p>
        </p:txBody>
      </p:sp>
    </p:spTree>
    <p:extLst>
      <p:ext uri="{BB962C8B-B14F-4D97-AF65-F5344CB8AC3E}">
        <p14:creationId xmlns:p14="http://schemas.microsoft.com/office/powerpoint/2010/main" val="3130873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Questions (cont..)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u="sng" dirty="0"/>
              <a:t>Call data</a:t>
            </a:r>
          </a:p>
          <a:p>
            <a:pPr lvl="0"/>
            <a:r>
              <a:rPr lang="en-US" sz="1900" dirty="0"/>
              <a:t>can we replace all blanks in </a:t>
            </a:r>
            <a:r>
              <a:rPr lang="en-US" sz="1900" dirty="0" err="1"/>
              <a:t>call_direction</a:t>
            </a:r>
            <a:r>
              <a:rPr lang="en-US" sz="1900" dirty="0"/>
              <a:t> column as "outbound"?</a:t>
            </a:r>
          </a:p>
          <a:p>
            <a:pPr lvl="0"/>
            <a:r>
              <a:rPr lang="en-US" sz="1900" dirty="0"/>
              <a:t>what is skill name? what do different values indicate? What does a blank value for this field indicate?</a:t>
            </a:r>
          </a:p>
          <a:p>
            <a:pPr lvl="0"/>
            <a:r>
              <a:rPr lang="en-US" sz="1900" dirty="0"/>
              <a:t>any call that does not have a skill name associated to it does not have a 'Call end time'. How are they 2 linked? and the same does not have a 'call direction'</a:t>
            </a:r>
          </a:p>
          <a:p>
            <a:pPr lvl="0"/>
            <a:r>
              <a:rPr lang="en-US" sz="1900" dirty="0"/>
              <a:t>what are values in Rec Status: PTP </a:t>
            </a:r>
            <a:r>
              <a:rPr lang="en-US" sz="1900" dirty="0" err="1"/>
              <a:t>Arranged,Agent</a:t>
            </a:r>
            <a:r>
              <a:rPr lang="en-US" sz="1900" dirty="0"/>
              <a:t> </a:t>
            </a:r>
            <a:r>
              <a:rPr lang="en-US" sz="1900" dirty="0" err="1"/>
              <a:t>Cust</a:t>
            </a:r>
            <a:r>
              <a:rPr lang="en-US" sz="1900" dirty="0"/>
              <a:t> 3/4, DNC,RPC, PTP?</a:t>
            </a:r>
          </a:p>
          <a:p>
            <a:pPr>
              <a:buFont typeface="Wingdings" panose="05000000000000000000" pitchFamily="2" charset="2"/>
              <a:buChar char="q"/>
            </a:pPr>
            <a:r>
              <a:rPr lang="en-US" u="sng" dirty="0"/>
              <a:t>Feature data</a:t>
            </a:r>
          </a:p>
          <a:p>
            <a:pPr lvl="0"/>
            <a:r>
              <a:rPr lang="en-US" sz="1900" dirty="0"/>
              <a:t>what does target variable mean? is it whether the agent left the company or not or something else?</a:t>
            </a:r>
          </a:p>
          <a:p>
            <a:endParaRPr lang="en-US" dirty="0"/>
          </a:p>
        </p:txBody>
      </p:sp>
    </p:spTree>
    <p:extLst>
      <p:ext uri="{BB962C8B-B14F-4D97-AF65-F5344CB8AC3E}">
        <p14:creationId xmlns:p14="http://schemas.microsoft.com/office/powerpoint/2010/main" val="289844989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30</TotalTime>
  <Words>442</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Calibri</vt:lpstr>
      <vt:lpstr>Calibri Light</vt:lpstr>
      <vt:lpstr>Times New Roman</vt:lpstr>
      <vt:lpstr>Wingdings</vt:lpstr>
      <vt:lpstr>Wingdings 2</vt:lpstr>
      <vt:lpstr>HDOfficeLightV0</vt:lpstr>
      <vt:lpstr>1_HDOfficeLightV0</vt:lpstr>
      <vt:lpstr>RankMiner</vt:lpstr>
      <vt:lpstr>Data Diagram</vt:lpstr>
      <vt:lpstr>Data Description</vt:lpstr>
      <vt:lpstr>Business Questions</vt:lpstr>
      <vt:lpstr>Business Questions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RankMiner</dc:title>
  <dc:creator>vishal punjabi</dc:creator>
  <cp:lastModifiedBy>vishal punjabi</cp:lastModifiedBy>
  <cp:revision>3</cp:revision>
  <dcterms:created xsi:type="dcterms:W3CDTF">2016-04-06T00:29:12Z</dcterms:created>
  <dcterms:modified xsi:type="dcterms:W3CDTF">2016-04-06T01:00:11Z</dcterms:modified>
</cp:coreProperties>
</file>