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73" r:id="rId6"/>
    <p:sldId id="275" r:id="rId7"/>
    <p:sldId id="259" r:id="rId8"/>
    <p:sldId id="260" r:id="rId9"/>
    <p:sldId id="261" r:id="rId10"/>
    <p:sldId id="279" r:id="rId11"/>
    <p:sldId id="276" r:id="rId12"/>
    <p:sldId id="277" r:id="rId13"/>
    <p:sldId id="281" r:id="rId14"/>
    <p:sldId id="278" r:id="rId15"/>
    <p:sldId id="282" r:id="rId16"/>
    <p:sldId id="262" r:id="rId17"/>
    <p:sldId id="263" r:id="rId18"/>
    <p:sldId id="280" r:id="rId19"/>
    <p:sldId id="266" r:id="rId20"/>
    <p:sldId id="267" r:id="rId21"/>
    <p:sldId id="269" r:id="rId22"/>
    <p:sldId id="27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5747" autoAdjust="0"/>
  </p:normalViewPr>
  <p:slideViewPr>
    <p:cSldViewPr snapToGrid="0">
      <p:cViewPr varScale="1">
        <p:scale>
          <a:sx n="48" d="100"/>
          <a:sy n="48" d="100"/>
        </p:scale>
        <p:origin x="77" y="4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7870-BF7A-4557-A6A0-4721A64EFAD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3BB24-EA23-459A-A0EC-4542ED0B4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Buna </a:t>
            </a:r>
            <a:r>
              <a:rPr lang="en-US" baseline="0" dirty="0" err="1" smtClean="0"/>
              <a:t>ziua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numele</a:t>
            </a:r>
            <a:r>
              <a:rPr lang="en-US" baseline="0" dirty="0" smtClean="0"/>
              <a:t> meu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Lazar Lila-Ciprian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astazi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vorbesc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despre</a:t>
            </a:r>
            <a:r>
              <a:rPr lang="en-US" baseline="0" dirty="0" smtClean="0"/>
              <a:t> OPID (Online Platform for IoT Devices) o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rezolva</a:t>
            </a:r>
            <a:r>
              <a:rPr lang="en-US" baseline="0" dirty="0" smtClean="0"/>
              <a:t> o parte din </a:t>
            </a:r>
            <a:r>
              <a:rPr lang="en-US" baseline="0" dirty="0" err="1" smtClean="0"/>
              <a:t>problemele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care IoT le </a:t>
            </a:r>
            <a:r>
              <a:rPr lang="en-US" baseline="0" dirty="0" err="1" smtClean="0"/>
              <a:t>intampina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de fata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3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Dispozitivele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transmite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mesaj</a:t>
            </a:r>
            <a:r>
              <a:rPr lang="en-US" baseline="0" dirty="0" smtClean="0"/>
              <a:t> MQTT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Gateway, </a:t>
            </a:r>
            <a:r>
              <a:rPr lang="en-US" baseline="0" dirty="0" err="1" smtClean="0"/>
              <a:t>folosind</a:t>
            </a:r>
            <a:r>
              <a:rPr lang="en-US" baseline="0" dirty="0" smtClean="0"/>
              <a:t> AWS IoT care </a:t>
            </a:r>
            <a:r>
              <a:rPr lang="en-US" baseline="0" dirty="0" err="1" smtClean="0"/>
              <a:t>functioneaza</a:t>
            </a:r>
            <a:r>
              <a:rPr lang="en-US" baseline="0" dirty="0" smtClean="0"/>
              <a:t> ca un broker.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Utilizand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celor</a:t>
            </a:r>
            <a:r>
              <a:rPr lang="en-US" baseline="0" dirty="0" smtClean="0"/>
              <a:t> de la Amazon, </a:t>
            </a:r>
            <a:r>
              <a:rPr lang="en-US" baseline="0" dirty="0" err="1" smtClean="0"/>
              <a:t>datele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transportate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-o </a:t>
            </a:r>
            <a:r>
              <a:rPr lang="en-US" baseline="0" dirty="0" err="1" smtClean="0"/>
              <a:t>maniera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securizata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Cum </a:t>
            </a:r>
            <a:r>
              <a:rPr lang="en-US" dirty="0" err="1" smtClean="0"/>
              <a:t>dispozitivele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furnizeaza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numar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foarte</a:t>
            </a:r>
            <a:r>
              <a:rPr lang="en-US" baseline="0" dirty="0" smtClean="0"/>
              <a:t> mare de date, un </a:t>
            </a:r>
            <a:r>
              <a:rPr lang="en-US" baseline="0" dirty="0" err="1" smtClean="0"/>
              <a:t>astfel</a:t>
            </a:r>
            <a:r>
              <a:rPr lang="en-US" baseline="0" dirty="0" smtClean="0"/>
              <a:t> de Broker MQTT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scalabil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caz</a:t>
            </a:r>
            <a:r>
              <a:rPr lang="en-US" baseline="0" dirty="0" smtClean="0"/>
              <a:t> AWS IoT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solutie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potrivita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Slide separate in care </a:t>
            </a:r>
            <a:r>
              <a:rPr lang="en-US" baseline="0" dirty="0" err="1" smtClean="0"/>
              <a:t>vorbesc</a:t>
            </a:r>
            <a:r>
              <a:rPr lang="en-US" baseline="0" dirty="0" smtClean="0"/>
              <a:t> de Firebase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stateless notification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cadrul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serviciu</a:t>
            </a:r>
            <a:r>
              <a:rPr lang="en-US" baseline="0" dirty="0" smtClean="0"/>
              <a:t> de tip REST, </a:t>
            </a:r>
            <a:r>
              <a:rPr lang="en-US" baseline="0" dirty="0" err="1" smtClean="0"/>
              <a:t>fiecare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considerate independent (stateless).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 de </a:t>
            </a:r>
            <a:r>
              <a:rPr lang="en-US" baseline="0" dirty="0" err="1" smtClean="0"/>
              <a:t>asemenea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un protocol stateless.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notifcarea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utilizatorilor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trebuit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gasim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independenta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deoarece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scalabilitatea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-o </a:t>
            </a:r>
            <a:r>
              <a:rPr lang="en-US" baseline="0" dirty="0" err="1" smtClean="0"/>
              <a:t>maniera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usora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instante</a:t>
            </a:r>
            <a:r>
              <a:rPr lang="en-US" baseline="0" dirty="0" smtClean="0"/>
              <a:t> + Load Balancer)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, am </a:t>
            </a:r>
            <a:r>
              <a:rPr lang="en-US" baseline="0" dirty="0" err="1" smtClean="0"/>
              <a:t>utilizat</a:t>
            </a:r>
            <a:r>
              <a:rPr lang="en-US" baseline="0" dirty="0" smtClean="0"/>
              <a:t> Firebase Cloud Messaging, un </a:t>
            </a:r>
            <a:r>
              <a:rPr lang="en-US" baseline="0" dirty="0" err="1" smtClean="0"/>
              <a:t>serviciu</a:t>
            </a:r>
            <a:r>
              <a:rPr lang="en-US" baseline="0" dirty="0" smtClean="0"/>
              <a:t> de Push Notification pus la </a:t>
            </a:r>
            <a:r>
              <a:rPr lang="en-US" baseline="0" dirty="0" err="1" smtClean="0"/>
              <a:t>dispozitie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cei</a:t>
            </a:r>
            <a:r>
              <a:rPr lang="en-US" baseline="0" dirty="0" smtClean="0"/>
              <a:t> de la Google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Utilizand</a:t>
            </a:r>
            <a:r>
              <a:rPr lang="en-US" baseline="0" dirty="0" smtClean="0"/>
              <a:t> API-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de “Push Notification” </a:t>
            </a:r>
            <a:r>
              <a:rPr lang="en-US" baseline="0" dirty="0" err="1" smtClean="0"/>
              <a:t>introdus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odata</a:t>
            </a:r>
            <a:r>
              <a:rPr lang="en-US" baseline="0" dirty="0" smtClean="0"/>
              <a:t> cu HTML5,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mereu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pagina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deschisa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, ci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ajuns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tina</a:t>
            </a:r>
            <a:r>
              <a:rPr lang="en-US" baseline="0" dirty="0" smtClean="0"/>
              <a:t> browser-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deschis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primi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notificati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legatura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modificarile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aparute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tinut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curent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modificarile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aparute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oriunde</a:t>
            </a:r>
            <a:r>
              <a:rPr lang="en-US" baseline="0" dirty="0" smtClean="0"/>
              <a:t> s-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afla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interactioneaza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ajunge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astfel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notificare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procesata</a:t>
            </a:r>
            <a:r>
              <a:rPr lang="en-US" baseline="0" dirty="0" smtClean="0"/>
              <a:t> de client, </a:t>
            </a:r>
            <a:r>
              <a:rPr lang="en-US" baseline="0" dirty="0" err="1" smtClean="0"/>
              <a:t>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are tab-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inchis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notificarea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procesata</a:t>
            </a:r>
            <a:r>
              <a:rPr lang="en-US" baseline="0" dirty="0" smtClean="0"/>
              <a:t> de un </a:t>
            </a:r>
            <a:r>
              <a:rPr lang="en-US" i="1" baseline="0" dirty="0" smtClean="0"/>
              <a:t>service worker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Un service worker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un script care </a:t>
            </a:r>
            <a:r>
              <a:rPr lang="en-US" i="0" baseline="0" dirty="0" err="1" smtClean="0"/>
              <a:t>ruleaza</a:t>
            </a:r>
            <a:r>
              <a:rPr lang="en-US" i="0" baseline="0" dirty="0" smtClean="0"/>
              <a:t> in background, </a:t>
            </a:r>
            <a:r>
              <a:rPr lang="en-US" i="0" baseline="0" dirty="0" err="1" smtClean="0"/>
              <a:t>separat</a:t>
            </a:r>
            <a:r>
              <a:rPr lang="en-US" i="0" baseline="0" dirty="0" smtClean="0"/>
              <a:t> de o </a:t>
            </a:r>
            <a:r>
              <a:rPr lang="en-US" i="0" baseline="0" dirty="0" err="1" smtClean="0"/>
              <a:t>pagina</a:t>
            </a:r>
            <a:r>
              <a:rPr lang="en-US" i="0" baseline="0" dirty="0" smtClean="0"/>
              <a:t> web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5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Datorita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faptului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datele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provenite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devin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variate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cantiatii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impresionante</a:t>
            </a:r>
            <a:r>
              <a:rPr lang="en-US" baseline="0" dirty="0" smtClean="0"/>
              <a:t> de date pe care le </a:t>
            </a:r>
            <a:r>
              <a:rPr lang="en-US" baseline="0" dirty="0" err="1" smtClean="0"/>
              <a:t>produc</a:t>
            </a:r>
            <a:r>
              <a:rPr lang="en-US" baseline="0" dirty="0" smtClean="0"/>
              <a:t>, ca </a:t>
            </a:r>
            <a:r>
              <a:rPr lang="en-US" baseline="0" dirty="0" err="1" smtClean="0"/>
              <a:t>mediu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stocare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cadrul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platformei</a:t>
            </a:r>
            <a:r>
              <a:rPr lang="en-US" baseline="0" dirty="0" smtClean="0"/>
              <a:t> s-a </a:t>
            </a:r>
            <a:r>
              <a:rPr lang="en-US" baseline="0" dirty="0" err="1" smtClean="0"/>
              <a:t>utilizat</a:t>
            </a:r>
            <a:r>
              <a:rPr lang="en-US" baseline="0" dirty="0" smtClean="0"/>
              <a:t> MongoDB, o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de date NoSQL, de tip </a:t>
            </a:r>
            <a:r>
              <a:rPr lang="en-US" baseline="0" dirty="0" err="1" smtClean="0"/>
              <a:t>cheie-valoare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raspuns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un cod de stare </a:t>
            </a:r>
            <a:r>
              <a:rPr lang="en-US" baseline="0" dirty="0" err="1" smtClean="0"/>
              <a:t>aferent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9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Utilizatorii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notificati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pleaca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inchida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lumina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notificati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in care nu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lapte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fridgider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utilizeaza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stabileasca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actiuni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realizeze</a:t>
            </a:r>
            <a:r>
              <a:rPr lang="en-US" baseline="0" dirty="0" smtClean="0"/>
              <a:t> in mod automat.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exprimata</a:t>
            </a:r>
            <a:r>
              <a:rPr lang="en-US" dirty="0" smtClean="0"/>
              <a:t> 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ajutorul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limbajului</a:t>
            </a:r>
            <a:r>
              <a:rPr lang="en-US" baseline="0" dirty="0" smtClean="0"/>
              <a:t> natural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Limbajul</a:t>
            </a:r>
            <a:r>
              <a:rPr lang="en-US" baseline="0" dirty="0" smtClean="0"/>
              <a:t> natural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transformat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-o </a:t>
            </a:r>
            <a:r>
              <a:rPr lang="en-US" baseline="0" dirty="0" err="1" smtClean="0"/>
              <a:t>expresie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logica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logice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construiete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arborele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asociat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formulei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Evaluarea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reguli</a:t>
            </a:r>
            <a:r>
              <a:rPr lang="en-US" baseline="0" dirty="0" smtClean="0"/>
              <a:t> se face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parcurgerea</a:t>
            </a:r>
            <a:r>
              <a:rPr lang="en-US" baseline="0" dirty="0" smtClean="0"/>
              <a:t> post-</a:t>
            </a:r>
            <a:r>
              <a:rPr lang="en-US" baseline="0" dirty="0" err="1" smtClean="0"/>
              <a:t>ordine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acestui</a:t>
            </a:r>
            <a:r>
              <a:rPr lang="en-US" baseline="0" dirty="0" smtClean="0"/>
              <a:t> arbore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Utiliatorul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stabileasca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actiuni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realizeze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evaluarea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regulii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realizeaza</a:t>
            </a:r>
            <a:r>
              <a:rPr lang="en-US" baseline="0" dirty="0" smtClean="0"/>
              <a:t> cu success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Procesul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verificare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regulilor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realizeaza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actuator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dispozitiv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starea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 </a:t>
            </a:r>
            <a:r>
              <a:rPr lang="en-US" baseline="0" dirty="0" err="1" smtClean="0"/>
              <a:t>regula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fi in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activa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inactive.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inactiva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ea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evaluata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in care un </a:t>
            </a:r>
            <a:r>
              <a:rPr lang="en-US" baseline="0" dirty="0" err="1" smtClean="0"/>
              <a:t>dispozitiv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evaluata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introduce o </a:t>
            </a:r>
            <a:r>
              <a:rPr lang="en-US" baseline="0" dirty="0" err="1" smtClean="0"/>
              <a:t>regula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verificata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nu se </a:t>
            </a:r>
            <a:r>
              <a:rPr lang="en-US" baseline="0" dirty="0" err="1" smtClean="0"/>
              <a:t>afla</a:t>
            </a:r>
            <a:r>
              <a:rPr lang="en-US" baseline="0" dirty="0" smtClean="0"/>
              <a:t> in conflict cu </a:t>
            </a:r>
            <a:r>
              <a:rPr lang="en-US" baseline="0" dirty="0" err="1" smtClean="0"/>
              <a:t>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reguli</a:t>
            </a:r>
            <a:r>
              <a:rPr lang="en-US" baseline="0" dirty="0" smtClean="0"/>
              <a:t> introduce anterior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exemplu</a:t>
            </a:r>
            <a:r>
              <a:rPr lang="en-US" baseline="0" dirty="0" smtClean="0"/>
              <a:t> de conflict, </a:t>
            </a:r>
            <a:r>
              <a:rPr lang="en-US" baseline="0" dirty="0" err="1" smtClean="0"/>
              <a:t>avem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regula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deschide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conditii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alta</a:t>
            </a:r>
            <a:r>
              <a:rPr lang="en-US" baseline="0" dirty="0" smtClean="0"/>
              <a:t> care o </a:t>
            </a:r>
            <a:r>
              <a:rPr lang="en-US" baseline="0" dirty="0" err="1" smtClean="0"/>
              <a:t>inchide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reguli</a:t>
            </a:r>
            <a:r>
              <a:rPr lang="en-US" baseline="0" dirty="0" smtClean="0"/>
              <a:t> se pot </a:t>
            </a:r>
            <a:r>
              <a:rPr lang="en-US" baseline="0" dirty="0" err="1" smtClean="0"/>
              <a:t>activa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reciproc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avem</a:t>
            </a:r>
            <a:r>
              <a:rPr lang="en-US" baseline="0" dirty="0" smtClean="0"/>
              <a:t> un conflict.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 </a:t>
            </a:r>
            <a:r>
              <a:rPr lang="en-US" baseline="0" dirty="0" err="1" smtClean="0"/>
              <a:t>asemenea</a:t>
            </a:r>
            <a:r>
              <a:rPr lang="en-US" baseline="0" dirty="0" smtClean="0"/>
              <a:t> ,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seta un </a:t>
            </a:r>
            <a:r>
              <a:rPr lang="en-US" baseline="0" dirty="0" err="1" smtClean="0"/>
              <a:t>anumit</a:t>
            </a:r>
            <a:r>
              <a:rPr lang="en-US" baseline="0" dirty="0" smtClean="0"/>
              <a:t> interval in care </a:t>
            </a:r>
            <a:r>
              <a:rPr lang="en-US" baseline="0" dirty="0" err="1" smtClean="0"/>
              <a:t>regula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activa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citeste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exemplul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anumita</a:t>
            </a:r>
            <a:r>
              <a:rPr lang="en-US" baseline="0" dirty="0" smtClean="0"/>
              <a:t> data la care </a:t>
            </a:r>
            <a:r>
              <a:rPr lang="en-US" baseline="0" dirty="0" err="1" smtClean="0"/>
              <a:t>regula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evaluata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, un program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executat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minut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minut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vedea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evaluata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acel</a:t>
            </a:r>
            <a:r>
              <a:rPr lang="en-US" baseline="0" dirty="0" smtClean="0"/>
              <a:t> moment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Modulul</a:t>
            </a:r>
            <a:r>
              <a:rPr lang="en-US" baseline="0" dirty="0" smtClean="0"/>
              <a:t> Things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responsabil</a:t>
            </a:r>
            <a:r>
              <a:rPr lang="en-US" baseline="0" dirty="0" smtClean="0"/>
              <a:t> cu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Interactiunea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dispoztivile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comunicarea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dispozitivele</a:t>
            </a:r>
            <a:r>
              <a:rPr lang="en-US" baseline="0" dirty="0" smtClean="0"/>
              <a:t> IoT,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reception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mesajele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partea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utilizatorilor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Fiecare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vizibila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cadrul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panoulul</a:t>
            </a:r>
            <a:r>
              <a:rPr lang="en-US" baseline="0" dirty="0" smtClean="0"/>
              <a:t> de control ,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cum </a:t>
            </a:r>
            <a:r>
              <a:rPr lang="en-US" baseline="0" dirty="0" err="1" smtClean="0"/>
              <a:t>putem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aceasta</a:t>
            </a:r>
            <a:r>
              <a:rPr lang="en-US" baseline="0" dirty="0" smtClean="0"/>
              <a:t> imagine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dispozitie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referitoare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valorile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inregistrate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o parte din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fluctuatia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inregistrate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Probleme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reusit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le resolve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urmatoarele</a:t>
            </a:r>
            <a:r>
              <a:rPr lang="en-US" baseline="0" dirty="0" smtClean="0"/>
              <a:t>: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facilitate </a:t>
            </a:r>
            <a:r>
              <a:rPr lang="en-US" baseline="0" dirty="0" err="1" smtClean="0"/>
              <a:t>accesul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utilizatorului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dispozitivle</a:t>
            </a:r>
            <a:r>
              <a:rPr lang="en-US" baseline="0" dirty="0" smtClean="0"/>
              <a:t> IoT </a:t>
            </a:r>
            <a:r>
              <a:rPr lang="en-US" baseline="0" dirty="0" err="1" smtClean="0"/>
              <a:t>dintr</a:t>
            </a:r>
            <a:r>
              <a:rPr lang="en-US" baseline="0" dirty="0" smtClean="0"/>
              <a:t>-un </a:t>
            </a:r>
            <a:r>
              <a:rPr lang="en-US" baseline="0" dirty="0" err="1" smtClean="0"/>
              <a:t>punct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cetral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Datorita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faptului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platfoma</a:t>
            </a:r>
            <a:r>
              <a:rPr lang="en-US" baseline="0" dirty="0" smtClean="0"/>
              <a:t> online,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interactiona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dispozitivele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oriunde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seta </a:t>
            </a:r>
            <a:r>
              <a:rPr lang="en-US" baseline="0" dirty="0" err="1" smtClean="0"/>
              <a:t>actiuni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realizeze</a:t>
            </a:r>
            <a:r>
              <a:rPr lang="en-US" baseline="0" dirty="0" smtClean="0"/>
              <a:t> in mod automat, in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conditii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intermediul</a:t>
            </a:r>
            <a:r>
              <a:rPr lang="en-US" baseline="0" dirty="0" smtClean="0"/>
              <a:t> API-</a:t>
            </a:r>
            <a:r>
              <a:rPr lang="en-US" baseline="0" dirty="0" err="1" smtClean="0"/>
              <a:t>ului</a:t>
            </a:r>
            <a:r>
              <a:rPr lang="en-US" baseline="0" dirty="0" smtClean="0"/>
              <a:t> de “Push Notifications” </a:t>
            </a:r>
            <a:r>
              <a:rPr lang="en-US" baseline="0" dirty="0" err="1" smtClean="0"/>
              <a:t>utilizatorii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alertati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fiecare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dispozitiv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valoarea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dirty="0" err="1" smtClean="0"/>
              <a:t>Platforma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folosita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diferite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scenarii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SmartHouse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SmartHotel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SmartScholl</a:t>
            </a:r>
            <a:endParaRPr lang="en-US" dirty="0" smtClean="0"/>
          </a:p>
          <a:p>
            <a:pPr marL="228600" indent="-228600">
              <a:buFontTx/>
              <a:buAutoNum type="arabicPeriod" startAt="2"/>
            </a:pPr>
            <a:r>
              <a:rPr lang="en-US" baseline="0" dirty="0" smtClean="0"/>
              <a:t>Ca </a:t>
            </a:r>
            <a:r>
              <a:rPr lang="en-US" baseline="0" dirty="0" err="1" smtClean="0"/>
              <a:t>directii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dezvoltare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fi</a:t>
            </a:r>
          </a:p>
          <a:p>
            <a:pPr marL="685800" lvl="1" indent="-228600">
              <a:buFontTx/>
              <a:buAutoNum type="arabicPeriod" startAt="2"/>
            </a:pPr>
            <a:r>
              <a:rPr lang="en-US" baseline="0" dirty="0" err="1" smtClean="0"/>
              <a:t>Adaugarea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reguli</a:t>
            </a:r>
            <a:r>
              <a:rPr lang="en-US" baseline="0" dirty="0" smtClean="0"/>
              <a:t> in mod automat.</a:t>
            </a:r>
          </a:p>
          <a:p>
            <a:pPr marL="685800" lvl="1" indent="-228600">
              <a:buFontTx/>
              <a:buAutoNum type="arabicPeriod" startAt="2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acesta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privinta</a:t>
            </a:r>
            <a:r>
              <a:rPr lang="en-US" baseline="0" dirty="0" smtClean="0"/>
              <a:t> se pot </a:t>
            </a:r>
            <a:r>
              <a:rPr lang="en-US" baseline="0" dirty="0" err="1" smtClean="0"/>
              <a:t>utiliza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invatarea</a:t>
            </a:r>
            <a:r>
              <a:rPr lang="en-US" baseline="0" dirty="0" smtClean="0"/>
              <a:t> automata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neuronale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identifica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realizeaza</a:t>
            </a:r>
            <a:r>
              <a:rPr lang="en-US" baseline="0" dirty="0" smtClean="0"/>
              <a:t> in mod </a:t>
            </a:r>
            <a:r>
              <a:rPr lang="en-US" baseline="0" dirty="0" err="1" smtClean="0"/>
              <a:t>frecvent</a:t>
            </a:r>
            <a:r>
              <a:rPr lang="en-US" baseline="0" dirty="0" smtClean="0"/>
              <a:t>.</a:t>
            </a:r>
          </a:p>
          <a:p>
            <a:pPr marL="685800" lvl="1" indent="-228600">
              <a:buFontTx/>
              <a:buAutoNum type="arabicPeriod" startAt="2"/>
            </a:pPr>
            <a:r>
              <a:rPr lang="en-US" baseline="0" dirty="0" err="1" smtClean="0"/>
              <a:t>Odata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actiuni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pot fi </a:t>
            </a:r>
            <a:r>
              <a:rPr lang="en-US" baseline="0" dirty="0" err="1" smtClean="0"/>
              <a:t>automatizate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introducerea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sisitem</a:t>
            </a:r>
            <a:endParaRPr lang="en-US" baseline="0" dirty="0" smtClean="0"/>
          </a:p>
          <a:p>
            <a:pPr marL="685800" lvl="1" indent="-228600">
              <a:buFontTx/>
              <a:buAutoNum type="arabicPeriod" startAt="2"/>
            </a:pPr>
            <a:r>
              <a:rPr lang="en-US" baseline="0" dirty="0" err="1" smtClean="0"/>
              <a:t>Deoarece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dezvoltarea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platformei</a:t>
            </a:r>
            <a:r>
              <a:rPr lang="en-US" baseline="0" dirty="0" smtClean="0"/>
              <a:t> s-a </a:t>
            </a:r>
            <a:r>
              <a:rPr lang="en-US" baseline="0" dirty="0" err="1" smtClean="0"/>
              <a:t>utilizat</a:t>
            </a:r>
            <a:r>
              <a:rPr lang="en-US" baseline="0" dirty="0" smtClean="0"/>
              <a:t>  un API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realizarea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aplicatii</a:t>
            </a:r>
            <a:r>
              <a:rPr lang="en-US" baseline="0" dirty="0" smtClean="0"/>
              <a:t> native nu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foarte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informatiile</a:t>
            </a:r>
            <a:r>
              <a:rPr lang="en-US" baseline="0" dirty="0" smtClean="0"/>
              <a:t> le am,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endParaRPr lang="en-US" baseline="0" dirty="0" smtClean="0"/>
          </a:p>
          <a:p>
            <a:pPr marL="685800" lvl="1" indent="-228600">
              <a:buFontTx/>
              <a:buAutoNum type="arabicPeriod" startAt="2"/>
            </a:pPr>
            <a:r>
              <a:rPr lang="en-US" baseline="0" dirty="0" err="1" smtClean="0"/>
              <a:t>Diversificarea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acceptate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adaugarea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suportului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camere</a:t>
            </a:r>
            <a:r>
              <a:rPr lang="en-US" baseline="0" dirty="0" smtClean="0"/>
              <a:t>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urmatoarele</a:t>
            </a:r>
            <a:r>
              <a:rPr lang="en-US" baseline="0" dirty="0" smtClean="0"/>
              <a:t> minute ma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concentra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urmatoarelor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aspecte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Problemele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actuale</a:t>
            </a:r>
            <a:r>
              <a:rPr lang="en-US" baseline="0" dirty="0" smtClean="0"/>
              <a:t> pe care IoT le </a:t>
            </a:r>
            <a:r>
              <a:rPr lang="en-US" baseline="0" dirty="0" err="1" smtClean="0"/>
              <a:t>intampina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de fata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Solutiile</a:t>
            </a:r>
            <a:r>
              <a:rPr lang="en-US" baseline="0" dirty="0" smtClean="0"/>
              <a:t> pe care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propune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rezolva</a:t>
            </a:r>
            <a:r>
              <a:rPr lang="en-US" baseline="0" dirty="0" smtClean="0"/>
              <a:t> o parte din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Modul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proiectata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avantajele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acesteia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Dupa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clarificat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prezenta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scurt</a:t>
            </a:r>
            <a:r>
              <a:rPr lang="en-US" baseline="0" dirty="0" smtClean="0"/>
              <a:t> demo.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urma</a:t>
            </a:r>
            <a:r>
              <a:rPr lang="en-US" baseline="0" dirty="0" smtClean="0"/>
              <a:t>, ne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concentra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concluziilor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directiilor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dezvoltarea</a:t>
            </a:r>
            <a:r>
              <a:rPr lang="en-US" baseline="0" dirty="0" smtClean="0"/>
              <a:t> ale </a:t>
            </a:r>
            <a:r>
              <a:rPr lang="en-US" baseline="0" dirty="0" err="1" smtClean="0"/>
              <a:t>acestei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n-US" baseline="0" dirty="0" err="1" smtClean="0"/>
              <a:t>Termeni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pot fi </a:t>
            </a:r>
            <a:r>
              <a:rPr lang="en-US" baseline="0" dirty="0" err="1" smtClean="0"/>
              <a:t>utilizat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caracterizarea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IoT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MQTT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Cloud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err="1" smtClean="0"/>
              <a:t>Automatiza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IoT-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vazut</a:t>
            </a:r>
            <a:r>
              <a:rPr lang="en-US" baseline="0" dirty="0" smtClean="0"/>
              <a:t> ca o </a:t>
            </a:r>
            <a:r>
              <a:rPr lang="en-US" baseline="0" dirty="0" err="1" smtClean="0"/>
              <a:t>retea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globala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interconectate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Mare parte </a:t>
            </a:r>
            <a:r>
              <a:rPr lang="en-US" baseline="0" dirty="0" err="1" smtClean="0"/>
              <a:t>dintre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dispozitivele</a:t>
            </a:r>
            <a:r>
              <a:rPr lang="en-US" baseline="0" dirty="0" smtClean="0"/>
              <a:t> pe care le </a:t>
            </a:r>
            <a:r>
              <a:rPr lang="en-US" baseline="0" dirty="0" err="1" smtClean="0"/>
              <a:t>folosim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viata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zi</a:t>
            </a:r>
            <a:r>
              <a:rPr lang="en-US" baseline="0" dirty="0" smtClean="0"/>
              <a:t> pot fi </a:t>
            </a:r>
            <a:r>
              <a:rPr lang="en-US" baseline="0" dirty="0" err="1" smtClean="0"/>
              <a:t>controlate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intermediul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IoT-ului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sens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 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tipuri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echipamente</a:t>
            </a:r>
            <a:r>
              <a:rPr lang="en-US" baseline="0" dirty="0" smtClean="0"/>
              <a:t>: 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Senzori</a:t>
            </a:r>
            <a:r>
              <a:rPr lang="en-US" baseline="0" dirty="0" smtClean="0"/>
              <a:t>:  </a:t>
            </a:r>
            <a:r>
              <a:rPr lang="en-US" baseline="0" dirty="0" err="1" smtClean="0"/>
              <a:t>Transforma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unitatile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fizice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semnale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digitale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Noduri</a:t>
            </a:r>
            <a:r>
              <a:rPr lang="en-US" baseline="0" dirty="0" smtClean="0"/>
              <a:t> Centrale: </a:t>
            </a:r>
            <a:r>
              <a:rPr lang="en-US" baseline="0" dirty="0" err="1" smtClean="0"/>
              <a:t>Preiau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furnizate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trimit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departe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utilizatori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Actuatorii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Transforma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instructiunile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partea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utilizatorului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actiuni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fizice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MQTT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Este un protocol de </a:t>
            </a:r>
            <a:r>
              <a:rPr lang="en-US" baseline="0" dirty="0" err="1" smtClean="0"/>
              <a:t>comunicare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bazeraza</a:t>
            </a:r>
            <a:r>
              <a:rPr lang="en-US" baseline="0" dirty="0" smtClean="0"/>
              <a:t> pe </a:t>
            </a:r>
            <a:r>
              <a:rPr lang="en-US" baseline="0" dirty="0" err="1" smtClean="0"/>
              <a:t>modelul</a:t>
            </a:r>
            <a:r>
              <a:rPr lang="en-US" baseline="0" dirty="0" smtClean="0"/>
              <a:t> publisher/subscriber.  </a:t>
            </a:r>
            <a:r>
              <a:rPr lang="en-US" baseline="0" dirty="0" err="1" smtClean="0"/>
              <a:t>Publisheri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</a:t>
            </a:r>
            <a:r>
              <a:rPr lang="en-US" baseline="0" dirty="0" smtClean="0"/>
              <a:t> subscriber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cei</a:t>
            </a:r>
            <a:r>
              <a:rPr lang="en-US" baseline="0" dirty="0" smtClean="0"/>
              <a:t> care le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Cei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interesati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topic-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abona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primi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cadrul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acestui</a:t>
            </a:r>
            <a:r>
              <a:rPr lang="en-US" baseline="0" dirty="0" smtClean="0"/>
              <a:t> protocol de </a:t>
            </a:r>
            <a:r>
              <a:rPr lang="en-US" baseline="0" dirty="0" err="1" smtClean="0"/>
              <a:t>comunicare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entitati</a:t>
            </a:r>
            <a:r>
              <a:rPr lang="en-US" baseline="0" dirty="0" smtClean="0"/>
              <a:t> :</a:t>
            </a:r>
            <a:r>
              <a:rPr lang="en-US" baseline="0" dirty="0" err="1" smtClean="0"/>
              <a:t>Clienti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Brokeri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Atat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publica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mesaje</a:t>
            </a:r>
            <a:r>
              <a:rPr lang="en-US" baseline="0" dirty="0" smtClean="0"/>
              <a:t> cat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care se </a:t>
            </a:r>
            <a:r>
              <a:rPr lang="en-US" baseline="0" dirty="0" err="1" smtClean="0"/>
              <a:t>aboneaza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topic-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clienti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Broker-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nodul</a:t>
            </a:r>
            <a:r>
              <a:rPr lang="en-US" baseline="0" dirty="0" smtClean="0"/>
              <a:t> central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trece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fiecare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</a:t>
            </a:r>
            <a:r>
              <a:rPr lang="en-US" baseline="0" dirty="0" smtClean="0"/>
              <a:t> MQTT, </a:t>
            </a:r>
            <a:r>
              <a:rPr lang="en-US" baseline="0" dirty="0" err="1" smtClean="0"/>
              <a:t>deci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foarte</a:t>
            </a:r>
            <a:r>
              <a:rPr lang="en-US" baseline="0" dirty="0" smtClean="0"/>
              <a:t> important ca </a:t>
            </a:r>
            <a:r>
              <a:rPr lang="en-US" baseline="0" dirty="0" err="1" smtClean="0"/>
              <a:t>acesta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scalabil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special </a:t>
            </a:r>
            <a:r>
              <a:rPr lang="en-US" baseline="0" dirty="0" err="1" smtClean="0"/>
              <a:t>gandit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comunicarea</a:t>
            </a:r>
            <a:r>
              <a:rPr lang="en-US" baseline="0" dirty="0" smtClean="0"/>
              <a:t> M2M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o-RO" noProof="0" dirty="0" smtClean="0"/>
              <a:t>Cloud si IoT-ul sunt doua lucruri inseparabile.</a:t>
            </a:r>
          </a:p>
          <a:p>
            <a:pPr marL="228600" indent="-228600">
              <a:buAutoNum type="arabicPeriod"/>
            </a:pPr>
            <a:r>
              <a:rPr lang="ro-RO" noProof="0" dirty="0" smtClean="0"/>
              <a:t>Dispozitivele</a:t>
            </a:r>
            <a:r>
              <a:rPr lang="ro-RO" baseline="0" noProof="0" dirty="0" smtClean="0"/>
              <a:t> furnizeaza o cantitate impresionanta de date ce nu pot fi stocate local</a:t>
            </a:r>
          </a:p>
          <a:p>
            <a:pPr marL="228600" indent="-228600">
              <a:buAutoNum type="arabicPeriod"/>
            </a:pPr>
            <a:r>
              <a:rPr lang="ro-RO" baseline="0" noProof="0" dirty="0" smtClean="0"/>
              <a:t>De asemeanea, aceste date trebuiesc procesate petru a extrage informatii </a:t>
            </a:r>
          </a:p>
          <a:p>
            <a:pPr marL="228600" indent="-228600">
              <a:buAutoNum type="arabicPeriod"/>
            </a:pPr>
            <a:r>
              <a:rPr lang="ro-RO" baseline="0" noProof="0" dirty="0" smtClean="0"/>
              <a:t>Cloud-ul furnizeaza o modalitate prin intermdiul careia datele vor ajung la destinatie</a:t>
            </a:r>
          </a:p>
          <a:p>
            <a:pPr marL="228600" indent="-228600">
              <a:buAutoNum type="arabicPeriod"/>
            </a:pPr>
            <a:r>
              <a:rPr lang="ro-RO" baseline="0" noProof="0" dirty="0" smtClean="0"/>
              <a:t>Utilizand servicii cloud nu ne mai facem griji referitoare la infrastructura hardware</a:t>
            </a:r>
          </a:p>
          <a:p>
            <a:pPr marL="228600" indent="-228600">
              <a:buAutoNum type="arabicPeriod"/>
            </a:pPr>
            <a:endParaRPr lang="ro-R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IoT-</a:t>
            </a:r>
            <a:r>
              <a:rPr lang="en-US" dirty="0" err="1" smtClean="0"/>
              <a:t>ul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de fata nu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perfect,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aspecte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rezolvat</a:t>
            </a:r>
            <a:r>
              <a:rPr lang="en-US" baseline="0" dirty="0" smtClean="0"/>
              <a:t> cum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fi: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Interoperabilitatea </a:t>
            </a:r>
            <a:r>
              <a:rPr lang="en-US" baseline="0" dirty="0" err="1" smtClean="0"/>
              <a:t>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IoT-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de fata nu are </a:t>
            </a:r>
            <a:r>
              <a:rPr lang="en-US" baseline="0" dirty="0" err="1" smtClean="0"/>
              <a:t>foarte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comun</a:t>
            </a:r>
            <a:r>
              <a:rPr lang="en-US" baseline="0" dirty="0" smtClean="0"/>
              <a:t> cu Internet-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grupurilor</a:t>
            </a:r>
            <a:r>
              <a:rPr lang="en-US" baseline="0" dirty="0" smtClean="0"/>
              <a:t> isolate de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nu au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proiectate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Intreactiunea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utilzatori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Acestia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numai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intreriorul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retelei</a:t>
            </a:r>
            <a:r>
              <a:rPr lang="en-US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3.   </a:t>
            </a:r>
            <a:r>
              <a:rPr lang="en-US" baseline="0" dirty="0" err="1" smtClean="0"/>
              <a:t>Datorita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faptului</a:t>
            </a:r>
            <a:r>
              <a:rPr lang="en-US" baseline="0" dirty="0" smtClean="0"/>
              <a:t> ca “Internet of Things”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un concept in </a:t>
            </a:r>
            <a:r>
              <a:rPr lang="en-US" baseline="0" dirty="0" err="1" smtClean="0"/>
              <a:t>plina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dezvoltare</a:t>
            </a:r>
            <a:r>
              <a:rPr lang="en-US" baseline="0" dirty="0" smtClean="0"/>
              <a:t>,  nu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un protocol standard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utilizat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comunicarea</a:t>
            </a:r>
            <a:r>
              <a:rPr lang="en-US" baseline="0" dirty="0" smtClean="0"/>
              <a:t> M2M.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fapt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datoreaza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numarului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foarte</a:t>
            </a:r>
            <a:r>
              <a:rPr lang="en-US" baseline="0" dirty="0" smtClean="0"/>
              <a:t> mare de </a:t>
            </a:r>
            <a:r>
              <a:rPr lang="en-US" baseline="0" dirty="0" err="1" smtClean="0"/>
              <a:t>dispozitive</a:t>
            </a:r>
            <a:r>
              <a:rPr lang="en-US" baseline="0" dirty="0" smtClean="0"/>
              <a:t> pe care </a:t>
            </a:r>
            <a:r>
              <a:rPr lang="en-US" baseline="0" dirty="0" err="1" smtClean="0"/>
              <a:t>IoT-ul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interconecteze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Prezentand</a:t>
            </a:r>
            <a:r>
              <a:rPr lang="en-US" dirty="0" smtClean="0"/>
              <a:t> </a:t>
            </a:r>
            <a:r>
              <a:rPr lang="en-US" dirty="0" err="1" smtClean="0"/>
              <a:t>dificultatile</a:t>
            </a:r>
            <a:r>
              <a:rPr lang="en-US" dirty="0" smtClean="0"/>
              <a:t> pe care le </a:t>
            </a:r>
            <a:r>
              <a:rPr lang="en-US" dirty="0" err="1" smtClean="0"/>
              <a:t>intampina</a:t>
            </a:r>
            <a:r>
              <a:rPr lang="en-US" dirty="0" smtClean="0"/>
              <a:t> IoT-</a:t>
            </a:r>
            <a:r>
              <a:rPr lang="en-US" dirty="0" err="1" smtClean="0"/>
              <a:t>ul</a:t>
            </a:r>
            <a:r>
              <a:rPr lang="en-US" dirty="0" smtClean="0"/>
              <a:t> in </a:t>
            </a:r>
            <a:r>
              <a:rPr lang="en-US" dirty="0" err="1" smtClean="0"/>
              <a:t>momentul</a:t>
            </a:r>
            <a:r>
              <a:rPr lang="en-US" dirty="0" smtClean="0"/>
              <a:t> de fata, o </a:t>
            </a:r>
            <a:r>
              <a:rPr lang="en-US" dirty="0" err="1" smtClean="0"/>
              <a:t>posibila</a:t>
            </a:r>
            <a:r>
              <a:rPr lang="en-US" dirty="0" smtClean="0"/>
              <a:t> </a:t>
            </a:r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dezvoltarea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platofme</a:t>
            </a:r>
            <a:r>
              <a:rPr lang="en-US" baseline="0" dirty="0" smtClean="0"/>
              <a:t> online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Faciliteze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accesul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dispozitive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Rezolve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interoperabilitatii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Permita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utilizatorilor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legatura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modificarile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survenite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oriunde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Permita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actiune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realizeze</a:t>
            </a:r>
            <a:r>
              <a:rPr lang="en-US" baseline="0" dirty="0" smtClean="0"/>
              <a:t> in mod automat, in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conditii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 </a:t>
            </a:r>
            <a:r>
              <a:rPr lang="en-US" baseline="0" dirty="0" err="1" smtClean="0"/>
              <a:t>Vizualizarea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în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 real a </a:t>
            </a:r>
            <a:r>
              <a:rPr lang="en-US" baseline="0" dirty="0" err="1" smtClean="0"/>
              <a:t>informațiilor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provenite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dispozitivelor</a:t>
            </a:r>
            <a:r>
              <a:rPr lang="en-US" baseline="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 2015, IAB</a:t>
            </a:r>
            <a:r>
              <a:rPr lang="en-US" baseline="0" dirty="0" smtClean="0"/>
              <a:t> (Internet Architecture Board) a </a:t>
            </a:r>
            <a:r>
              <a:rPr lang="en-US" baseline="0" dirty="0" err="1" smtClean="0"/>
              <a:t>publicat</a:t>
            </a:r>
            <a:r>
              <a:rPr lang="en-US" baseline="0" dirty="0" smtClean="0"/>
              <a:t> un document (RFC 7452)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prezinta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arhitecturi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comunicare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dispozitivele</a:t>
            </a:r>
            <a:r>
              <a:rPr lang="en-US" baseline="0" dirty="0" smtClean="0"/>
              <a:t> IoT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acestea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“Device-to-Gateway”. In </a:t>
            </a:r>
            <a:r>
              <a:rPr lang="en-US" baseline="0" dirty="0" err="1" smtClean="0"/>
              <a:t>termeni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simplie</a:t>
            </a:r>
            <a:r>
              <a:rPr lang="en-US" baseline="0" dirty="0" smtClean="0"/>
              <a:t>, gateway-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actioneaza</a:t>
            </a:r>
            <a:r>
              <a:rPr lang="en-US" baseline="0" dirty="0" smtClean="0"/>
              <a:t> ca un </a:t>
            </a:r>
            <a:r>
              <a:rPr lang="en-US" baseline="0" dirty="0" err="1" smtClean="0"/>
              <a:t>intermediar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dispozitivele</a:t>
            </a:r>
            <a:r>
              <a:rPr lang="en-US" baseline="0" dirty="0" smtClean="0"/>
              <a:t> IoT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serviciile</a:t>
            </a:r>
            <a:r>
              <a:rPr lang="en-US" baseline="0" dirty="0" smtClean="0"/>
              <a:t> din Cloud.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Acest</a:t>
            </a:r>
            <a:r>
              <a:rPr lang="en-US" baseline="0" dirty="0" smtClean="0"/>
              <a:t> model architectural 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cadrul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dezvoltarii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observa</a:t>
            </a:r>
            <a:r>
              <a:rPr lang="en-US" baseline="0" dirty="0" smtClean="0"/>
              <a:t> 3 module </a:t>
            </a:r>
            <a:r>
              <a:rPr lang="en-US" baseline="0" dirty="0" err="1" smtClean="0"/>
              <a:t>principale</a:t>
            </a:r>
            <a:r>
              <a:rPr lang="en-US" baseline="0" dirty="0" smtClean="0"/>
              <a:t> :  API-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dezvoltat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gazduit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cei</a:t>
            </a:r>
            <a:r>
              <a:rPr lang="en-US" baseline="0" dirty="0" smtClean="0"/>
              <a:t> de la Cloud9     ,     Devices Gateway    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  Sensors Simulator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API-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REST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securizat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folosind</a:t>
            </a:r>
            <a:r>
              <a:rPr lang="en-US" baseline="0" dirty="0" smtClean="0"/>
              <a:t> token-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autentificare</a:t>
            </a:r>
            <a:r>
              <a:rPr lang="en-US" baseline="0" dirty="0" smtClean="0"/>
              <a:t> JWT (JSON-Web-Token)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Utimul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deoarece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experimentul</a:t>
            </a:r>
            <a:r>
              <a:rPr lang="en-US" baseline="0" dirty="0" smtClean="0"/>
              <a:t> ( ????) se bazeaza pe date simulate,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caracter</a:t>
            </a:r>
            <a:r>
              <a:rPr lang="en-US" baseline="0" dirty="0" smtClean="0"/>
              <a:t> real, </a:t>
            </a:r>
            <a:r>
              <a:rPr lang="en-US" baseline="0" dirty="0" err="1" smtClean="0"/>
              <a:t>datorita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faptului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accesul</a:t>
            </a:r>
            <a:r>
              <a:rPr lang="en-US" baseline="0" dirty="0" smtClean="0"/>
              <a:t> la un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intreg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imposibil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3641-DB7D-4F9B-B7DE-A8B9D2A92119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265-DB0D-4165-9A63-60BE482B84FF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6841-D396-4941-A991-DD2C8C930908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9749-8349-4653-82F0-FACD4E9C516E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948-59A9-40BD-B613-2F882313EBCC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4DE3-22B1-43DC-AD0D-32EF7A114F1D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0C0-1D71-4A81-8F82-C880F417AB28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7A-9C9F-4A77-AAFE-31B5347FF2B1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8FA6-C2F2-4717-BF2B-5FEAE3872F41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AE6-A0BA-40A4-B7A2-C10A8FDBD659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535-0F0D-45FC-81BD-9809ECA172EE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DC9-D207-429A-AD72-87ED9FDA972A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294-D324-41AF-B81A-5C477941A2D2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52E-94AD-49AE-B416-F014DF65B5B3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3BA9-0954-4A6E-963A-F43416FBF175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E4D0-F8D3-4180-98A8-BB9DBFAA3370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CCE1-AE2D-4F1A-9D87-EB3B19868642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DEBA59-D79B-4DC8-864A-FE365C852416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798" y="534836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Conf. Dr. </a:t>
            </a:r>
            <a:r>
              <a:rPr lang="ro-RO" b="1" dirty="0">
                <a:solidFill>
                  <a:schemeClr val="tx1"/>
                </a:solidFill>
              </a:rPr>
              <a:t>Sabin Corneliu Buraga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607774" y="2543400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dirty="0" smtClean="0">
                <a:solidFill>
                  <a:schemeClr val="tx1"/>
                </a:solidFill>
              </a:rPr>
              <a:t>Laz</a:t>
            </a:r>
            <a:r>
              <a:rPr lang="ro-RO" sz="3600" dirty="0">
                <a:solidFill>
                  <a:schemeClr val="tx1"/>
                </a:solidFill>
              </a:rPr>
              <a:t>ă</a:t>
            </a:r>
            <a:r>
              <a:rPr lang="ro-RO" sz="3600" dirty="0" smtClean="0">
                <a:solidFill>
                  <a:schemeClr val="tx1"/>
                </a:solidFill>
              </a:rPr>
              <a:t>r Lila-Ciprian</a:t>
            </a:r>
            <a:endParaRPr lang="ro-RO" sz="3600" dirty="0">
              <a:solidFill>
                <a:schemeClr val="tx1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828798" y="4763593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dirty="0">
                <a:solidFill>
                  <a:schemeClr val="tx1"/>
                </a:solidFill>
              </a:rPr>
              <a:t> Coordonator științific </a:t>
            </a: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1274560" y="1789375"/>
            <a:ext cx="1007924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400" dirty="0" smtClean="0">
                <a:solidFill>
                  <a:schemeClr val="tx1"/>
                </a:solidFill>
              </a:rPr>
              <a:t>OPID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ro-RO" sz="4400" dirty="0" smtClean="0">
                <a:solidFill>
                  <a:schemeClr val="tx1"/>
                </a:solidFill>
              </a:rPr>
              <a:t>-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ro-RO" sz="4400" dirty="0" smtClean="0">
                <a:solidFill>
                  <a:schemeClr val="tx1"/>
                </a:solidFill>
              </a:rPr>
              <a:t>Online Platform for IoT Devices</a:t>
            </a:r>
            <a:endParaRPr lang="ro-RO" sz="4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07" y="107217"/>
            <a:ext cx="10515600" cy="98302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 IoT. MQTT Broker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9538"/>
            <a:ext cx="10902462" cy="50668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2" y="229658"/>
            <a:ext cx="10515600" cy="808919"/>
          </a:xfrm>
        </p:spPr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/>
                </a:solidFill>
              </a:rPr>
              <a:t>Firebase. Push Notification</a:t>
            </a:r>
            <a:endParaRPr lang="en-US" sz="4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2" y="1320800"/>
            <a:ext cx="11040533" cy="54006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760"/>
            <a:ext cx="10515600" cy="7211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MongoDB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71661"/>
            <a:ext cx="10210800" cy="5849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11" y="240948"/>
            <a:ext cx="10515600" cy="7637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Serviciul</a:t>
            </a:r>
            <a:r>
              <a:rPr lang="en-US" dirty="0" smtClean="0">
                <a:solidFill>
                  <a:schemeClr val="tx1"/>
                </a:solidFill>
              </a:rPr>
              <a:t> 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6983"/>
              </p:ext>
            </p:extLst>
          </p:nvPr>
        </p:nvGraphicFramePr>
        <p:xfrm>
          <a:off x="330549" y="1518016"/>
          <a:ext cx="11466338" cy="5203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940"/>
                <a:gridCol w="1467555"/>
                <a:gridCol w="1399822"/>
                <a:gridCol w="1286933"/>
                <a:gridCol w="1399823"/>
                <a:gridCol w="1456265"/>
              </a:tblGrid>
              <a:tr h="903965"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PUT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PATCH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0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/rules/: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ruleName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09426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/rules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9004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/rules/: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ruleName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/history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/notifications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31" y="2353399"/>
            <a:ext cx="1097280" cy="10136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14" y="2336059"/>
            <a:ext cx="1097280" cy="10136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30" y="2320087"/>
            <a:ext cx="1097280" cy="10136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733" y="2336743"/>
            <a:ext cx="1097280" cy="10136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00" y="3462420"/>
            <a:ext cx="1097280" cy="10136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31" y="4694200"/>
            <a:ext cx="1097280" cy="10136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88" y="5623299"/>
            <a:ext cx="1097280" cy="1013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31" y="5707837"/>
            <a:ext cx="1097280" cy="10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11" y="66249"/>
            <a:ext cx="10515600" cy="763764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Serviciul</a:t>
            </a:r>
            <a:r>
              <a:rPr lang="en-US" sz="4400" dirty="0" smtClean="0">
                <a:solidFill>
                  <a:schemeClr val="tx1"/>
                </a:solidFill>
              </a:rPr>
              <a:t> REST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003688"/>
              </p:ext>
            </p:extLst>
          </p:nvPr>
        </p:nvGraphicFramePr>
        <p:xfrm>
          <a:off x="319261" y="830014"/>
          <a:ext cx="11466338" cy="565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1797"/>
                <a:gridCol w="1678329"/>
                <a:gridCol w="1400537"/>
                <a:gridCol w="1458410"/>
                <a:gridCol w="1430688"/>
                <a:gridCol w="1546577"/>
              </a:tblGrid>
              <a:tr h="593672"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    GET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PUT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PATCH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565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/things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659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/things/:topic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9893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/things/:topic/history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346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/subscriptions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929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/subscriptions/:topic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445" y="5455047"/>
            <a:ext cx="1098737" cy="10149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98" y="4608166"/>
            <a:ext cx="1098737" cy="10149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57" y="3593182"/>
            <a:ext cx="1098737" cy="10149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57" y="1485409"/>
            <a:ext cx="1098737" cy="10149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98" y="1485409"/>
            <a:ext cx="1098737" cy="10149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8" y="2503868"/>
            <a:ext cx="1098737" cy="10149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89" y="2578198"/>
            <a:ext cx="1098737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43" y="398993"/>
            <a:ext cx="10515600" cy="98954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Serviciul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243" y="2107848"/>
            <a:ext cx="7933267" cy="43513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Coduri</a:t>
            </a:r>
            <a:r>
              <a:rPr lang="en-US" sz="3200" dirty="0" smtClean="0">
                <a:solidFill>
                  <a:schemeClr val="tx1"/>
                </a:solidFill>
              </a:rPr>
              <a:t> de stare </a:t>
            </a:r>
            <a:r>
              <a:rPr lang="en-US" sz="3200" dirty="0" err="1" smtClean="0">
                <a:solidFill>
                  <a:schemeClr val="tx1"/>
                </a:solidFill>
              </a:rPr>
              <a:t>pentru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/</a:t>
            </a:r>
            <a:r>
              <a:rPr lang="en-US" sz="3200" dirty="0" err="1" smtClean="0">
                <a:solidFill>
                  <a:schemeClr val="tx1"/>
                </a:solidFill>
              </a:rPr>
              <a:t>api</a:t>
            </a:r>
            <a:r>
              <a:rPr lang="en-US" sz="3200" dirty="0" smtClean="0">
                <a:solidFill>
                  <a:schemeClr val="tx1"/>
                </a:solidFill>
              </a:rPr>
              <a:t>/rules/:</a:t>
            </a:r>
            <a:r>
              <a:rPr lang="en-US" sz="3200" dirty="0" err="1" smtClean="0">
                <a:solidFill>
                  <a:schemeClr val="tx1"/>
                </a:solidFill>
              </a:rPr>
              <a:t>ruleName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GET - </a:t>
            </a:r>
            <a:r>
              <a:rPr lang="en-US" sz="3200" dirty="0" smtClean="0">
                <a:solidFill>
                  <a:schemeClr val="tx1"/>
                </a:solidFill>
              </a:rPr>
              <a:t>200, </a:t>
            </a:r>
            <a:r>
              <a:rPr lang="en-US" sz="3200" dirty="0" smtClean="0">
                <a:solidFill>
                  <a:schemeClr val="tx1"/>
                </a:solidFill>
              </a:rPr>
              <a:t>403, 404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PUT – 200, 400, 403, 404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PATCH – 200, 400, 403, 404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DELETE – </a:t>
            </a:r>
            <a:r>
              <a:rPr lang="en-US" sz="3200" dirty="0" smtClean="0">
                <a:solidFill>
                  <a:schemeClr val="tx1"/>
                </a:solidFill>
              </a:rPr>
              <a:t>200, </a:t>
            </a:r>
            <a:r>
              <a:rPr lang="en-US" sz="3200" dirty="0" smtClean="0">
                <a:solidFill>
                  <a:schemeClr val="tx1"/>
                </a:solidFill>
              </a:rPr>
              <a:t>403, 404</a:t>
            </a:r>
          </a:p>
          <a:p>
            <a:pPr lvl="2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Modulul</a:t>
            </a:r>
            <a:r>
              <a:rPr lang="en-US" sz="4000" dirty="0" smtClean="0"/>
              <a:t> Rules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1193995"/>
            <a:ext cx="6013938" cy="539437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29" y="164124"/>
            <a:ext cx="11335350" cy="1111520"/>
          </a:xfrm>
        </p:spPr>
        <p:txBody>
          <a:bodyPr>
            <a:noAutofit/>
          </a:bodyPr>
          <a:lstStyle/>
          <a:p>
            <a:r>
              <a:rPr lang="pt-BR" sz="3400" dirty="0">
                <a:solidFill>
                  <a:schemeClr val="tx1"/>
                </a:solidFill>
              </a:rPr>
              <a:t> Dacă lumina de pe hol este aprinsă și alarma este pornită atunci închide lumina de pe </a:t>
            </a:r>
            <a:r>
              <a:rPr lang="pt-BR" sz="3400" dirty="0" smtClean="0">
                <a:solidFill>
                  <a:schemeClr val="tx1"/>
                </a:solidFill>
              </a:rPr>
              <a:t>hol</a:t>
            </a:r>
            <a:endParaRPr lang="ro-RO" sz="3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3035303"/>
            <a:ext cx="11943644" cy="3686172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9629" y="1911848"/>
            <a:ext cx="11517923" cy="1081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tx1"/>
                </a:solidFill>
              </a:rPr>
              <a:t>If ( lumina_de_pe_hos == </a:t>
            </a:r>
            <a:r>
              <a:rPr lang="pt-BR" sz="3200" dirty="0">
                <a:solidFill>
                  <a:schemeClr val="tx1"/>
                </a:solidFill>
              </a:rPr>
              <a:t>aprinsă </a:t>
            </a:r>
            <a:r>
              <a:rPr lang="pt-BR" sz="3200" dirty="0" smtClean="0">
                <a:solidFill>
                  <a:schemeClr val="tx1"/>
                </a:solidFill>
              </a:rPr>
              <a:t>) and ( alarma == </a:t>
            </a:r>
            <a:r>
              <a:rPr lang="pt-BR" sz="3200" dirty="0">
                <a:solidFill>
                  <a:schemeClr val="tx1"/>
                </a:solidFill>
              </a:rPr>
              <a:t>pornită </a:t>
            </a:r>
            <a:r>
              <a:rPr lang="pt-BR" sz="3200" dirty="0" smtClean="0">
                <a:solidFill>
                  <a:schemeClr val="tx1"/>
                </a:solidFill>
              </a:rPr>
              <a:t>)     then</a:t>
            </a:r>
          </a:p>
          <a:p>
            <a:r>
              <a:rPr lang="pt-BR" sz="3200" dirty="0">
                <a:solidFill>
                  <a:schemeClr val="tx1"/>
                </a:solidFill>
              </a:rPr>
              <a:t>	</a:t>
            </a:r>
            <a:r>
              <a:rPr lang="pt-BR" sz="3200" dirty="0" smtClean="0">
                <a:solidFill>
                  <a:schemeClr val="tx1"/>
                </a:solidFill>
              </a:rPr>
              <a:t>lumina_de_pe_hol = inchisa</a:t>
            </a:r>
            <a:endParaRPr lang="ro-RO" sz="32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139962" y="1201241"/>
            <a:ext cx="600808" cy="66908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139962" y="2766645"/>
            <a:ext cx="600808" cy="6799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18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</a:rPr>
              <a:t>Modulul</a:t>
            </a:r>
            <a:r>
              <a:rPr lang="en-US" sz="4800" dirty="0" smtClean="0">
                <a:solidFill>
                  <a:schemeClr val="tx1"/>
                </a:solidFill>
              </a:rPr>
              <a:t> Rules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727200"/>
            <a:ext cx="11094155" cy="499427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Regulile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sunt</a:t>
            </a:r>
            <a:r>
              <a:rPr lang="en-US" sz="3200" dirty="0">
                <a:solidFill>
                  <a:schemeClr val="tx1"/>
                </a:solidFill>
              </a:rPr>
              <a:t> evaluate </a:t>
            </a:r>
            <a:r>
              <a:rPr lang="en-US" sz="3200" dirty="0" err="1">
                <a:solidFill>
                  <a:schemeClr val="tx1"/>
                </a:solidFill>
              </a:rPr>
              <a:t>în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momentul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în</a:t>
            </a:r>
            <a:r>
              <a:rPr lang="en-US" sz="3200" dirty="0">
                <a:solidFill>
                  <a:schemeClr val="tx1"/>
                </a:solidFill>
              </a:rPr>
              <a:t> care se produce o </a:t>
            </a:r>
            <a:r>
              <a:rPr lang="en-US" sz="3200" dirty="0" err="1" smtClean="0">
                <a:solidFill>
                  <a:schemeClr val="tx1"/>
                </a:solidFill>
              </a:rPr>
              <a:t>modificare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în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sistem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O </a:t>
            </a:r>
            <a:r>
              <a:rPr lang="en-US" sz="3200" dirty="0" err="1">
                <a:solidFill>
                  <a:schemeClr val="tx1"/>
                </a:solidFill>
              </a:rPr>
              <a:t>regulă</a:t>
            </a:r>
            <a:r>
              <a:rPr lang="en-US" sz="3200" dirty="0">
                <a:solidFill>
                  <a:schemeClr val="tx1"/>
                </a:solidFill>
              </a:rPr>
              <a:t> se </a:t>
            </a:r>
            <a:r>
              <a:rPr lang="en-US" sz="3200" dirty="0" err="1">
                <a:solidFill>
                  <a:schemeClr val="tx1"/>
                </a:solidFill>
              </a:rPr>
              <a:t>poate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afla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în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două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stări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dirty="0" err="1">
                <a:solidFill>
                  <a:schemeClr val="tx1"/>
                </a:solidFill>
              </a:rPr>
              <a:t>activă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și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inactivă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Mecanism </a:t>
            </a:r>
            <a:r>
              <a:rPr lang="pt-BR" sz="3200" dirty="0">
                <a:solidFill>
                  <a:schemeClr val="tx1"/>
                </a:solidFill>
              </a:rPr>
              <a:t>de verificare </a:t>
            </a:r>
            <a:r>
              <a:rPr lang="pt-BR" sz="3200" dirty="0" smtClean="0">
                <a:solidFill>
                  <a:schemeClr val="tx1"/>
                </a:solidFill>
              </a:rPr>
              <a:t>a </a:t>
            </a:r>
            <a:r>
              <a:rPr lang="pt-BR" sz="3200" dirty="0">
                <a:solidFill>
                  <a:schemeClr val="tx1"/>
                </a:solidFill>
              </a:rPr>
              <a:t>existenței conflictelor între reguli </a:t>
            </a:r>
          </a:p>
          <a:p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Se </a:t>
            </a:r>
            <a:r>
              <a:rPr lang="en-US" sz="3200" dirty="0" err="1" smtClean="0">
                <a:solidFill>
                  <a:schemeClr val="tx1"/>
                </a:solidFill>
              </a:rPr>
              <a:t>poate</a:t>
            </a:r>
            <a:r>
              <a:rPr lang="en-US" sz="3200" dirty="0" smtClean="0">
                <a:solidFill>
                  <a:schemeClr val="tx1"/>
                </a:solidFill>
              </a:rPr>
              <a:t> seta: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Un </a:t>
            </a:r>
            <a:r>
              <a:rPr lang="en-US" sz="3200" dirty="0" err="1">
                <a:solidFill>
                  <a:schemeClr val="tx1"/>
                </a:solidFill>
              </a:rPr>
              <a:t>anumit</a:t>
            </a:r>
            <a:r>
              <a:rPr lang="en-US" sz="3200" dirty="0">
                <a:solidFill>
                  <a:schemeClr val="tx1"/>
                </a:solidFill>
              </a:rPr>
              <a:t> interval </a:t>
            </a:r>
            <a:r>
              <a:rPr lang="en-US" sz="3200" dirty="0" err="1">
                <a:solidFill>
                  <a:schemeClr val="tx1"/>
                </a:solidFill>
              </a:rPr>
              <a:t>în</a:t>
            </a:r>
            <a:r>
              <a:rPr lang="en-US" sz="3200" dirty="0">
                <a:solidFill>
                  <a:schemeClr val="tx1"/>
                </a:solidFill>
              </a:rPr>
              <a:t> care </a:t>
            </a:r>
            <a:r>
              <a:rPr lang="en-US" sz="3200" dirty="0" err="1">
                <a:solidFill>
                  <a:schemeClr val="tx1"/>
                </a:solidFill>
              </a:rPr>
              <a:t>regula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să</a:t>
            </a:r>
            <a:r>
              <a:rPr lang="en-US" sz="3200" dirty="0">
                <a:solidFill>
                  <a:schemeClr val="tx1"/>
                </a:solidFill>
              </a:rPr>
              <a:t> fie </a:t>
            </a:r>
            <a:r>
              <a:rPr lang="en-US" sz="3200" dirty="0" err="1">
                <a:solidFill>
                  <a:schemeClr val="tx1"/>
                </a:solidFill>
              </a:rPr>
              <a:t>activă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err="1">
                <a:solidFill>
                  <a:schemeClr val="tx1"/>
                </a:solidFill>
              </a:rPr>
              <a:t>e.g.Luni-Vineri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7:30-9:30)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/>
                </a:solidFill>
              </a:rPr>
              <a:t>O </a:t>
            </a:r>
            <a:r>
              <a:rPr lang="es-ES" sz="3200" dirty="0" err="1">
                <a:solidFill>
                  <a:schemeClr val="tx1"/>
                </a:solidFill>
              </a:rPr>
              <a:t>anumită</a:t>
            </a:r>
            <a:r>
              <a:rPr lang="es-ES" sz="3200" dirty="0">
                <a:solidFill>
                  <a:schemeClr val="tx1"/>
                </a:solidFill>
              </a:rPr>
              <a:t> </a:t>
            </a:r>
            <a:r>
              <a:rPr lang="es-ES" sz="3200" dirty="0" err="1">
                <a:solidFill>
                  <a:schemeClr val="tx1"/>
                </a:solidFill>
              </a:rPr>
              <a:t>dată</a:t>
            </a:r>
            <a:r>
              <a:rPr lang="es-ES" sz="3200" dirty="0">
                <a:solidFill>
                  <a:schemeClr val="tx1"/>
                </a:solidFill>
              </a:rPr>
              <a:t> la </a:t>
            </a:r>
            <a:r>
              <a:rPr lang="es-ES" sz="3200" dirty="0" err="1">
                <a:solidFill>
                  <a:schemeClr val="tx1"/>
                </a:solidFill>
              </a:rPr>
              <a:t>care</a:t>
            </a:r>
            <a:r>
              <a:rPr lang="es-ES" sz="3200" dirty="0">
                <a:solidFill>
                  <a:schemeClr val="tx1"/>
                </a:solidFill>
              </a:rPr>
              <a:t> regula </a:t>
            </a:r>
            <a:r>
              <a:rPr lang="es-ES" sz="3200" dirty="0" err="1">
                <a:solidFill>
                  <a:schemeClr val="tx1"/>
                </a:solidFill>
              </a:rPr>
              <a:t>să</a:t>
            </a:r>
            <a:r>
              <a:rPr lang="es-ES" sz="3200" dirty="0">
                <a:solidFill>
                  <a:schemeClr val="tx1"/>
                </a:solidFill>
              </a:rPr>
              <a:t> fie </a:t>
            </a:r>
            <a:r>
              <a:rPr lang="es-ES" sz="3200" dirty="0" err="1">
                <a:solidFill>
                  <a:schemeClr val="tx1"/>
                </a:solidFill>
              </a:rPr>
              <a:t>evaluată</a:t>
            </a:r>
            <a:r>
              <a:rPr lang="en-US" sz="3200" dirty="0" smtClean="0">
                <a:solidFill>
                  <a:schemeClr val="tx1"/>
                </a:solidFill>
              </a:rPr>
              <a:t> (</a:t>
            </a:r>
            <a:r>
              <a:rPr lang="en-US" sz="3200" dirty="0" err="1" smtClean="0">
                <a:solidFill>
                  <a:schemeClr val="tx1"/>
                </a:solidFill>
              </a:rPr>
              <a:t>e.g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în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fiecare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zi</a:t>
            </a:r>
            <a:r>
              <a:rPr lang="en-US" sz="3200" dirty="0" smtClean="0">
                <a:solidFill>
                  <a:schemeClr val="tx1"/>
                </a:solidFill>
              </a:rPr>
              <a:t> la 14:30)</a:t>
            </a: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98" y="485443"/>
            <a:ext cx="4341814" cy="691662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</a:rPr>
              <a:t>Modulul</a:t>
            </a:r>
            <a:r>
              <a:rPr lang="en-US" sz="4800" dirty="0" smtClean="0">
                <a:solidFill>
                  <a:schemeClr val="tx1"/>
                </a:solidFill>
              </a:rPr>
              <a:t> Things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48" y="831274"/>
            <a:ext cx="6394230" cy="52292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565" y="1679170"/>
            <a:ext cx="4524681" cy="498783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Interacțiunea </a:t>
            </a:r>
            <a:r>
              <a:rPr lang="it-IT" sz="3200" dirty="0">
                <a:solidFill>
                  <a:schemeClr val="tx1"/>
                </a:solidFill>
              </a:rPr>
              <a:t>cu dispozitivele din sistem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tx1"/>
                </a:solidFill>
              </a:rPr>
              <a:t>Vizualizarea </a:t>
            </a:r>
            <a:r>
              <a:rPr lang="pt-BR" sz="3200" dirty="0">
                <a:solidFill>
                  <a:schemeClr val="tx1"/>
                </a:solidFill>
              </a:rPr>
              <a:t>în timp real a întregului sistem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200" dirty="0" smtClean="0">
                <a:solidFill>
                  <a:schemeClr val="tx1"/>
                </a:solidFill>
              </a:rPr>
              <a:t>Informațiile aferente fiecărui dispozitiv 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36934" y="930031"/>
            <a:ext cx="3932237" cy="530225"/>
          </a:xfrm>
        </p:spPr>
        <p:txBody>
          <a:bodyPr>
            <a:no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Cuprins: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36934" y="2140243"/>
            <a:ext cx="7016466" cy="44246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 smtClean="0">
                <a:solidFill>
                  <a:schemeClr val="tx1"/>
                </a:solidFill>
              </a:rPr>
              <a:t>Formularea problemei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</a:t>
            </a:r>
            <a:r>
              <a:rPr lang="ro-RO" sz="3600" dirty="0" smtClean="0">
                <a:solidFill>
                  <a:schemeClr val="tx1"/>
                </a:solidFill>
              </a:rPr>
              <a:t>oluția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 smtClean="0">
                <a:solidFill>
                  <a:schemeClr val="tx1"/>
                </a:solidFill>
              </a:rPr>
              <a:t>Analiză </a:t>
            </a:r>
            <a:r>
              <a:rPr lang="ro-RO" sz="3600" dirty="0">
                <a:solidFill>
                  <a:schemeClr val="tx1"/>
                </a:solidFill>
              </a:rPr>
              <a:t>și </a:t>
            </a:r>
            <a:r>
              <a:rPr lang="ro-RO" sz="3600" dirty="0" smtClean="0">
                <a:solidFill>
                  <a:schemeClr val="tx1"/>
                </a:solidFill>
              </a:rPr>
              <a:t>proiectare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 smtClean="0">
                <a:solidFill>
                  <a:schemeClr val="tx1"/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 smtClean="0">
                <a:solidFill>
                  <a:schemeClr val="tx1"/>
                </a:solidFill>
              </a:rPr>
              <a:t>Concluzii </a:t>
            </a:r>
            <a:r>
              <a:rPr lang="ro-RO" sz="3600" dirty="0">
                <a:solidFill>
                  <a:schemeClr val="tx1"/>
                </a:solidFill>
              </a:rPr>
              <a:t>și direcții de dezvoltare </a:t>
            </a:r>
          </a:p>
          <a:p>
            <a:endParaRPr lang="ro-RO" sz="36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71" y="2858943"/>
            <a:ext cx="4033058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6000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8" y="2574073"/>
            <a:ext cx="1895302" cy="189530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4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Concluzii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direcții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dezvoltare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Facilitarea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accesului</a:t>
            </a:r>
            <a:r>
              <a:rPr lang="en-US" sz="3600" dirty="0" smtClean="0">
                <a:solidFill>
                  <a:schemeClr val="tx1"/>
                </a:solidFill>
              </a:rPr>
              <a:t> la </a:t>
            </a:r>
            <a:r>
              <a:rPr lang="en-US" sz="3600" dirty="0" err="1" smtClean="0">
                <a:solidFill>
                  <a:schemeClr val="tx1"/>
                </a:solidFill>
              </a:rPr>
              <a:t>dispozitivele</a:t>
            </a:r>
            <a:r>
              <a:rPr lang="en-US" sz="3600" dirty="0" smtClean="0">
                <a:solidFill>
                  <a:schemeClr val="tx1"/>
                </a:solidFill>
              </a:rPr>
              <a:t> IoT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err="1" smtClean="0">
                <a:solidFill>
                  <a:schemeClr val="tx1"/>
                </a:solidFill>
              </a:rPr>
              <a:t>Automizarea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acțiunilor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err="1">
                <a:solidFill>
                  <a:schemeClr val="tx1"/>
                </a:solidFill>
              </a:rPr>
              <a:t>Notificări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oricând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și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oriunde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err="1" smtClean="0">
                <a:solidFill>
                  <a:schemeClr val="tx1"/>
                </a:solidFill>
              </a:rPr>
              <a:t>Direcții</a:t>
            </a:r>
            <a:r>
              <a:rPr lang="en-US" sz="3600" dirty="0" smtClean="0">
                <a:solidFill>
                  <a:schemeClr val="tx1"/>
                </a:solidFill>
              </a:rPr>
              <a:t> de </a:t>
            </a:r>
            <a:r>
              <a:rPr lang="en-US" sz="3600" dirty="0" err="1" smtClean="0">
                <a:solidFill>
                  <a:schemeClr val="tx1"/>
                </a:solidFill>
              </a:rPr>
              <a:t>dezvoltare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 smtClean="0">
                <a:solidFill>
                  <a:schemeClr val="tx1"/>
                </a:solidFill>
              </a:rPr>
              <a:t>Adăugarea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regulilor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în</a:t>
            </a:r>
            <a:r>
              <a:rPr lang="en-US" sz="3200" dirty="0">
                <a:solidFill>
                  <a:schemeClr val="tx1"/>
                </a:solidFill>
              </a:rPr>
              <a:t> mod automat  </a:t>
            </a:r>
          </a:p>
          <a:p>
            <a:pPr lvl="1"/>
            <a:r>
              <a:rPr lang="en-US" sz="3200" dirty="0" err="1" smtClean="0">
                <a:solidFill>
                  <a:schemeClr val="tx1"/>
                </a:solidFill>
              </a:rPr>
              <a:t>Dezvoltarea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de </a:t>
            </a:r>
            <a:r>
              <a:rPr lang="en-US" sz="3200" dirty="0" err="1">
                <a:solidFill>
                  <a:schemeClr val="tx1"/>
                </a:solidFill>
              </a:rPr>
              <a:t>aplicații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native</a:t>
            </a:r>
          </a:p>
          <a:p>
            <a:pPr lvl="1"/>
            <a:r>
              <a:rPr lang="en-US" sz="3200" dirty="0" err="1" smtClean="0">
                <a:solidFill>
                  <a:schemeClr val="tx1"/>
                </a:solidFill>
              </a:rPr>
              <a:t>Diversificarea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dispozitivelor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acceptate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22" y="27234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 </a:t>
            </a:r>
            <a:r>
              <a:rPr lang="en-US" sz="8800" dirty="0" err="1"/>
              <a:t>Vă</a:t>
            </a:r>
            <a:r>
              <a:rPr lang="en-US" sz="8800" dirty="0"/>
              <a:t> </a:t>
            </a:r>
            <a:r>
              <a:rPr lang="en-US" sz="8800" dirty="0" err="1"/>
              <a:t>mulțumesc</a:t>
            </a:r>
            <a:r>
              <a:rPr lang="en-US" sz="8800" dirty="0"/>
              <a:t> </a:t>
            </a:r>
            <a:r>
              <a:rPr lang="en-US" sz="8800" dirty="0" smtClean="0"/>
              <a:t>!</a:t>
            </a:r>
            <a:endParaRPr lang="en-US" sz="8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68923"/>
            <a:ext cx="10233800" cy="5708040"/>
          </a:xfrm>
        </p:spPr>
        <p:txBody>
          <a:bodyPr/>
          <a:lstStyle/>
          <a:p>
            <a:r>
              <a:rPr lang="en-US" dirty="0" smtClean="0"/>
              <a:t>Link-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pozelor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www.asigra.com/sites/default/files/images/blog/growth-internet-things.jpg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assets3.bigthink.com/system/idea_thumbnails/56876/size_1024/internet_of_things_3.jpg?1415135193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cloudtweaks.com/wp-content/uploads/2015/07/IoT-CloudTweaks-Comic-e1435923702863.jpg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d3l69s690g8302.cloudfront.net/wp-content/uploads/2017/03/22174829/browser-push-notification.png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7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4000" dirty="0" smtClean="0">
                <a:solidFill>
                  <a:schemeClr val="tx1"/>
                </a:solidFill>
              </a:rPr>
              <a:t>Cuvintele Cheie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7380" y="3608250"/>
            <a:ext cx="1990753" cy="774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OPID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78427" y="1628819"/>
            <a:ext cx="2247792" cy="774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sz="5400" dirty="0" smtClean="0">
                <a:solidFill>
                  <a:schemeClr val="tx1"/>
                </a:solidFill>
              </a:rPr>
              <a:t>IoT</a:t>
            </a:r>
            <a:endParaRPr lang="ro-RO" sz="66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3404" y="5590998"/>
            <a:ext cx="1990753" cy="774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Cloud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43404" y="1628819"/>
            <a:ext cx="2416910" cy="774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MQTT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628" y="5590998"/>
            <a:ext cx="4115389" cy="478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err="1" smtClean="0">
                <a:solidFill>
                  <a:schemeClr val="tx1"/>
                </a:solidFill>
              </a:rPr>
              <a:t>Automatizare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23822" y="2368563"/>
            <a:ext cx="1862668" cy="103044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190292" y="2414683"/>
            <a:ext cx="1140908" cy="98432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70788" y="4443736"/>
            <a:ext cx="1160412" cy="114726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40651" y="4325409"/>
            <a:ext cx="1062221" cy="110454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6" y="14238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IoT (Internet of Things)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416" y="2187574"/>
            <a:ext cx="5025216" cy="4351338"/>
          </a:xfrm>
        </p:spPr>
        <p:txBody>
          <a:bodyPr>
            <a:normAutofit/>
          </a:bodyPr>
          <a:lstStyle/>
          <a:p>
            <a:r>
              <a:rPr lang="ro-RO" sz="3200" dirty="0" smtClean="0">
                <a:solidFill>
                  <a:schemeClr val="tx1"/>
                </a:solidFill>
              </a:rPr>
              <a:t>Rețea </a:t>
            </a:r>
            <a:r>
              <a:rPr lang="ro-RO" sz="3200" dirty="0">
                <a:solidFill>
                  <a:schemeClr val="tx1"/>
                </a:solidFill>
              </a:rPr>
              <a:t>globală de dispozitive interconectate </a:t>
            </a:r>
          </a:p>
          <a:p>
            <a:r>
              <a:rPr lang="ro-RO" sz="3200" dirty="0" smtClean="0">
                <a:solidFill>
                  <a:schemeClr val="tx1"/>
                </a:solidFill>
              </a:rPr>
              <a:t>Senzori, Noduri Centr</a:t>
            </a:r>
            <a:r>
              <a:rPr lang="en-US" sz="3200" dirty="0" smtClean="0">
                <a:solidFill>
                  <a:schemeClr val="tx1"/>
                </a:solidFill>
              </a:rPr>
              <a:t>a</a:t>
            </a:r>
            <a:r>
              <a:rPr lang="ro-RO" sz="3200" dirty="0" smtClean="0">
                <a:solidFill>
                  <a:schemeClr val="tx1"/>
                </a:solidFill>
              </a:rPr>
              <a:t>le, Actuatori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7" y="1746738"/>
            <a:ext cx="5661147" cy="460961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15" y="1690689"/>
            <a:ext cx="6002215" cy="466566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35954" y="1690689"/>
            <a:ext cx="5566261" cy="54955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bazează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publisher/subscriber</a:t>
            </a:r>
          </a:p>
          <a:p>
            <a:r>
              <a:rPr lang="ro-RO" dirty="0" smtClean="0">
                <a:solidFill>
                  <a:schemeClr val="tx1"/>
                </a:solidFill>
              </a:rPr>
              <a:t>Utilizeaz</a:t>
            </a:r>
            <a:r>
              <a:rPr lang="en-US" dirty="0">
                <a:solidFill>
                  <a:schemeClr val="tx1"/>
                </a:solidFill>
              </a:rPr>
              <a:t>ă</a:t>
            </a:r>
            <a:r>
              <a:rPr lang="ro-RO" dirty="0" smtClean="0">
                <a:solidFill>
                  <a:schemeClr val="tx1"/>
                </a:solidFill>
              </a:rPr>
              <a:t> topic-uri </a:t>
            </a:r>
          </a:p>
          <a:p>
            <a:pPr marL="0" indent="0">
              <a:buNone/>
            </a:pPr>
            <a:r>
              <a:rPr lang="ro-RO" dirty="0" smtClean="0">
                <a:solidFill>
                  <a:schemeClr val="tx1"/>
                </a:solidFill>
              </a:rPr>
              <a:t>( e.g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o-RO" dirty="0" smtClean="0">
                <a:solidFill>
                  <a:schemeClr val="tx1"/>
                </a:solidFill>
              </a:rPr>
              <a:t> sqgajz/</a:t>
            </a:r>
            <a:r>
              <a:rPr lang="en-US" dirty="0" smtClean="0">
                <a:solidFill>
                  <a:schemeClr val="tx1"/>
                </a:solidFill>
              </a:rPr>
              <a:t>bedroom</a:t>
            </a:r>
            <a:r>
              <a:rPr lang="ro-RO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temperature)</a:t>
            </a:r>
          </a:p>
          <a:p>
            <a:r>
              <a:rPr lang="ro-RO" dirty="0">
                <a:solidFill>
                  <a:schemeClr val="tx1"/>
                </a:solidFill>
              </a:rPr>
              <a:t>Entități : Clienți și Brokeri </a:t>
            </a:r>
            <a:endParaRPr lang="ro-RO" dirty="0" smtClean="0">
              <a:solidFill>
                <a:schemeClr val="tx1"/>
              </a:solidFill>
            </a:endParaRPr>
          </a:p>
          <a:p>
            <a:r>
              <a:rPr lang="ro-RO" dirty="0" smtClean="0">
                <a:solidFill>
                  <a:schemeClr val="tx1"/>
                </a:solidFill>
              </a:rPr>
              <a:t>Gândit </a:t>
            </a:r>
            <a:r>
              <a:rPr lang="ro-RO" dirty="0">
                <a:solidFill>
                  <a:schemeClr val="tx1"/>
                </a:solidFill>
              </a:rPr>
              <a:t>pentru </a:t>
            </a:r>
            <a:r>
              <a:rPr lang="ro-RO" dirty="0" smtClean="0">
                <a:solidFill>
                  <a:schemeClr val="tx1"/>
                </a:solidFill>
              </a:rPr>
              <a:t>comunicarea M2M </a:t>
            </a:r>
            <a:r>
              <a:rPr lang="en-US" dirty="0" smtClean="0">
                <a:solidFill>
                  <a:schemeClr val="tx1"/>
                </a:solidFill>
              </a:rPr>
              <a:t>(Machine-to-Machine)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5562" y="363415"/>
            <a:ext cx="10515600" cy="9621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MQTT (Message Queue Telemetry Transport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677" y="1990114"/>
            <a:ext cx="5025216" cy="4351338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 Cloud-ul și </a:t>
            </a:r>
            <a:r>
              <a:rPr lang="ro-RO" dirty="0" smtClean="0">
                <a:solidFill>
                  <a:schemeClr val="tx1"/>
                </a:solidFill>
              </a:rPr>
              <a:t>Io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ro-RO" dirty="0" smtClean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sunt două lucruri inseparabile </a:t>
            </a:r>
          </a:p>
          <a:p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Stocare </a:t>
            </a:r>
            <a:r>
              <a:rPr lang="it-IT" dirty="0">
                <a:solidFill>
                  <a:schemeClr val="tx1"/>
                </a:solidFill>
              </a:rPr>
              <a:t>și procesare de date 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Furnizează </a:t>
            </a:r>
            <a:r>
              <a:rPr lang="ro-RO" dirty="0">
                <a:solidFill>
                  <a:schemeClr val="tx1"/>
                </a:solidFill>
              </a:rPr>
              <a:t>o modalitate prin intermediul căreia datele ajung la destinație </a:t>
            </a:r>
          </a:p>
          <a:p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Fără </a:t>
            </a:r>
            <a:r>
              <a:rPr lang="it-IT" dirty="0">
                <a:solidFill>
                  <a:schemeClr val="tx1"/>
                </a:solidFill>
              </a:rPr>
              <a:t>griji referitoare la infrastructura hardware </a:t>
            </a:r>
          </a:p>
          <a:p>
            <a:pPr marL="0" indent="0">
              <a:buNone/>
            </a:pP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690688"/>
            <a:ext cx="6054968" cy="42234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84" y="165833"/>
            <a:ext cx="10515600" cy="1325563"/>
          </a:xfrm>
        </p:spPr>
        <p:txBody>
          <a:bodyPr/>
          <a:lstStyle/>
          <a:p>
            <a:r>
              <a:rPr lang="ro-RO" dirty="0" smtClean="0">
                <a:solidFill>
                  <a:schemeClr val="tx1"/>
                </a:solidFill>
              </a:rPr>
              <a:t>Formularea problemei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1484" y="2005012"/>
            <a:ext cx="5025216" cy="43513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Interoperabilitatea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Interacțiunea </a:t>
            </a:r>
            <a:r>
              <a:rPr lang="it-IT" dirty="0">
                <a:solidFill>
                  <a:schemeClr val="tx1"/>
                </a:solidFill>
              </a:rPr>
              <a:t>dintre utilizator și dispozitive </a:t>
            </a:r>
          </a:p>
          <a:p>
            <a:r>
              <a:rPr lang="ro-RO" dirty="0" smtClean="0">
                <a:solidFill>
                  <a:schemeClr val="tx1"/>
                </a:solidFill>
              </a:rPr>
              <a:t>Neexistență </a:t>
            </a:r>
            <a:r>
              <a:rPr lang="ro-RO" dirty="0">
                <a:solidFill>
                  <a:schemeClr val="tx1"/>
                </a:solidFill>
              </a:rPr>
              <a:t>unui protocol standard petru comunicarea M2M</a:t>
            </a:r>
            <a:r>
              <a:rPr lang="en-US" dirty="0" smtClean="0">
                <a:solidFill>
                  <a:schemeClr val="tx1"/>
                </a:solidFill>
              </a:rPr>
              <a:t> (Machine-2-Machine)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6" y="1385827"/>
            <a:ext cx="5591889" cy="5111261"/>
          </a:xfrm>
        </p:spPr>
      </p:pic>
    </p:spTree>
    <p:extLst>
      <p:ext uri="{BB962C8B-B14F-4D97-AF65-F5344CB8AC3E}">
        <p14:creationId xmlns:p14="http://schemas.microsoft.com/office/powerpoint/2010/main" val="25102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7049" y="171781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Soluția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51" y="1594338"/>
            <a:ext cx="6332380" cy="457945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145" y="1588621"/>
            <a:ext cx="5035548" cy="513285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platformă</a:t>
            </a:r>
            <a:r>
              <a:rPr lang="en-US" dirty="0">
                <a:solidFill>
                  <a:schemeClr val="tx1"/>
                </a:solidFill>
              </a:rPr>
              <a:t> online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interacțiunea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cu </a:t>
            </a:r>
            <a:r>
              <a:rPr lang="en-US" dirty="0" err="1">
                <a:solidFill>
                  <a:schemeClr val="tx1"/>
                </a:solidFill>
              </a:rPr>
              <a:t>dispozitivele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inteligente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Facilitarea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accesului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dispozitive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Interacțiunea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dispozitive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Notificarea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utilizatorilor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pt-BR" dirty="0">
                <a:solidFill>
                  <a:schemeClr val="tx1"/>
                </a:solidFill>
              </a:rPr>
              <a:t> oricând și oriunde s-ar afla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acțiuni</a:t>
            </a:r>
            <a:r>
              <a:rPr lang="en-US" dirty="0">
                <a:solidFill>
                  <a:schemeClr val="tx1"/>
                </a:solidFill>
              </a:rPr>
              <a:t> care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realizeze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mod automat,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anumite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condiții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Vizualizarea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timp</a:t>
            </a:r>
            <a:r>
              <a:rPr lang="en-US" dirty="0">
                <a:solidFill>
                  <a:schemeClr val="tx1"/>
                </a:solidFill>
              </a:rPr>
              <a:t> real a </a:t>
            </a:r>
            <a:r>
              <a:rPr lang="en-US" dirty="0" err="1">
                <a:solidFill>
                  <a:schemeClr val="tx1"/>
                </a:solidFill>
              </a:rPr>
              <a:t>informațiilor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provenite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dispozitive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900" dirty="0" smtClean="0">
              <a:solidFill>
                <a:schemeClr val="tx1"/>
              </a:solidFill>
            </a:endParaRPr>
          </a:p>
          <a:p>
            <a:pPr lvl="1"/>
            <a:endParaRPr lang="en-US" sz="900" dirty="0">
              <a:solidFill>
                <a:schemeClr val="tx1"/>
              </a:solidFill>
            </a:endParaRPr>
          </a:p>
          <a:p>
            <a:pPr lvl="1"/>
            <a:endParaRPr lang="en-US" sz="9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466" y="161708"/>
            <a:ext cx="3932237" cy="658906"/>
          </a:xfrm>
        </p:spPr>
        <p:txBody>
          <a:bodyPr/>
          <a:lstStyle/>
          <a:p>
            <a:r>
              <a:rPr lang="ro-RO" dirty="0" smtClean="0"/>
              <a:t> </a:t>
            </a:r>
            <a:r>
              <a:rPr lang="ro-RO" dirty="0" smtClean="0">
                <a:solidFill>
                  <a:schemeClr val="tx1"/>
                </a:solidFill>
              </a:rPr>
              <a:t>Arhitectura</a:t>
            </a:r>
            <a:r>
              <a:rPr lang="ro-RO" dirty="0" smtClean="0"/>
              <a:t> </a:t>
            </a:r>
            <a:r>
              <a:rPr lang="ro-RO" sz="3600" dirty="0" smtClean="0"/>
              <a:t>generală</a:t>
            </a:r>
            <a:r>
              <a:rPr lang="ro-RO" dirty="0" smtClean="0"/>
              <a:t> 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20614"/>
            <a:ext cx="11605846" cy="59008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2157</TotalTime>
  <Words>2097</Words>
  <Application>Microsoft Office PowerPoint</Application>
  <PresentationFormat>Widescreen</PresentationFormat>
  <Paragraphs>244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Depth</vt:lpstr>
      <vt:lpstr>PowerPoint Presentation</vt:lpstr>
      <vt:lpstr>Cuprins:</vt:lpstr>
      <vt:lpstr>Cuvintele Cheie</vt:lpstr>
      <vt:lpstr>IoT (Internet of Things)</vt:lpstr>
      <vt:lpstr>MQTT (Message Queue Telemetry Transport)</vt:lpstr>
      <vt:lpstr>Cloud</vt:lpstr>
      <vt:lpstr>Formularea problemei</vt:lpstr>
      <vt:lpstr> Soluția </vt:lpstr>
      <vt:lpstr> Arhitectura generală </vt:lpstr>
      <vt:lpstr>AWS IoT. MQTT Broker</vt:lpstr>
      <vt:lpstr>Firebase. Push Notification</vt:lpstr>
      <vt:lpstr>MongoDB</vt:lpstr>
      <vt:lpstr>Serviciul REST</vt:lpstr>
      <vt:lpstr>Serviciul REST</vt:lpstr>
      <vt:lpstr>Serviciul REST</vt:lpstr>
      <vt:lpstr>Modulul Rules</vt:lpstr>
      <vt:lpstr> Dacă lumina de pe hol este aprinsă și alarma este pornită atunci închide lumina de pe hol</vt:lpstr>
      <vt:lpstr>Modulul Rules</vt:lpstr>
      <vt:lpstr>Modulul Things</vt:lpstr>
      <vt:lpstr> Demo</vt:lpstr>
      <vt:lpstr> Concluzii și direcții de dezvoltare</vt:lpstr>
      <vt:lpstr> Vă mulțumesc 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</dc:creator>
  <cp:lastModifiedBy>Ciprian Lazar</cp:lastModifiedBy>
  <cp:revision>166</cp:revision>
  <dcterms:created xsi:type="dcterms:W3CDTF">2015-09-22T16:41:35Z</dcterms:created>
  <dcterms:modified xsi:type="dcterms:W3CDTF">2017-07-03T22:01:56Z</dcterms:modified>
</cp:coreProperties>
</file>