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526" r:id="rId3"/>
    <p:sldId id="762" r:id="rId4"/>
    <p:sldId id="843" r:id="rId5"/>
    <p:sldId id="846" r:id="rId6"/>
    <p:sldId id="847" r:id="rId7"/>
    <p:sldId id="848" r:id="rId8"/>
    <p:sldId id="849" r:id="rId9"/>
    <p:sldId id="850" r:id="rId10"/>
    <p:sldId id="851" r:id="rId11"/>
    <p:sldId id="853" r:id="rId12"/>
    <p:sldId id="862" r:id="rId13"/>
    <p:sldId id="864" r:id="rId14"/>
    <p:sldId id="866" r:id="rId15"/>
    <p:sldId id="868" r:id="rId16"/>
    <p:sldId id="869" r:id="rId17"/>
    <p:sldId id="870" r:id="rId18"/>
    <p:sldId id="871" r:id="rId19"/>
    <p:sldId id="872" r:id="rId20"/>
    <p:sldId id="932" r:id="rId21"/>
    <p:sldId id="764" r:id="rId22"/>
    <p:sldId id="923" r:id="rId23"/>
    <p:sldId id="924" r:id="rId24"/>
    <p:sldId id="925" r:id="rId25"/>
    <p:sldId id="926" r:id="rId26"/>
    <p:sldId id="927" r:id="rId27"/>
    <p:sldId id="928" r:id="rId28"/>
    <p:sldId id="929" r:id="rId29"/>
    <p:sldId id="930" r:id="rId30"/>
    <p:sldId id="931" r:id="rId31"/>
    <p:sldId id="879" r:id="rId32"/>
    <p:sldId id="935" r:id="rId33"/>
    <p:sldId id="878" r:id="rId34"/>
    <p:sldId id="900" r:id="rId35"/>
    <p:sldId id="937" r:id="rId36"/>
    <p:sldId id="938" r:id="rId37"/>
    <p:sldId id="939" r:id="rId38"/>
    <p:sldId id="940" r:id="rId39"/>
    <p:sldId id="942" r:id="rId40"/>
    <p:sldId id="944" r:id="rId41"/>
    <p:sldId id="945" r:id="rId42"/>
    <p:sldId id="275" r:id="rId43"/>
    <p:sldId id="276" r:id="rId44"/>
    <p:sldId id="277" r:id="rId45"/>
    <p:sldId id="278" r:id="rId46"/>
    <p:sldId id="279" r:id="rId47"/>
    <p:sldId id="280" r:id="rId48"/>
    <p:sldId id="909" r:id="rId49"/>
    <p:sldId id="910" r:id="rId50"/>
    <p:sldId id="765" r:id="rId51"/>
    <p:sldId id="766" r:id="rId52"/>
    <p:sldId id="767" r:id="rId53"/>
    <p:sldId id="768" r:id="rId54"/>
    <p:sldId id="769" r:id="rId55"/>
    <p:sldId id="770" r:id="rId56"/>
    <p:sldId id="771" r:id="rId57"/>
    <p:sldId id="772" r:id="rId58"/>
    <p:sldId id="773" r:id="rId59"/>
    <p:sldId id="911" r:id="rId60"/>
    <p:sldId id="913" r:id="rId61"/>
    <p:sldId id="912" r:id="rId62"/>
    <p:sldId id="914" r:id="rId63"/>
    <p:sldId id="915" r:id="rId64"/>
    <p:sldId id="933" r:id="rId65"/>
    <p:sldId id="881" r:id="rId66"/>
    <p:sldId id="888" r:id="rId67"/>
    <p:sldId id="889" r:id="rId68"/>
    <p:sldId id="890" r:id="rId69"/>
    <p:sldId id="891" r:id="rId70"/>
    <p:sldId id="951" r:id="rId71"/>
    <p:sldId id="895" r:id="rId72"/>
    <p:sldId id="896" r:id="rId73"/>
    <p:sldId id="897" r:id="rId74"/>
    <p:sldId id="898" r:id="rId75"/>
    <p:sldId id="899" r:id="rId76"/>
    <p:sldId id="952" r:id="rId77"/>
    <p:sldId id="946" r:id="rId78"/>
    <p:sldId id="953" r:id="rId79"/>
    <p:sldId id="954" r:id="rId80"/>
    <p:sldId id="955" r:id="rId81"/>
    <p:sldId id="957" r:id="rId82"/>
    <p:sldId id="916" r:id="rId8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99"/>
    <a:srgbClr val="005828"/>
    <a:srgbClr val="FF8133"/>
    <a:srgbClr val="FF9900"/>
    <a:srgbClr val="FFCCCC"/>
    <a:srgbClr val="F75447"/>
    <a:srgbClr val="FF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16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.wmf"/><Relationship Id="rId7" Type="http://schemas.openxmlformats.org/officeDocument/2006/relationships/image" Target="../media/image136.png"/><Relationship Id="rId12" Type="http://schemas.openxmlformats.org/officeDocument/2006/relationships/image" Target="../media/image119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17.png"/><Relationship Id="rId5" Type="http://schemas.openxmlformats.org/officeDocument/2006/relationships/image" Target="../media/image134.png"/><Relationship Id="rId10" Type="http://schemas.openxmlformats.org/officeDocument/2006/relationships/image" Target="../media/image115.png"/><Relationship Id="rId4" Type="http://schemas.openxmlformats.org/officeDocument/2006/relationships/image" Target="../media/image133.png"/><Relationship Id="rId9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21" Type="http://schemas.openxmlformats.org/officeDocument/2006/relationships/image" Target="../media/image127.png"/><Relationship Id="rId7" Type="http://schemas.openxmlformats.org/officeDocument/2006/relationships/image" Target="../media/image124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16" Type="http://schemas.openxmlformats.org/officeDocument/2006/relationships/image" Target="../media/image9.wmf"/><Relationship Id="rId20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8.wmf"/><Relationship Id="rId19" Type="http://schemas.openxmlformats.org/officeDocument/2006/relationships/image" Target="../media/image126.png"/><Relationship Id="rId4" Type="http://schemas.openxmlformats.org/officeDocument/2006/relationships/image" Target="../media/image121.png"/><Relationship Id="rId14" Type="http://schemas.openxmlformats.org/officeDocument/2006/relationships/image" Target="../media/image7.wmf"/><Relationship Id="rId22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38.png"/><Relationship Id="rId4" Type="http://schemas.openxmlformats.org/officeDocument/2006/relationships/image" Target="../media/image132.png"/><Relationship Id="rId1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38.png"/><Relationship Id="rId4" Type="http://schemas.openxmlformats.org/officeDocument/2006/relationships/image" Target="../media/image140.png"/><Relationship Id="rId1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21" Type="http://schemas.openxmlformats.org/officeDocument/2006/relationships/image" Target="../media/image142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38.png"/><Relationship Id="rId4" Type="http://schemas.openxmlformats.org/officeDocument/2006/relationships/image" Target="../media/image141.png"/><Relationship Id="rId1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0.jpeg"/><Relationship Id="rId1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1.jpeg"/><Relationship Id="rId1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21" Type="http://schemas.openxmlformats.org/officeDocument/2006/relationships/image" Target="../media/image145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2.jpeg"/><Relationship Id="rId1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12" Type="http://schemas.openxmlformats.org/officeDocument/2006/relationships/image" Target="../media/image89.png"/><Relationship Id="rId17" Type="http://schemas.openxmlformats.org/officeDocument/2006/relationships/image" Target="../media/image129.png"/><Relationship Id="rId2" Type="http://schemas.openxmlformats.org/officeDocument/2006/relationships/image" Target="../media/image1190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3.jpeg"/><Relationship Id="rId1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30.png"/><Relationship Id="rId3" Type="http://schemas.openxmlformats.org/officeDocument/2006/relationships/image" Target="../media/image120.png"/><Relationship Id="rId21" Type="http://schemas.openxmlformats.org/officeDocument/2006/relationships/image" Target="../media/image151.png"/><Relationship Id="rId12" Type="http://schemas.openxmlformats.org/officeDocument/2006/relationships/image" Target="../media/image89.png"/><Relationship Id="rId2" Type="http://schemas.openxmlformats.org/officeDocument/2006/relationships/image" Target="../media/image1190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84.png"/><Relationship Id="rId5" Type="http://schemas.openxmlformats.org/officeDocument/2006/relationships/image" Target="../media/image122.png"/><Relationship Id="rId15" Type="http://schemas.openxmlformats.org/officeDocument/2006/relationships/image" Target="../media/image9.wmf"/><Relationship Id="rId19" Type="http://schemas.openxmlformats.org/officeDocument/2006/relationships/image" Target="../media/image14.jpeg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wmf"/><Relationship Id="rId3" Type="http://schemas.openxmlformats.org/officeDocument/2006/relationships/image" Target="../media/image1.wmf"/><Relationship Id="rId1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15" Type="http://schemas.openxmlformats.org/officeDocument/2006/relationships/image" Target="../media/image3.png"/><Relationship Id="rId19" Type="http://schemas.openxmlformats.org/officeDocument/2006/relationships/image" Target="../media/image5.png"/><Relationship Id="rId4" Type="http://schemas.openxmlformats.org/officeDocument/2006/relationships/oleObject" Target="../embeddings/oleObject2.bin"/><Relationship Id="rId1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53.png"/><Relationship Id="rId7" Type="http://schemas.openxmlformats.org/officeDocument/2006/relationships/image" Target="../media/image7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157.png"/><Relationship Id="rId4" Type="http://schemas.openxmlformats.org/officeDocument/2006/relationships/image" Target="../media/image15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0.png"/><Relationship Id="rId5" Type="http://schemas.openxmlformats.org/officeDocument/2006/relationships/image" Target="../media/image157.png"/><Relationship Id="rId10" Type="http://schemas.openxmlformats.org/officeDocument/2006/relationships/image" Target="../media/image29.png"/><Relationship Id="rId4" Type="http://schemas.openxmlformats.org/officeDocument/2006/relationships/image" Target="../media/image154.png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157.png"/><Relationship Id="rId10" Type="http://schemas.openxmlformats.org/officeDocument/2006/relationships/image" Target="../media/image33.png"/><Relationship Id="rId4" Type="http://schemas.openxmlformats.org/officeDocument/2006/relationships/image" Target="../media/image154.png"/><Relationship Id="rId9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157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154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157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4" Type="http://schemas.openxmlformats.org/officeDocument/2006/relationships/image" Target="../media/image154.png"/><Relationship Id="rId9" Type="http://schemas.openxmlformats.org/officeDocument/2006/relationships/image" Target="../media/image32.pn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image" Target="../media/image15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157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4" Type="http://schemas.openxmlformats.org/officeDocument/2006/relationships/image" Target="../media/image154.png"/><Relationship Id="rId9" Type="http://schemas.openxmlformats.org/officeDocument/2006/relationships/image" Target="../media/image32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15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45.png"/><Relationship Id="rId2" Type="http://schemas.openxmlformats.org/officeDocument/2006/relationships/image" Target="../media/image15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34.png"/><Relationship Id="rId5" Type="http://schemas.openxmlformats.org/officeDocument/2006/relationships/image" Target="../media/image157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openxmlformats.org/officeDocument/2006/relationships/image" Target="../media/image47.png"/><Relationship Id="rId4" Type="http://schemas.openxmlformats.org/officeDocument/2006/relationships/image" Target="../media/image154.png"/><Relationship Id="rId9" Type="http://schemas.openxmlformats.org/officeDocument/2006/relationships/image" Target="../media/image32.png"/><Relationship Id="rId1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2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8.wmf"/><Relationship Id="rId10" Type="http://schemas.openxmlformats.org/officeDocument/2006/relationships/image" Target="../media/image54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1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2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7.png"/><Relationship Id="rId9" Type="http://schemas.openxmlformats.org/officeDocument/2006/relationships/image" Target="../media/image6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2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7.png"/><Relationship Id="rId9" Type="http://schemas.openxmlformats.org/officeDocument/2006/relationships/image" Target="../media/image6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68.wmf"/><Relationship Id="rId3" Type="http://schemas.openxmlformats.org/officeDocument/2006/relationships/image" Target="../media/image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11" Type="http://schemas.openxmlformats.org/officeDocument/2006/relationships/image" Target="../media/image67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7.png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2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77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37.bin"/><Relationship Id="rId2" Type="http://schemas.openxmlformats.org/officeDocument/2006/relationships/oleObject" Target="../embeddings/oleObject2.bin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75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85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450.png"/><Relationship Id="rId2" Type="http://schemas.openxmlformats.org/officeDocument/2006/relationships/oleObject" Target="../embeddings/oleObject2.bin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.jpeg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91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7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0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92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7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0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7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94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6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7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94.wmf"/><Relationship Id="rId3" Type="http://schemas.openxmlformats.org/officeDocument/2006/relationships/image" Target="../media/image88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56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7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0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110.png"/><Relationship Id="rId3" Type="http://schemas.openxmlformats.org/officeDocument/2006/relationships/image" Target="../media/image88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9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oleObject" Target="../embeddings/oleObject53.bin"/><Relationship Id="rId5" Type="http://schemas.openxmlformats.org/officeDocument/2006/relationships/image" Target="../media/image80.wmf"/><Relationship Id="rId10" Type="http://schemas.openxmlformats.org/officeDocument/2006/relationships/image" Target="../media/image87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8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10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31.png"/><Relationship Id="rId5" Type="http://schemas.openxmlformats.org/officeDocument/2006/relationships/image" Target="../media/image80.wmf"/><Relationship Id="rId10" Type="http://schemas.openxmlformats.org/officeDocument/2006/relationships/image" Target="../media/image87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8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10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43.png"/><Relationship Id="rId5" Type="http://schemas.openxmlformats.org/officeDocument/2006/relationships/image" Target="../media/image80.wmf"/><Relationship Id="rId10" Type="http://schemas.openxmlformats.org/officeDocument/2006/relationships/image" Target="../media/image87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.jpeg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8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10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44.png"/><Relationship Id="rId5" Type="http://schemas.openxmlformats.org/officeDocument/2006/relationships/image" Target="../media/image80.wmf"/><Relationship Id="rId10" Type="http://schemas.openxmlformats.org/officeDocument/2006/relationships/image" Target="../media/image87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2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8.wmf"/><Relationship Id="rId7" Type="http://schemas.openxmlformats.org/officeDocument/2006/relationships/image" Target="../media/image144.png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48.png"/><Relationship Id="rId4" Type="http://schemas.openxmlformats.org/officeDocument/2006/relationships/image" Target="../media/image98.png"/><Relationship Id="rId9" Type="http://schemas.openxmlformats.org/officeDocument/2006/relationships/image" Target="../media/image14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6.jpeg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200" kern="0" dirty="0">
                <a:latin typeface="Times New Roman" pitchFamily="18" charset="0"/>
              </a:rPr>
              <a:t>5</a:t>
            </a:r>
            <a:r>
              <a:rPr lang="sk-SK" sz="3200" kern="0" dirty="0">
                <a:latin typeface="Times New Roman" pitchFamily="18" charset="0"/>
              </a:rPr>
              <a:t>. prednáška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886327" y="87946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27" y="87946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EA1CF24C-E5FB-F279-713A-CE266221E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C302F4A-AAC5-0A96-503D-F8F8BC1687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2C245C-6FF6-9364-BEA2-28C06007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30" y="16680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266426EA-3E5D-F1E8-9906-C7A3FA5D032E}"/>
                  </a:ext>
                </a:extLst>
              </p:cNvPr>
              <p:cNvSpPr txBox="1"/>
              <p:nvPr/>
            </p:nvSpPr>
            <p:spPr bwMode="auto">
              <a:xfrm>
                <a:off x="539552" y="2385781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266426EA-3E5D-F1E8-9906-C7A3FA5D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385781"/>
                <a:ext cx="2736304" cy="455116"/>
              </a:xfrm>
              <a:prstGeom prst="rect">
                <a:avLst/>
              </a:prstGeom>
              <a:blipFill>
                <a:blip r:embed="rId4"/>
                <a:stretch>
                  <a:fillRect l="-446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C24726C7-D403-9726-12A8-FD32BC987323}"/>
                  </a:ext>
                </a:extLst>
              </p:cNvPr>
              <p:cNvSpPr txBox="1"/>
              <p:nvPr/>
            </p:nvSpPr>
            <p:spPr bwMode="auto">
              <a:xfrm>
                <a:off x="972551" y="3007868"/>
                <a:ext cx="7919929" cy="7091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</m:oMath>
                </a14:m>
                <a:r>
                  <a:rPr lang="en-US" sz="2200" dirty="0"/>
                  <a:t> =</a:t>
                </a:r>
                <a:endParaRPr lang="sk-SK" sz="2200" dirty="0"/>
              </a:p>
            </p:txBody>
          </p:sp>
        </mc:Choice>
        <mc:Fallback xmlns="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C24726C7-D403-9726-12A8-FD32BC98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551" y="3007868"/>
                <a:ext cx="7919929" cy="709165"/>
              </a:xfrm>
              <a:prstGeom prst="rect">
                <a:avLst/>
              </a:prstGeom>
              <a:blipFill>
                <a:blip r:embed="rId5"/>
                <a:stretch>
                  <a:fillRect l="-154" t="-341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7A12661A-0AA3-69D8-00C6-B89F57B8F0BF}"/>
                  </a:ext>
                </a:extLst>
              </p:cNvPr>
              <p:cNvSpPr txBox="1"/>
              <p:nvPr/>
            </p:nvSpPr>
            <p:spPr bwMode="auto">
              <a:xfrm>
                <a:off x="972504" y="3747337"/>
                <a:ext cx="7919929" cy="5653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+ 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7A12661A-0AA3-69D8-00C6-B89F57B8F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504" y="3747337"/>
                <a:ext cx="7919929" cy="565357"/>
              </a:xfrm>
              <a:prstGeom prst="rect">
                <a:avLst/>
              </a:prstGeom>
              <a:blipFill>
                <a:blip r:embed="rId6"/>
                <a:stretch>
                  <a:fillRect t="-652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7F54A139-6F5E-F9E5-CE8E-EC539AF7D71C}"/>
                  </a:ext>
                </a:extLst>
              </p:cNvPr>
              <p:cNvSpPr txBox="1"/>
              <p:nvPr/>
            </p:nvSpPr>
            <p:spPr bwMode="auto">
              <a:xfrm>
                <a:off x="892417" y="4392130"/>
                <a:ext cx="6559903" cy="5653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+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sSubSup>
                          <m:sSub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</a:t>
                </a:r>
                <a:endParaRPr lang="sk-SK" sz="2200" dirty="0"/>
              </a:p>
            </p:txBody>
          </p:sp>
        </mc:Choice>
        <mc:Fallback xmlns="">
          <p:sp>
            <p:nvSpPr>
              <p:cNvPr id="9" name="Object 18">
                <a:extLst>
                  <a:ext uri="{FF2B5EF4-FFF2-40B4-BE49-F238E27FC236}">
                    <a16:creationId xmlns:a16="http://schemas.microsoft.com/office/drawing/2014/main" id="{7F54A139-6F5E-F9E5-CE8E-EC539AF7D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417" y="4392130"/>
                <a:ext cx="6559903" cy="565356"/>
              </a:xfrm>
              <a:prstGeom prst="rect">
                <a:avLst/>
              </a:prstGeom>
              <a:blipFill>
                <a:blip r:embed="rId7"/>
                <a:stretch>
                  <a:fillRect t="-53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873E481D-10EA-549E-76B5-568E2EC031C8}"/>
                  </a:ext>
                </a:extLst>
              </p:cNvPr>
              <p:cNvSpPr txBox="1"/>
              <p:nvPr/>
            </p:nvSpPr>
            <p:spPr bwMode="auto">
              <a:xfrm>
                <a:off x="886327" y="5081471"/>
                <a:ext cx="2736304" cy="54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2200" dirty="0"/>
                  <a:t> </a:t>
                </a:r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sk-SK" sz="2200" dirty="0"/>
                  <a:t> </a:t>
                </a:r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sk-SK" sz="2200" dirty="0"/>
                  <a:t> </a:t>
                </a:r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873E481D-10EA-549E-76B5-568E2EC0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327" y="5081471"/>
                <a:ext cx="2736304" cy="547400"/>
              </a:xfrm>
              <a:prstGeom prst="rect">
                <a:avLst/>
              </a:prstGeom>
              <a:blipFill>
                <a:blip r:embed="rId8"/>
                <a:stretch>
                  <a:fillRect t="-7865" b="-11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6131D4C4-DFB9-E100-2888-F460860C73FF}"/>
                  </a:ext>
                </a:extLst>
              </p:cNvPr>
              <p:cNvSpPr txBox="1"/>
              <p:nvPr/>
            </p:nvSpPr>
            <p:spPr bwMode="auto">
              <a:xfrm>
                <a:off x="1403648" y="5669570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(1,1,...,1)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6131D4C4-DFB9-E100-2888-F460860C7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5669570"/>
                <a:ext cx="2088232" cy="504056"/>
              </a:xfrm>
              <a:prstGeom prst="rect">
                <a:avLst/>
              </a:prstGeom>
              <a:blipFill>
                <a:blip r:embed="rId9"/>
                <a:stretch>
                  <a:fillRect l="-583" t="-8434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6F5B5E01-BE16-DB01-FE7A-C0E34D4B2AFC}"/>
                  </a:ext>
                </a:extLst>
              </p:cNvPr>
              <p:cNvSpPr txBox="1"/>
              <p:nvPr/>
            </p:nvSpPr>
            <p:spPr bwMode="auto">
              <a:xfrm>
                <a:off x="3563888" y="5669570"/>
                <a:ext cx="2304256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6F5B5E01-BE16-DB01-FE7A-C0E34D4B2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5669570"/>
                <a:ext cx="2304256" cy="504056"/>
              </a:xfrm>
              <a:prstGeom prst="rect">
                <a:avLst/>
              </a:prstGeom>
              <a:blipFill>
                <a:blip r:embed="rId10"/>
                <a:stretch>
                  <a:fillRect l="-529" t="-8434" r="-1587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8">
                <a:extLst>
                  <a:ext uri="{FF2B5EF4-FFF2-40B4-BE49-F238E27FC236}">
                    <a16:creationId xmlns:a16="http://schemas.microsoft.com/office/drawing/2014/main" id="{B3B32F01-DE64-4C6A-9062-8BD640C676D3}"/>
                  </a:ext>
                </a:extLst>
              </p:cNvPr>
              <p:cNvSpPr txBox="1"/>
              <p:nvPr/>
            </p:nvSpPr>
            <p:spPr bwMode="auto">
              <a:xfrm>
                <a:off x="6228184" y="5667385"/>
                <a:ext cx="237626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sk-SK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  <a:endParaRPr lang="sk-SK" sz="2200" dirty="0"/>
              </a:p>
            </p:txBody>
          </p:sp>
        </mc:Choice>
        <mc:Fallback xmlns="">
          <p:sp>
            <p:nvSpPr>
              <p:cNvPr id="13" name="Object 18">
                <a:extLst>
                  <a:ext uri="{FF2B5EF4-FFF2-40B4-BE49-F238E27FC236}">
                    <a16:creationId xmlns:a16="http://schemas.microsoft.com/office/drawing/2014/main" id="{B3B32F01-DE64-4C6A-9062-8BD640C6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5667385"/>
                <a:ext cx="2376264" cy="504056"/>
              </a:xfrm>
              <a:prstGeom prst="rect">
                <a:avLst/>
              </a:prstGeom>
              <a:blipFill>
                <a:blip r:embed="rId11"/>
                <a:stretch>
                  <a:fillRect l="-514" t="-7317" r="-771" b="-109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ne 2">
            <a:extLst>
              <a:ext uri="{FF2B5EF4-FFF2-40B4-BE49-F238E27FC236}">
                <a16:creationId xmlns:a16="http://schemas.microsoft.com/office/drawing/2014/main" id="{365262BA-8B7E-E4F9-2531-B6BAB914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1501392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85284992-A136-3D53-8D58-EED302B3691A}"/>
                  </a:ext>
                </a:extLst>
              </p:cNvPr>
              <p:cNvSpPr txBox="1"/>
              <p:nvPr/>
            </p:nvSpPr>
            <p:spPr bwMode="auto">
              <a:xfrm>
                <a:off x="3563888" y="883415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6">
                <a:extLst>
                  <a:ext uri="{FF2B5EF4-FFF2-40B4-BE49-F238E27FC236}">
                    <a16:creationId xmlns:a16="http://schemas.microsoft.com/office/drawing/2014/main" id="{85284992-A136-3D53-8D58-EED302B36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883415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850" y="3300456"/>
              <a:ext cx="3684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650797"/>
                  </p:ext>
                </p:extLst>
              </p:nvPr>
            </p:nvGraphicFramePr>
            <p:xfrm>
              <a:off x="2903850" y="3300456"/>
              <a:ext cx="3684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8197" r="-48557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08197" r="-48557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52921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/>
              <p:nvPr/>
            </p:nvSpPr>
            <p:spPr bwMode="auto">
              <a:xfrm>
                <a:off x="2968300" y="5017117"/>
                <a:ext cx="2816270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8300" y="5017117"/>
                <a:ext cx="2816270" cy="489516"/>
              </a:xfrm>
              <a:prstGeom prst="rect">
                <a:avLst/>
              </a:prstGeom>
              <a:blipFill>
                <a:blip r:embed="rId7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/>
              <p:nvPr/>
            </p:nvSpPr>
            <p:spPr bwMode="auto">
              <a:xfrm>
                <a:off x="2824284" y="5445224"/>
                <a:ext cx="3186763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284" y="5445224"/>
                <a:ext cx="3186763" cy="489516"/>
              </a:xfrm>
              <a:prstGeom prst="rect">
                <a:avLst/>
              </a:prstGeom>
              <a:blipFill>
                <a:blip r:embed="rId13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20">
                <a:extLst>
                  <a:ext uri="{FF2B5EF4-FFF2-40B4-BE49-F238E27FC236}">
                    <a16:creationId xmlns:a16="http://schemas.microsoft.com/office/drawing/2014/main" id="{CE0232C6-47F0-D9C7-1316-D42110981651}"/>
                  </a:ext>
                </a:extLst>
              </p:cNvPr>
              <p:cNvSpPr txBox="1"/>
              <p:nvPr/>
            </p:nvSpPr>
            <p:spPr bwMode="auto">
              <a:xfrm>
                <a:off x="2824284" y="5891812"/>
                <a:ext cx="3403898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+354=211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3" name="Object 20">
                <a:extLst>
                  <a:ext uri="{FF2B5EF4-FFF2-40B4-BE49-F238E27FC236}">
                    <a16:creationId xmlns:a16="http://schemas.microsoft.com/office/drawing/2014/main" id="{CE0232C6-47F0-D9C7-1316-D4211098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4284" y="5891812"/>
                <a:ext cx="3403898" cy="489516"/>
              </a:xfrm>
              <a:prstGeom prst="rect">
                <a:avLst/>
              </a:prstGeom>
              <a:blipFill>
                <a:blip r:embed="rId19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00F731A-7164-D786-7898-7A26CB0095CB}"/>
                  </a:ext>
                </a:extLst>
              </p:cNvPr>
              <p:cNvSpPr txBox="1"/>
              <p:nvPr/>
            </p:nvSpPr>
            <p:spPr bwMode="auto">
              <a:xfrm>
                <a:off x="6857499" y="5484952"/>
                <a:ext cx="1152127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00F731A-7164-D786-7898-7A26CB009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499" y="5484952"/>
                <a:ext cx="1152127" cy="4895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F77641A2-FE02-1632-5826-310B639F899F}"/>
                  </a:ext>
                </a:extLst>
              </p:cNvPr>
              <p:cNvSpPr txBox="1"/>
              <p:nvPr/>
            </p:nvSpPr>
            <p:spPr bwMode="auto">
              <a:xfrm>
                <a:off x="6804248" y="5013176"/>
                <a:ext cx="1184617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0.8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29" name="Object 20">
                <a:extLst>
                  <a:ext uri="{FF2B5EF4-FFF2-40B4-BE49-F238E27FC236}">
                    <a16:creationId xmlns:a16="http://schemas.microsoft.com/office/drawing/2014/main" id="{F77641A2-FE02-1632-5826-310B639F8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4248" y="5013176"/>
                <a:ext cx="1184617" cy="4895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Rovná spojnica 29">
            <a:extLst>
              <a:ext uri="{FF2B5EF4-FFF2-40B4-BE49-F238E27FC236}">
                <a16:creationId xmlns:a16="http://schemas.microsoft.com/office/drawing/2014/main" id="{63D32F7A-422B-40DB-1B03-9454EF293E1D}"/>
              </a:ext>
            </a:extLst>
          </p:cNvPr>
          <p:cNvCxnSpPr>
            <a:cxnSpLocks/>
          </p:cNvCxnSpPr>
          <p:nvPr/>
        </p:nvCxnSpPr>
        <p:spPr>
          <a:xfrm>
            <a:off x="6372200" y="5096839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20">
                <a:extLst>
                  <a:ext uri="{FF2B5EF4-FFF2-40B4-BE49-F238E27FC236}">
                    <a16:creationId xmlns:a16="http://schemas.microsoft.com/office/drawing/2014/main" id="{9A0F6296-743D-A607-12CD-1ECD8B3FB4B8}"/>
                  </a:ext>
                </a:extLst>
              </p:cNvPr>
              <p:cNvSpPr txBox="1"/>
              <p:nvPr/>
            </p:nvSpPr>
            <p:spPr bwMode="auto">
              <a:xfrm>
                <a:off x="6871121" y="5963820"/>
                <a:ext cx="1152127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20">
                <a:extLst>
                  <a:ext uri="{FF2B5EF4-FFF2-40B4-BE49-F238E27FC236}">
                    <a16:creationId xmlns:a16="http://schemas.microsoft.com/office/drawing/2014/main" id="{9A0F6296-743D-A607-12CD-1ECD8B3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1121" y="5963820"/>
                <a:ext cx="1152127" cy="4895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3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5" grpId="0"/>
      <p:bldP spid="12" grpId="0"/>
      <p:bldP spid="13" grpId="0"/>
      <p:bldP spid="28" grpId="0"/>
      <p:bldP spid="29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85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380434"/>
                  </p:ext>
                </p:extLst>
              </p:nvPr>
            </p:nvGraphicFramePr>
            <p:xfrm>
              <a:off x="290385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8197" r="-48557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08197" r="-48557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04839" r="-48557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52921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/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+ 0.1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dirty="0"/>
                      <m:t>+ 0.1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blipFill>
                <a:blip r:embed="rId19"/>
                <a:stretch>
                  <a:fillRect l="-348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/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0.8, 1.4, 3, 5.6, 9.2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blipFill>
                <a:blip r:embed="rId20"/>
                <a:stretch>
                  <a:fillRect l="-2686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2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85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331601"/>
                  </p:ext>
                </p:extLst>
              </p:nvPr>
            </p:nvGraphicFramePr>
            <p:xfrm>
              <a:off x="290385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8197" r="-48557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08197" r="-48557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04839" r="-485577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52921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/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+ 0.1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dirty="0"/>
                      <m:t>+ 0.1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blipFill>
                <a:blip r:embed="rId19"/>
                <a:stretch>
                  <a:fillRect l="-348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/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0.8, 1.4, 3, 5.6, 9.2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blipFill>
                <a:blip r:embed="rId20"/>
                <a:stretch>
                  <a:fillRect l="-2686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7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85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0133343"/>
                  </p:ext>
                </p:extLst>
              </p:nvPr>
            </p:nvGraphicFramePr>
            <p:xfrm>
              <a:off x="290385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8197" r="-485577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108197" r="-485577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204839" r="-485577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4"/>
                          <a:stretch>
                            <a:fillRect l="-962" t="-304839" r="-48557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-0.5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52921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/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+ 0.1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dirty="0"/>
                      <m:t>+ 0.1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8">
                <a:extLst>
                  <a:ext uri="{FF2B5EF4-FFF2-40B4-BE49-F238E27FC236}">
                    <a16:creationId xmlns:a16="http://schemas.microsoft.com/office/drawing/2014/main" id="{3081A37A-67EB-7FF2-FFDE-6F613E6A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519" y="5145792"/>
                <a:ext cx="3500683" cy="504056"/>
              </a:xfrm>
              <a:prstGeom prst="rect">
                <a:avLst/>
              </a:prstGeom>
              <a:blipFill>
                <a:blip r:embed="rId19"/>
                <a:stretch>
                  <a:fillRect l="-348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/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0.8, 1.4, 3, 5.6, 9.2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26" name="Object 16">
                <a:extLst>
                  <a:ext uri="{FF2B5EF4-FFF2-40B4-BE49-F238E27FC236}">
                    <a16:creationId xmlns:a16="http://schemas.microsoft.com/office/drawing/2014/main" id="{C900963B-B1EA-A964-54AC-E0100F70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5144918"/>
                <a:ext cx="2952325" cy="505932"/>
              </a:xfrm>
              <a:prstGeom prst="rect">
                <a:avLst/>
              </a:prstGeom>
              <a:blipFill>
                <a:blip r:embed="rId20"/>
                <a:stretch>
                  <a:fillRect l="-2686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7">
                <a:extLst>
                  <a:ext uri="{FF2B5EF4-FFF2-40B4-BE49-F238E27FC236}">
                    <a16:creationId xmlns:a16="http://schemas.microsoft.com/office/drawing/2014/main" id="{6236A04E-1007-DD17-A850-490027E3C502}"/>
                  </a:ext>
                </a:extLst>
              </p:cNvPr>
              <p:cNvSpPr txBox="1"/>
              <p:nvPr/>
            </p:nvSpPr>
            <p:spPr bwMode="auto">
              <a:xfrm>
                <a:off x="2915815" y="5844992"/>
                <a:ext cx="5937501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0.04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0.16+0.25+0.16+0.04=0.65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3" name="Object 17">
                <a:extLst>
                  <a:ext uri="{FF2B5EF4-FFF2-40B4-BE49-F238E27FC236}">
                    <a16:creationId xmlns:a16="http://schemas.microsoft.com/office/drawing/2014/main" id="{6236A04E-1007-DD17-A850-490027E3C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5" y="5844992"/>
                <a:ext cx="5937501" cy="392320"/>
              </a:xfrm>
              <a:prstGeom prst="rect">
                <a:avLst/>
              </a:prstGeom>
              <a:blipFill>
                <a:blip r:embed="rId2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2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F91594BC-D26F-2EF8-E745-83A316C8C9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3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2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F91594BC-D26F-2EF8-E745-83A316C8C9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2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BA18D36-874A-B4F2-5673-7303FBB1D420}"/>
                  </a:ext>
                </a:extLst>
              </p:cNvPr>
              <p:cNvSpPr txBox="1"/>
              <p:nvPr/>
            </p:nvSpPr>
            <p:spPr bwMode="auto">
              <a:xfrm>
                <a:off x="4088674" y="4286601"/>
                <a:ext cx="2139512" cy="3824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7BA18D36-874A-B4F2-5673-7303FBB1D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8674" y="4286601"/>
                <a:ext cx="2139512" cy="382408"/>
              </a:xfrm>
              <a:prstGeom prst="rect">
                <a:avLst/>
              </a:prstGeom>
              <a:blipFill>
                <a:blip r:embed="rId2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0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F91594BC-D26F-2EF8-E745-83A316C8C9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2" cy="3172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361151B5-1BDA-D536-FB41-366D2E6A137A}"/>
                  </a:ext>
                </a:extLst>
              </p:cNvPr>
              <p:cNvSpPr txBox="1"/>
              <p:nvPr/>
            </p:nvSpPr>
            <p:spPr bwMode="auto">
              <a:xfrm>
                <a:off x="5580112" y="5253667"/>
                <a:ext cx="3025733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0.8, 1.4, 3, 5.6, 9.2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361151B5-1BDA-D536-FB41-366D2E6A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5253667"/>
                <a:ext cx="3025733" cy="505932"/>
              </a:xfrm>
              <a:prstGeom prst="rect">
                <a:avLst/>
              </a:prstGeom>
              <a:blipFill>
                <a:blip r:embed="rId20"/>
                <a:stretch>
                  <a:fillRect l="-201" t="-6024" b="-10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638D8F14-72D2-A808-E51D-597E226321E5}"/>
                  </a:ext>
                </a:extLst>
              </p:cNvPr>
              <p:cNvSpPr txBox="1"/>
              <p:nvPr/>
            </p:nvSpPr>
            <p:spPr bwMode="auto">
              <a:xfrm>
                <a:off x="4088674" y="4286601"/>
                <a:ext cx="2139512" cy="38240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638D8F14-72D2-A808-E51D-597E22632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8674" y="4286601"/>
                <a:ext cx="2139512" cy="382408"/>
              </a:xfrm>
              <a:prstGeom prst="rect">
                <a:avLst/>
              </a:prstGeom>
              <a:blipFill>
                <a:blip r:embed="rId21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53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F91594BC-D26F-2EF8-E745-83A316C8C9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10" y="3367441"/>
            <a:ext cx="5993870" cy="3172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361151B5-1BDA-D536-FB41-366D2E6A137A}"/>
                  </a:ext>
                </a:extLst>
              </p:cNvPr>
              <p:cNvSpPr txBox="1"/>
              <p:nvPr/>
            </p:nvSpPr>
            <p:spPr bwMode="auto">
              <a:xfrm>
                <a:off x="5580112" y="5253667"/>
                <a:ext cx="3025733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0.8, 1.4, 3, 5.6, 9.2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361151B5-1BDA-D536-FB41-366D2E6A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5253667"/>
                <a:ext cx="3025733" cy="505932"/>
              </a:xfrm>
              <a:prstGeom prst="rect">
                <a:avLst/>
              </a:prstGeom>
              <a:blipFill>
                <a:blip r:embed="rId20"/>
                <a:stretch>
                  <a:fillRect l="-201" t="-6024" b="-1084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17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94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69696" y="2809590"/>
            <a:ext cx="8966800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parametrickou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206" y="3143566"/>
                <a:ext cx="2207618" cy="519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02577"/>
                <a:ext cx="2088232" cy="504056"/>
              </a:xfrm>
              <a:prstGeom prst="rect">
                <a:avLst/>
              </a:prstGeom>
              <a:blipFill>
                <a:blip r:embed="rId5"/>
                <a:stretch>
                  <a:fillRect l="-583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575014"/>
                <a:ext cx="1944213" cy="504056"/>
              </a:xfrm>
              <a:prstGeom prst="rect">
                <a:avLst/>
              </a:prstGeom>
              <a:blipFill>
                <a:blip r:embed="rId6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A5C6B15-414C-861F-DD81-AE1876D2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6" y="2347538"/>
            <a:ext cx="32781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Kvadratická regresná funkcia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FBFF3B-045C-7236-3B01-DA9DFCA8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24" y="1065276"/>
            <a:ext cx="5572164" cy="15716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08188E5-BF64-5570-5D82-F2A011AA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69" y="1208152"/>
            <a:ext cx="5200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E489E2DD-1C8D-618A-7382-7BD3782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05" y="1679646"/>
            <a:ext cx="53324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9ED43617-19B1-EDAF-26FB-017D16E5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68" y="2136846"/>
            <a:ext cx="530701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/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= (0,1,4,9,16)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9E40B626-5B2D-6269-9C81-401900BB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939" y="6093296"/>
                <a:ext cx="2087821" cy="504056"/>
              </a:xfrm>
              <a:prstGeom prst="rect">
                <a:avLst/>
              </a:prstGeom>
              <a:blipFill>
                <a:blip r:embed="rId18"/>
                <a:stretch>
                  <a:fillRect l="-583" t="-8537" r="-3499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A62138E6-069C-3401-2E3A-696411D773D0}"/>
              </a:ext>
            </a:extLst>
          </p:cNvPr>
          <p:cNvCxnSpPr>
            <a:cxnSpLocks/>
          </p:cNvCxnSpPr>
          <p:nvPr/>
        </p:nvCxnSpPr>
        <p:spPr>
          <a:xfrm>
            <a:off x="2599702" y="5085184"/>
            <a:ext cx="0" cy="13503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ok 14">
            <a:extLst>
              <a:ext uri="{FF2B5EF4-FFF2-40B4-BE49-F238E27FC236}">
                <a16:creationId xmlns:a16="http://schemas.microsoft.com/office/drawing/2014/main" id="{F91594BC-D26F-2EF8-E745-83A316C8C98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10" y="3367441"/>
            <a:ext cx="5993870" cy="3172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sz="2200" dirty="0"/>
                  <a:t>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213893"/>
                <a:ext cx="2736304" cy="455116"/>
              </a:xfrm>
              <a:prstGeom prst="rect">
                <a:avLst/>
              </a:prstGeom>
              <a:blipFill>
                <a:blip r:embed="rId20"/>
                <a:stretch>
                  <a:fillRect l="-223" b="-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7">
                <a:extLst>
                  <a:ext uri="{FF2B5EF4-FFF2-40B4-BE49-F238E27FC236}">
                    <a16:creationId xmlns:a16="http://schemas.microsoft.com/office/drawing/2014/main" id="{4E80B658-0F1E-3088-B771-24544C96056E}"/>
                  </a:ext>
                </a:extLst>
              </p:cNvPr>
              <p:cNvSpPr txBox="1"/>
              <p:nvPr/>
            </p:nvSpPr>
            <p:spPr bwMode="auto">
              <a:xfrm>
                <a:off x="4368609" y="4070494"/>
                <a:ext cx="2646472" cy="37095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0.8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17">
                <a:extLst>
                  <a:ext uri="{FF2B5EF4-FFF2-40B4-BE49-F238E27FC236}">
                    <a16:creationId xmlns:a16="http://schemas.microsoft.com/office/drawing/2014/main" id="{4E80B658-0F1E-3088-B771-24544C96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8609" y="4070494"/>
                <a:ext cx="2646472" cy="370957"/>
              </a:xfrm>
              <a:prstGeom prst="rect">
                <a:avLst/>
              </a:prstGeom>
              <a:blipFill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Lineárna</a:t>
            </a: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regresia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>
                <a:latin typeface="Times New Roman" pitchFamily="18" charset="0"/>
              </a:rPr>
              <a:t>Jednonásobná lineárna regresia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 err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kumimoji="0" lang="sk-SK" sz="240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iacparametrickými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funkciami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2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Polynomick</a:t>
            </a: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á regresia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>
                <a:latin typeface="Times New Roman" pitchFamily="18" charset="0"/>
              </a:rPr>
              <a:t>Jednonásobná lineárna regresia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 err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kumimoji="0" lang="sk-SK" sz="240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iacparametrickými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funkciami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16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92796"/>
            <a:ext cx="5334000" cy="4000500"/>
          </a:xfrm>
          <a:prstGeom prst="rect">
            <a:avLst/>
          </a:prstGeom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4DBFCCD-D6B6-8E09-21C0-49232A8A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71E86FAE-9872-C6FB-98ED-0C4BDBA6E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92796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36EE79D4-A076-17B0-9BA6-04554332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991A37B-9984-1BF9-030C-46C4D2A86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66A45AB-8ADC-AF3A-5B31-15CFAE0AB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E66A45AB-8ADC-AF3A-5B31-15CFAE0AB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4A3F99E7-81D8-C853-23D8-0F54C463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73122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2D38EDC7-A951-4AA6-2218-BA0EB1C1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AE14C72A-E580-4536-00C7-1F80C609C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B2B4703-8DA7-CE7E-0E87-F28267842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8B2B4703-8DA7-CE7E-0E87-F28267842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4E9E468B-6D5B-BBD4-EBCB-51DAC8D7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02171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FCC2E673-FD1A-7476-6B28-578E46DC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C8ADCBC-2622-0344-AE73-485362730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D6D8E69-3226-02AC-5E66-CDC1515A5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1D6D8E69-3226-02AC-5E66-CDC1515A5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711DB574-C394-F19F-D846-EC56F001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15708"/>
            <a:ext cx="5334000" cy="4000500"/>
          </a:xfrm>
          <a:prstGeom prst="rect">
            <a:avLst/>
          </a:prstGeom>
        </p:spPr>
      </p:pic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86050" y="1196752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196752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675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24C308C-12C7-461B-DBB8-077991DD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2D23C98-9F5F-7B50-C0D8-51E555F9F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69305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D902C271-66CD-A931-97F8-0D77B64A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88A46D3-DB84-7C2F-50C2-84F811F80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10C5B3A-7ABA-BE18-A361-E2F347F36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10C5B3A-7ABA-BE18-A361-E2F347F36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574DB045-D458-5AD4-3B34-5D395F66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92217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1A4FB148-855E-2821-819E-A631115F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3949BE59-9A1B-0406-C681-5EE1A8AC4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8B62868-2DAD-1CFC-0B86-25D8A4A2D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68B62868-2DAD-1CFC-0B86-25D8A4A2D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35346C74-84E5-CFA9-B07E-61D1C2BC3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6127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FF54CA6E-D543-3F7E-0B47-8044BAE28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5CFD8F67-0DEE-6F9F-9E3A-E730551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90BFC7A-A022-8E9F-FBF1-020BE339E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690BFC7A-A022-8E9F-FBF1-020BE339E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6E7D4A15-28DD-50FB-A156-0E37C2BD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15502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C7041A76-134F-34C6-EE79-B41D2BFF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12591291-C6EC-9CF5-3EBF-E71CBB92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279C105-0B7D-1BEB-C437-4B582C124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6279C105-0B7D-1BEB-C437-4B582C124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2AE7B159-8183-752F-C2FF-F90566E0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59632" y="1988840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649662"/>
              </p:ext>
            </p:extLst>
          </p:nvPr>
        </p:nvGraphicFramePr>
        <p:xfrm>
          <a:off x="1302617" y="251980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2971800" imgH="431640" progId="Equation.3">
                  <p:embed/>
                </p:oleObj>
              </mc:Choice>
              <mc:Fallback>
                <p:oleObj name="Rovnica" r:id="rId2" imgW="297180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617" y="251980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095334"/>
              </p:ext>
            </p:extLst>
          </p:nvPr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44520" imgH="228600" progId="Equation.3">
                  <p:embed/>
                </p:oleObj>
              </mc:Choice>
              <mc:Fallback>
                <p:oleObj name="Rovnica" r:id="rId4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BC4AC6E-D6A2-6B90-4E24-D985DE3D4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855" y="3542737"/>
            <a:ext cx="5726441" cy="21431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6">
                <a:extLst>
                  <a:ext uri="{FF2B5EF4-FFF2-40B4-BE49-F238E27FC236}">
                    <a16:creationId xmlns:a16="http://schemas.microsoft.com/office/drawing/2014/main" id="{094031F2-46C1-72F0-60EA-21984546111A}"/>
                  </a:ext>
                </a:extLst>
              </p:cNvPr>
              <p:cNvSpPr txBox="1"/>
              <p:nvPr/>
            </p:nvSpPr>
            <p:spPr bwMode="auto">
              <a:xfrm>
                <a:off x="1721825" y="3686175"/>
                <a:ext cx="5417914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7" name="Object 26">
                <a:extLst>
                  <a:ext uri="{FF2B5EF4-FFF2-40B4-BE49-F238E27FC236}">
                    <a16:creationId xmlns:a16="http://schemas.microsoft.com/office/drawing/2014/main" id="{094031F2-46C1-72F0-60EA-21984546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825" y="3686175"/>
                <a:ext cx="5417914" cy="457200"/>
              </a:xfrm>
              <a:prstGeom prst="rect">
                <a:avLst/>
              </a:prstGeom>
              <a:blipFill>
                <a:blip r:embed="rId15"/>
                <a:stretch>
                  <a:fillRect l="-6862" t="-150667" r="-7424" b="-217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8">
                <a:extLst>
                  <a:ext uri="{FF2B5EF4-FFF2-40B4-BE49-F238E27FC236}">
                    <a16:creationId xmlns:a16="http://schemas.microsoft.com/office/drawing/2014/main" id="{128E9F3E-6D24-F61A-1E84-62CF2A77DF3E}"/>
                  </a:ext>
                </a:extLst>
              </p:cNvPr>
              <p:cNvSpPr txBox="1"/>
              <p:nvPr/>
            </p:nvSpPr>
            <p:spPr bwMode="auto">
              <a:xfrm>
                <a:off x="1706686" y="4157663"/>
                <a:ext cx="5457601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8" name="Object 28">
                <a:extLst>
                  <a:ext uri="{FF2B5EF4-FFF2-40B4-BE49-F238E27FC236}">
                    <a16:creationId xmlns:a16="http://schemas.microsoft.com/office/drawing/2014/main" id="{128E9F3E-6D24-F61A-1E84-62CF2A77D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6686" y="4157663"/>
                <a:ext cx="5457601" cy="457200"/>
              </a:xfrm>
              <a:prstGeom prst="rect">
                <a:avLst/>
              </a:prstGeom>
              <a:blipFill>
                <a:blip r:embed="rId16"/>
                <a:stretch>
                  <a:fillRect l="-6927" t="-150667" r="-7039" b="-217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A302C104-01C6-8189-DC33-D7D0C86E1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611000"/>
              </p:ext>
            </p:extLst>
          </p:nvPr>
        </p:nvGraphicFramePr>
        <p:xfrm>
          <a:off x="2544603" y="4671449"/>
          <a:ext cx="158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75960" imgH="190440" progId="Equation.3">
                  <p:embed/>
                </p:oleObj>
              </mc:Choice>
              <mc:Fallback>
                <p:oleObj name="Rovnica" r:id="rId17" imgW="75960" imgH="190440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603" y="4671449"/>
                        <a:ext cx="158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1180C7A7-F022-8D36-04AC-75D637706D75}"/>
                  </a:ext>
                </a:extLst>
              </p:cNvPr>
              <p:cNvSpPr txBox="1"/>
              <p:nvPr/>
            </p:nvSpPr>
            <p:spPr bwMode="auto">
              <a:xfrm>
                <a:off x="1652712" y="5014912"/>
                <a:ext cx="5583584" cy="5023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1180C7A7-F022-8D36-04AC-75D63770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712" y="5014912"/>
                <a:ext cx="5583584" cy="502319"/>
              </a:xfrm>
              <a:prstGeom prst="rect">
                <a:avLst/>
              </a:prstGeom>
              <a:blipFill>
                <a:blip r:embed="rId19"/>
                <a:stretch>
                  <a:fillRect l="-6659" t="-137805" r="-5895" b="-1902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96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26140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1D8A708-00F0-2F0E-8105-61ADFA643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50" y="1233816"/>
          <a:ext cx="5316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933640" imgH="241200" progId="Equation.3">
                  <p:embed/>
                </p:oleObj>
              </mc:Choice>
              <mc:Fallback>
                <p:oleObj name="Rovnica" r:id="rId3" imgW="2933640" imgH="24120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1D8A708-00F0-2F0E-8105-61ADFA643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233816"/>
                        <a:ext cx="5316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7F103F01-30F9-AC5E-4DEE-71EFB232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23381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D76F6F23-34E4-2618-251D-6F8604594F25}"/>
                  </a:ext>
                </a:extLst>
              </p:cNvPr>
              <p:cNvSpPr txBox="1"/>
              <p:nvPr/>
            </p:nvSpPr>
            <p:spPr bwMode="auto">
              <a:xfrm>
                <a:off x="2915816" y="3067618"/>
                <a:ext cx="2231505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+</a:t>
                </a:r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D76F6F23-34E4-2618-251D-6F860459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3067618"/>
                <a:ext cx="2231505" cy="433390"/>
              </a:xfrm>
              <a:prstGeom prst="rect">
                <a:avLst/>
              </a:prstGeom>
              <a:blipFill>
                <a:blip r:embed="rId5"/>
                <a:stretch>
                  <a:fillRect t="-7042" b="-70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4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D76F6F23-34E4-2618-251D-6F8604594F25}"/>
                  </a:ext>
                </a:extLst>
              </p:cNvPr>
              <p:cNvSpPr txBox="1"/>
              <p:nvPr/>
            </p:nvSpPr>
            <p:spPr bwMode="auto">
              <a:xfrm>
                <a:off x="2915816" y="3067618"/>
                <a:ext cx="2231505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+</a:t>
                </a:r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2">
                <a:extLst>
                  <a:ext uri="{FF2B5EF4-FFF2-40B4-BE49-F238E27FC236}">
                    <a16:creationId xmlns:a16="http://schemas.microsoft.com/office/drawing/2014/main" id="{D76F6F23-34E4-2618-251D-6F860459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3067618"/>
                <a:ext cx="2231505" cy="433390"/>
              </a:xfrm>
              <a:prstGeom prst="rect">
                <a:avLst/>
              </a:prstGeom>
              <a:blipFill>
                <a:blip r:embed="rId5"/>
                <a:stretch>
                  <a:fillRect t="-7042" b="-70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2938639" y="3540409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639" y="3540409"/>
                <a:ext cx="2094458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AF02CE78-B715-9EE9-76FC-E52625DF2D95}"/>
                  </a:ext>
                </a:extLst>
              </p:cNvPr>
              <p:cNvSpPr txBox="1"/>
              <p:nvPr/>
            </p:nvSpPr>
            <p:spPr bwMode="auto">
              <a:xfrm>
                <a:off x="5147321" y="3513545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AF02CE78-B715-9EE9-76FC-E52625DF2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7321" y="3513545"/>
                <a:ext cx="1371637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7DBFB16-2048-6F96-D681-C373E82C669C}"/>
                  </a:ext>
                </a:extLst>
              </p:cNvPr>
              <p:cNvSpPr txBox="1"/>
              <p:nvPr/>
            </p:nvSpPr>
            <p:spPr bwMode="auto">
              <a:xfrm>
                <a:off x="6651972" y="3501008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7DBFB16-2048-6F96-D681-C373E82C6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1972" y="3501008"/>
                <a:ext cx="855331" cy="4646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34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806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5800" y="2996952"/>
            <a:ext cx="7772400" cy="16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sk-SK" sz="3600" kern="0" dirty="0" err="1">
                <a:latin typeface="Times New Roman" pitchFamily="18" charset="0"/>
              </a:rPr>
              <a:t>Linearizácia</a:t>
            </a:r>
            <a:r>
              <a:rPr lang="sk-SK" sz="3600" kern="0" dirty="0">
                <a:latin typeface="Times New Roman" pitchFamily="18" charset="0"/>
              </a:rPr>
              <a:t> dát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8429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3C0D8417-5D05-43D0-033E-783F49D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591703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A9BE3D73-E903-97E8-7E53-04922196FAF6}"/>
                  </a:ext>
                </a:extLst>
              </p:cNvPr>
              <p:cNvSpPr txBox="1"/>
              <p:nvPr/>
            </p:nvSpPr>
            <p:spPr bwMode="auto">
              <a:xfrm>
                <a:off x="3122827" y="3620553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Object 11">
                <a:extLst>
                  <a:ext uri="{FF2B5EF4-FFF2-40B4-BE49-F238E27FC236}">
                    <a16:creationId xmlns:a16="http://schemas.microsoft.com/office/drawing/2014/main" id="{A9BE3D73-E903-97E8-7E53-04922196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20553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31F969A4-6B51-16EA-0587-29D7153EBEA5}"/>
                  </a:ext>
                </a:extLst>
              </p:cNvPr>
              <p:cNvSpPr txBox="1"/>
              <p:nvPr/>
            </p:nvSpPr>
            <p:spPr bwMode="auto">
              <a:xfrm>
                <a:off x="2901334" y="504630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4" name="Object 10">
                <a:extLst>
                  <a:ext uri="{FF2B5EF4-FFF2-40B4-BE49-F238E27FC236}">
                    <a16:creationId xmlns:a16="http://schemas.microsoft.com/office/drawing/2014/main" id="{31F969A4-6B51-16EA-0587-29D7153E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334" y="504630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3990569-5D3F-74CC-1CCC-A72B183AC439}"/>
                  </a:ext>
                </a:extLst>
              </p:cNvPr>
              <p:cNvSpPr txBox="1"/>
              <p:nvPr/>
            </p:nvSpPr>
            <p:spPr bwMode="auto">
              <a:xfrm>
                <a:off x="2950998" y="4045566"/>
                <a:ext cx="1971607" cy="5288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Object 2">
                <a:extLst>
                  <a:ext uri="{FF2B5EF4-FFF2-40B4-BE49-F238E27FC236}">
                    <a16:creationId xmlns:a16="http://schemas.microsoft.com/office/drawing/2014/main" id="{B3990569-5D3F-74CC-1CCC-A72B183A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998" y="4045566"/>
                <a:ext cx="1971607" cy="528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549F02D8-0E1A-0585-80A7-0E09E4ED5775}"/>
                  </a:ext>
                </a:extLst>
              </p:cNvPr>
              <p:cNvSpPr txBox="1"/>
              <p:nvPr/>
            </p:nvSpPr>
            <p:spPr bwMode="auto">
              <a:xfrm>
                <a:off x="2950998" y="4574384"/>
                <a:ext cx="1910449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/>
                  <a:t>+</a:t>
                </a:r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549F02D8-0E1A-0585-80A7-0E09E4ED5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998" y="4574384"/>
                <a:ext cx="1910449" cy="433390"/>
              </a:xfrm>
              <a:prstGeom prst="rect">
                <a:avLst/>
              </a:prstGeom>
              <a:blipFill>
                <a:blip r:embed="rId11"/>
                <a:stretch>
                  <a:fillRect t="-7042" b="-70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501008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6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49487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360F5C-5353-B3E7-F5A2-0786B57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60820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/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/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/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/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99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49487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360F5C-5353-B3E7-F5A2-0786B57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60820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/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/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/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/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616FF4DB-D186-C844-40CE-26000F5B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653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/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DCA96663-4353-0EDE-0148-239EC107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40424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mocninová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A733158A-B74A-BA43-8D8F-1CA469CE7241}"/>
                  </a:ext>
                </a:extLst>
              </p:cNvPr>
              <p:cNvSpPr txBox="1"/>
              <p:nvPr/>
            </p:nvSpPr>
            <p:spPr bwMode="auto">
              <a:xfrm>
                <a:off x="2656714" y="6202713"/>
                <a:ext cx="2385748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7" name="Object 10">
                <a:extLst>
                  <a:ext uri="{FF2B5EF4-FFF2-40B4-BE49-F238E27FC236}">
                    <a16:creationId xmlns:a16="http://schemas.microsoft.com/office/drawing/2014/main" id="{A733158A-B74A-BA43-8D8F-1CA469CE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6714" y="6202713"/>
                <a:ext cx="2385748" cy="5076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9851BA5-D1D8-6721-B1B1-CA404BA9E2CD}"/>
                  </a:ext>
                </a:extLst>
              </p:cNvPr>
              <p:cNvSpPr txBox="1"/>
              <p:nvPr/>
            </p:nvSpPr>
            <p:spPr bwMode="auto">
              <a:xfrm>
                <a:off x="2733559" y="5225229"/>
                <a:ext cx="1910449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69851BA5-D1D8-6721-B1B1-CA404BA9E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559" y="5225229"/>
                <a:ext cx="1910449" cy="5076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B0F2E9A3-9B7D-1D89-90D3-72B227A3D825}"/>
                  </a:ext>
                </a:extLst>
              </p:cNvPr>
              <p:cNvSpPr txBox="1"/>
              <p:nvPr/>
            </p:nvSpPr>
            <p:spPr bwMode="auto">
              <a:xfrm>
                <a:off x="2733559" y="5783532"/>
                <a:ext cx="2160239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/>
                  <a:t>+</a:t>
                </a:r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B0F2E9A3-9B7D-1D89-90D3-72B227A3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3559" y="5783532"/>
                <a:ext cx="2160239" cy="433390"/>
              </a:xfrm>
              <a:prstGeom prst="rect">
                <a:avLst/>
              </a:prstGeom>
              <a:blipFill>
                <a:blip r:embed="rId15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81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49487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360F5C-5353-B3E7-F5A2-0786B57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60820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/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/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/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/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616FF4DB-D186-C844-40CE-26000F5B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653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/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DCA96663-4353-0EDE-0148-239EC107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40424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mocninová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0C2CA83-A12F-B0F6-A01A-E16DC1F7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9854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/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/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/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6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49487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360F5C-5353-B3E7-F5A2-0786B57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60820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/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/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/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/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616FF4DB-D186-C844-40CE-26000F5B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653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/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DCA96663-4353-0EDE-0148-239EC107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40424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mocninová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0C2CA83-A12F-B0F6-A01A-E16DC1F7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9854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/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/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/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F18A93D6-B2D8-29B5-FA54-C356B4501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5661248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D984742-E016-0A3D-5D90-F33898FD78B7}"/>
                  </a:ext>
                </a:extLst>
              </p:cNvPr>
              <p:cNvSpPr txBox="1"/>
              <p:nvPr/>
            </p:nvSpPr>
            <p:spPr bwMode="auto">
              <a:xfrm>
                <a:off x="3759200" y="5749951"/>
                <a:ext cx="1532880" cy="70338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D984742-E016-0A3D-5D90-F33898FD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9200" y="5749951"/>
                <a:ext cx="1532880" cy="7033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>
            <a:extLst>
              <a:ext uri="{FF2B5EF4-FFF2-40B4-BE49-F238E27FC236}">
                <a16:creationId xmlns:a16="http://schemas.microsoft.com/office/drawing/2014/main" id="{D3B3630B-3EC4-8143-8C7E-1D973801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7" y="5831124"/>
            <a:ext cx="342902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regresia racionálnou funkciou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80661C75-EE72-63ED-5447-FC4BC99F5B34}"/>
                  </a:ext>
                </a:extLst>
              </p:cNvPr>
              <p:cNvSpPr txBox="1"/>
              <p:nvPr/>
            </p:nvSpPr>
            <p:spPr bwMode="auto">
              <a:xfrm>
                <a:off x="5796136" y="5727119"/>
                <a:ext cx="1532881" cy="70338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5" name="Object 2">
                <a:extLst>
                  <a:ext uri="{FF2B5EF4-FFF2-40B4-BE49-F238E27FC236}">
                    <a16:creationId xmlns:a16="http://schemas.microsoft.com/office/drawing/2014/main" id="{80661C75-EE72-63ED-5447-FC4BC99F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727119"/>
                <a:ext cx="1532881" cy="7033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DCAF4C86-E95F-58B9-5A58-BE97132DC1BD}"/>
                  </a:ext>
                </a:extLst>
              </p:cNvPr>
              <p:cNvSpPr txBox="1"/>
              <p:nvPr/>
            </p:nvSpPr>
            <p:spPr bwMode="auto">
              <a:xfrm>
                <a:off x="7157193" y="5775587"/>
                <a:ext cx="1327437" cy="6549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sk-SK" sz="2200" dirty="0"/>
                  <a:t> </a:t>
                </a:r>
              </a:p>
            </p:txBody>
          </p:sp>
        </mc:Choice>
        <mc:Fallback>
          <p:sp>
            <p:nvSpPr>
              <p:cNvPr id="26" name="Object 2">
                <a:extLst>
                  <a:ext uri="{FF2B5EF4-FFF2-40B4-BE49-F238E27FC236}">
                    <a16:creationId xmlns:a16="http://schemas.microsoft.com/office/drawing/2014/main" id="{DCAF4C86-E95F-58B9-5A58-BE97132D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7193" y="5775587"/>
                <a:ext cx="1327437" cy="654917"/>
              </a:xfrm>
              <a:prstGeom prst="rect">
                <a:avLst/>
              </a:prstGeom>
              <a:blipFill>
                <a:blip r:embed="rId18"/>
                <a:stretch>
                  <a:fillRect r="-825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8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>
            <a:extLst>
              <a:ext uri="{FF2B5EF4-FFF2-40B4-BE49-F238E27FC236}">
                <a16:creationId xmlns:a16="http://schemas.microsoft.com/office/drawing/2014/main" id="{609D92EF-4E9C-4AC5-DED8-5E7854B4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2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620583" y="2937895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583" y="2937895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0F8337A-15DA-3927-7730-2151863F1881}"/>
                  </a:ext>
                </a:extLst>
              </p:cNvPr>
              <p:cNvSpPr txBox="1"/>
              <p:nvPr/>
            </p:nvSpPr>
            <p:spPr bwMode="auto">
              <a:xfrm>
                <a:off x="985701" y="3485691"/>
                <a:ext cx="5962563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=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0F8337A-15DA-3927-7730-2151863F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3485691"/>
                <a:ext cx="5962563" cy="519744"/>
              </a:xfrm>
              <a:prstGeom prst="rect">
                <a:avLst/>
              </a:prstGeom>
              <a:blipFill>
                <a:blip r:embed="rId6"/>
                <a:stretch>
                  <a:fillRect l="-204" t="-5882" r="-204" b="-82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8">
                <a:extLst>
                  <a:ext uri="{FF2B5EF4-FFF2-40B4-BE49-F238E27FC236}">
                    <a16:creationId xmlns:a16="http://schemas.microsoft.com/office/drawing/2014/main" id="{A2D46D90-694C-FFEA-96BC-24E6D3BBA054}"/>
                  </a:ext>
                </a:extLst>
              </p:cNvPr>
              <p:cNvSpPr txBox="1"/>
              <p:nvPr/>
            </p:nvSpPr>
            <p:spPr bwMode="auto">
              <a:xfrm>
                <a:off x="985701" y="4031668"/>
                <a:ext cx="6034571" cy="5653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35" name="Object 18">
                <a:extLst>
                  <a:ext uri="{FF2B5EF4-FFF2-40B4-BE49-F238E27FC236}">
                    <a16:creationId xmlns:a16="http://schemas.microsoft.com/office/drawing/2014/main" id="{A2D46D90-694C-FFEA-96BC-24E6D3BB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4031668"/>
                <a:ext cx="6034571" cy="565357"/>
              </a:xfrm>
              <a:prstGeom prst="rect">
                <a:avLst/>
              </a:prstGeom>
              <a:blipFill>
                <a:blip r:embed="rId8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4A24303E-E6FE-4D79-0908-7F117C4875E5}"/>
                  </a:ext>
                </a:extLst>
              </p:cNvPr>
              <p:cNvSpPr txBox="1"/>
              <p:nvPr/>
            </p:nvSpPr>
            <p:spPr bwMode="auto">
              <a:xfrm>
                <a:off x="985701" y="4581129"/>
                <a:ext cx="5098467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=</a:t>
                </a:r>
                <a:endParaRPr lang="sk-SK" sz="2200" dirty="0"/>
              </a:p>
            </p:txBody>
          </p:sp>
        </mc:Choice>
        <mc:Fallback xmlns="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4A24303E-E6FE-4D79-0908-7F117C48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4581129"/>
                <a:ext cx="5098467" cy="504056"/>
              </a:xfrm>
              <a:prstGeom prst="rect">
                <a:avLst/>
              </a:prstGeom>
              <a:blipFill>
                <a:blip r:embed="rId9"/>
                <a:stretch>
                  <a:fillRect t="-7229" r="-598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6EC73255-4B4B-69C6-1A83-1C4AEAE24C55}"/>
                  </a:ext>
                </a:extLst>
              </p:cNvPr>
              <p:cNvSpPr txBox="1"/>
              <p:nvPr/>
            </p:nvSpPr>
            <p:spPr bwMode="auto">
              <a:xfrm>
                <a:off x="991839" y="5085184"/>
                <a:ext cx="214000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6EC73255-4B4B-69C6-1A83-1C4AEAE2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1839" y="5085184"/>
                <a:ext cx="2140002" cy="504056"/>
              </a:xfrm>
              <a:prstGeom prst="rect">
                <a:avLst/>
              </a:prstGeom>
              <a:blipFill>
                <a:blip r:embed="rId10"/>
                <a:stretch>
                  <a:fillRect t="-8434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8">
                <a:extLst>
                  <a:ext uri="{FF2B5EF4-FFF2-40B4-BE49-F238E27FC236}">
                    <a16:creationId xmlns:a16="http://schemas.microsoft.com/office/drawing/2014/main" id="{2E6EF9E2-402A-3FBE-15CA-33382074E673}"/>
                  </a:ext>
                </a:extLst>
              </p:cNvPr>
              <p:cNvSpPr txBox="1"/>
              <p:nvPr/>
            </p:nvSpPr>
            <p:spPr bwMode="auto">
              <a:xfrm>
                <a:off x="3635896" y="5376843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(1,1,1,...,1)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40" name="Object 18">
                <a:extLst>
                  <a:ext uri="{FF2B5EF4-FFF2-40B4-BE49-F238E27FC236}">
                    <a16:creationId xmlns:a16="http://schemas.microsoft.com/office/drawing/2014/main" id="{2E6EF9E2-402A-3FBE-15CA-33382074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376843"/>
                <a:ext cx="2088232" cy="504056"/>
              </a:xfrm>
              <a:prstGeom prst="rect">
                <a:avLst/>
              </a:prstGeom>
              <a:blipFill>
                <a:blip r:embed="rId11"/>
                <a:stretch>
                  <a:fillRect l="-583" t="-8434" r="-292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59A6A6EC-D87B-888B-4B90-E6329D3FBB7F}"/>
                  </a:ext>
                </a:extLst>
              </p:cNvPr>
              <p:cNvSpPr txBox="1"/>
              <p:nvPr/>
            </p:nvSpPr>
            <p:spPr bwMode="auto">
              <a:xfrm>
                <a:off x="3635896" y="5949280"/>
                <a:ext cx="273630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  <a:endParaRPr lang="sk-SK" sz="2200" dirty="0"/>
              </a:p>
            </p:txBody>
          </p:sp>
        </mc:Choice>
        <mc:Fallback xmlns="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59A6A6EC-D87B-888B-4B90-E6329D3F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949280"/>
                <a:ext cx="2736304" cy="504056"/>
              </a:xfrm>
              <a:prstGeom prst="rect">
                <a:avLst/>
              </a:prstGeom>
              <a:blipFill>
                <a:blip r:embed="rId12"/>
                <a:stretch>
                  <a:fillRect l="-445" t="-8434" r="-223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7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" grpId="0"/>
      <p:bldP spid="35" grpId="0"/>
      <p:bldP spid="36" grpId="0"/>
      <p:bldP spid="37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4580" name="Object 4"/>
              <p:cNvSpPr txBox="1"/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64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031611"/>
                <a:ext cx="5139035" cy="428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2963" y="957816"/>
            <a:ext cx="193478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lineárna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"/>
              <p:cNvSpPr txBox="1"/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349" y="1753367"/>
                <a:ext cx="5139035" cy="56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3529" y="1699466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528" y="2564904"/>
            <a:ext cx="244827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logaritmická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>
                <a:solidFill>
                  <a:schemeClr val="tx2"/>
                </a:solidFill>
                <a:latin typeface="Times New Roman" pitchFamily="18" charset="0"/>
              </a:rPr>
              <a:t>Lineárna viacparametrická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EEA1A656-5BB2-8480-75AE-BED4FD74B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/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AC5662B6-A535-907E-B02F-048F1CC6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8663" y="2607863"/>
                <a:ext cx="1965232" cy="507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/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3FB44800-8186-88DB-B5DF-2DE70545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9830" y="2606227"/>
                <a:ext cx="2094458" cy="464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/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9">
                <a:extLst>
                  <a:ext uri="{FF2B5EF4-FFF2-40B4-BE49-F238E27FC236}">
                    <a16:creationId xmlns:a16="http://schemas.microsoft.com/office/drawing/2014/main" id="{C6DB5006-9170-3B35-816A-CD5505DD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4808" y="2575178"/>
                <a:ext cx="1371637" cy="46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/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243B3ECB-0836-B898-FBD5-23663862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964345"/>
                <a:ext cx="855331" cy="464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74FE7796-7A57-C707-2595-71E8FA20B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3494871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360F5C-5353-B3E7-F5A2-0786B578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60820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exponenciálna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/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5" name="Object 11">
                <a:extLst>
                  <a:ext uri="{FF2B5EF4-FFF2-40B4-BE49-F238E27FC236}">
                    <a16:creationId xmlns:a16="http://schemas.microsoft.com/office/drawing/2014/main" id="{2AA9A688-3C42-EB46-520B-EC30BFC2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827" y="3637052"/>
                <a:ext cx="1511746" cy="500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/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6" name="Object 10">
                <a:extLst>
                  <a:ext uri="{FF2B5EF4-FFF2-40B4-BE49-F238E27FC236}">
                    <a16:creationId xmlns:a16="http://schemas.microsoft.com/office/drawing/2014/main" id="{35E779CE-6C0D-998F-3B88-6AE0DF9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5032" y="3662762"/>
                <a:ext cx="1996935" cy="5076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/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BB931F0B-A2FA-AFEF-E280-D50F5C18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203" y="3662762"/>
                <a:ext cx="1371637" cy="464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/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A4780C2C-4A4F-4D9D-168E-0900BDC0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2699" y="4060964"/>
                <a:ext cx="1004616" cy="464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616FF4DB-D186-C844-40CE-26000F5B1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653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/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96B37F61-1F00-E119-ADFA-86366EAF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250" y="4716131"/>
                <a:ext cx="1328936" cy="433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>
            <a:extLst>
              <a:ext uri="{FF2B5EF4-FFF2-40B4-BE49-F238E27FC236}">
                <a16:creationId xmlns:a16="http://schemas.microsoft.com/office/drawing/2014/main" id="{DCA96663-4353-0EDE-0148-239EC107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640424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mocninová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70C2CA83-A12F-B0F6-A01A-E16DC1F75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4539854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/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7" name="Object 10">
                <a:extLst>
                  <a:ext uri="{FF2B5EF4-FFF2-40B4-BE49-F238E27FC236}">
                    <a16:creationId xmlns:a16="http://schemas.microsoft.com/office/drawing/2014/main" id="{85AD0681-C673-DF4E-BFE6-736E1C6D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2856" y="4725144"/>
                <a:ext cx="2385748" cy="5076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/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8" name="Object 9">
                <a:extLst>
                  <a:ext uri="{FF2B5EF4-FFF2-40B4-BE49-F238E27FC236}">
                    <a16:creationId xmlns:a16="http://schemas.microsoft.com/office/drawing/2014/main" id="{82F07484-86EB-7E67-4BB4-39E28C87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76827" y="4735418"/>
                <a:ext cx="1371637" cy="4646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/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29" name="Object 9">
                <a:extLst>
                  <a:ext uri="{FF2B5EF4-FFF2-40B4-BE49-F238E27FC236}">
                    <a16:creationId xmlns:a16="http://schemas.microsoft.com/office/drawing/2014/main" id="{84447019-2183-6214-15B7-38F39D76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0323" y="5124585"/>
                <a:ext cx="1004616" cy="4646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2">
            <a:extLst>
              <a:ext uri="{FF2B5EF4-FFF2-40B4-BE49-F238E27FC236}">
                <a16:creationId xmlns:a16="http://schemas.microsoft.com/office/drawing/2014/main" id="{F18A93D6-B2D8-29B5-FA54-C356B4501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44" y="5661248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D984742-E016-0A3D-5D90-F33898FD78B7}"/>
                  </a:ext>
                </a:extLst>
              </p:cNvPr>
              <p:cNvSpPr txBox="1"/>
              <p:nvPr/>
            </p:nvSpPr>
            <p:spPr bwMode="auto">
              <a:xfrm>
                <a:off x="3759200" y="5749951"/>
                <a:ext cx="1532880" cy="70338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18" name="Object 2">
                <a:extLst>
                  <a:ext uri="{FF2B5EF4-FFF2-40B4-BE49-F238E27FC236}">
                    <a16:creationId xmlns:a16="http://schemas.microsoft.com/office/drawing/2014/main" id="{7D984742-E016-0A3D-5D90-F33898FD7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9200" y="5749951"/>
                <a:ext cx="1532880" cy="70338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">
            <a:extLst>
              <a:ext uri="{FF2B5EF4-FFF2-40B4-BE49-F238E27FC236}">
                <a16:creationId xmlns:a16="http://schemas.microsoft.com/office/drawing/2014/main" id="{D3B3630B-3EC4-8143-8C7E-1D9738019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7" y="5831124"/>
            <a:ext cx="342902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regresia racionálnou funkciou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DA27C1CD-7FC3-C6E5-CDCA-F2A9C1F82B17}"/>
                  </a:ext>
                </a:extLst>
              </p:cNvPr>
              <p:cNvSpPr txBox="1"/>
              <p:nvPr/>
            </p:nvSpPr>
            <p:spPr bwMode="auto">
              <a:xfrm>
                <a:off x="5483906" y="5757804"/>
                <a:ext cx="1819290" cy="70338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0" name="Object 2">
                <a:extLst>
                  <a:ext uri="{FF2B5EF4-FFF2-40B4-BE49-F238E27FC236}">
                    <a16:creationId xmlns:a16="http://schemas.microsoft.com/office/drawing/2014/main" id="{DA27C1CD-7FC3-C6E5-CDCA-F2A9C1F8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3906" y="5757804"/>
                <a:ext cx="1819290" cy="7033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A2ACBF7F-242F-78B1-88BF-8524AE7F1662}"/>
                  </a:ext>
                </a:extLst>
              </p:cNvPr>
              <p:cNvSpPr txBox="1"/>
              <p:nvPr/>
            </p:nvSpPr>
            <p:spPr bwMode="auto">
              <a:xfrm>
                <a:off x="7491528" y="5830659"/>
                <a:ext cx="1171810" cy="4710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A2ACBF7F-242F-78B1-88BF-8524AE7F1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1528" y="5830659"/>
                <a:ext cx="1171810" cy="4710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4576" name="Object 9">
                <a:extLst>
                  <a:ext uri="{FF2B5EF4-FFF2-40B4-BE49-F238E27FC236}">
                    <a16:creationId xmlns:a16="http://schemas.microsoft.com/office/drawing/2014/main" id="{135F712C-7539-27C6-7A37-E731D2217182}"/>
                  </a:ext>
                </a:extLst>
              </p:cNvPr>
              <p:cNvSpPr txBox="1"/>
              <p:nvPr/>
            </p:nvSpPr>
            <p:spPr bwMode="auto">
              <a:xfrm>
                <a:off x="7523917" y="6301716"/>
                <a:ext cx="1192151" cy="46465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/a</a:t>
                </a:r>
                <a:endParaRPr lang="sk-SK" dirty="0"/>
              </a:p>
            </p:txBody>
          </p:sp>
        </mc:Choice>
        <mc:Fallback>
          <p:sp>
            <p:nvSpPr>
              <p:cNvPr id="664576" name="Object 9">
                <a:extLst>
                  <a:ext uri="{FF2B5EF4-FFF2-40B4-BE49-F238E27FC236}">
                    <a16:creationId xmlns:a16="http://schemas.microsoft.com/office/drawing/2014/main" id="{135F712C-7539-27C6-7A37-E731D2217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3917" y="6301716"/>
                <a:ext cx="1192151" cy="464655"/>
              </a:xfrm>
              <a:prstGeom prst="rect">
                <a:avLst/>
              </a:prstGeom>
              <a:blipFill>
                <a:blip r:embed="rId19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69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3173909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Zhrnutie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1526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81283" name="Text Box 3"/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2" cy="40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5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2" cy="4089811"/>
          </a:xfrm>
          <a:prstGeom prst="rect">
            <a:avLst/>
          </a:prstGeom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14348" y="3214686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Interpolácia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B65A34C-DC25-248F-78FA-BC20D824C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33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2" cy="4089811"/>
          </a:xfrm>
          <a:prstGeom prst="rect">
            <a:avLst/>
          </a:prstGeom>
        </p:spPr>
      </p:pic>
      <p:cxnSp>
        <p:nvCxnSpPr>
          <p:cNvPr id="13" name="Rovná spojnica 12"/>
          <p:cNvCxnSpPr/>
          <p:nvPr/>
        </p:nvCxnSpPr>
        <p:spPr>
          <a:xfrm rot="5400000" flipH="1" flipV="1">
            <a:off x="4007112" y="5179231"/>
            <a:ext cx="2358248" cy="79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143372" y="4567243"/>
            <a:ext cx="1643074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14348" y="3214686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Interpolácia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549E7CB-1C5C-8347-22E4-BDE385E3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58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1" cy="4089811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14348" y="3214686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Interpolácia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14348" y="3709990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Filtr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13BB7BF-68AC-97F6-6629-DC324B16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335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1" cy="408981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14348" y="3214686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Interpolácia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14348" y="3709990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Filtr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14342" y="4281494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Predikcia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B60551E-5DD0-C7A3-E28C-BEB73BFF6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2816229" y="1000108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9" y="1000108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14348" y="142397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806726" y="1428736"/>
          <a:ext cx="54800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022560" imgH="431640" progId="Equation.3">
                  <p:embed/>
                </p:oleObj>
              </mc:Choice>
              <mc:Fallback>
                <p:oleObj name="Rovnica" r:id="rId4" imgW="302256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26" y="1428736"/>
                        <a:ext cx="54800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9" name="Object 25"/>
          <p:cNvGraphicFramePr>
            <a:graphicFrameLocks noChangeAspect="1"/>
          </p:cNvGraphicFramePr>
          <p:nvPr/>
        </p:nvGraphicFramePr>
        <p:xfrm>
          <a:off x="776288" y="984250"/>
          <a:ext cx="17732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77760" imgH="228600" progId="Equation.3">
                  <p:embed/>
                </p:oleObj>
              </mc:Choice>
              <mc:Fallback>
                <p:oleObj name="Rovnica" r:id="rId6" imgW="977760" imgH="228600" progId="Equation.3">
                  <p:embed/>
                  <p:pic>
                    <p:nvPicPr>
                      <p:cNvPr id="66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984250"/>
                        <a:ext cx="177323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14348" y="2143116"/>
            <a:ext cx="55721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Riešenie úloh na základe závislosti procesu od času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2" y="2571744"/>
            <a:ext cx="5453081" cy="408981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14348" y="3214686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1.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Interpolácia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714348" y="3709990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2.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Filtr</a:t>
            </a:r>
            <a:r>
              <a:rPr lang="sk-SK" sz="2000" dirty="0" err="1">
                <a:solidFill>
                  <a:schemeClr val="tx1"/>
                </a:solidFill>
                <a:latin typeface="Times New Roman" pitchFamily="18" charset="0"/>
              </a:rPr>
              <a:t>ácia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14342" y="4281494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Predikcia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14348" y="4852998"/>
            <a:ext cx="178595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Chyba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07589" name="Object 5"/>
          <p:cNvGraphicFramePr>
            <a:graphicFrameLocks noChangeAspect="1"/>
          </p:cNvGraphicFramePr>
          <p:nvPr/>
        </p:nvGraphicFramePr>
        <p:xfrm>
          <a:off x="857224" y="5357826"/>
          <a:ext cx="18192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1002960" imgH="482400" progId="Equation.3">
                  <p:embed/>
                </p:oleObj>
              </mc:Choice>
              <mc:Fallback>
                <p:oleObj name="Rovnica" r:id="rId9" imgW="1002960" imgH="482400" progId="Equation.3">
                  <p:embed/>
                  <p:pic>
                    <p:nvPicPr>
                      <p:cNvPr id="70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5357826"/>
                        <a:ext cx="181927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9DBDEA9E-4426-3169-4066-A3A2C814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Jednonásobná 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45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3.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Zadanie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kern="0" dirty="0" err="1">
                <a:latin typeface="Times New Roman" pitchFamily="18" charset="0"/>
              </a:rPr>
              <a:t>Polynomicka</a:t>
            </a:r>
            <a:r>
              <a:rPr lang="en-US" sz="2400" kern="0" dirty="0">
                <a:latin typeface="Times New Roman" pitchFamily="18" charset="0"/>
              </a:rPr>
              <a:t> </a:t>
            </a:r>
            <a:r>
              <a:rPr lang="en-US" sz="2400" kern="0" dirty="0" err="1">
                <a:latin typeface="Times New Roman" pitchFamily="18" charset="0"/>
              </a:rPr>
              <a:t>regresia</a:t>
            </a:r>
            <a:endParaRPr lang="sk-SK" sz="2400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94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02B4269-B8E3-DD45-4A37-50A70DBCDA9C}"/>
              </a:ext>
            </a:extLst>
          </p:cNvPr>
          <p:cNvSpPr txBox="1"/>
          <p:nvPr/>
        </p:nvSpPr>
        <p:spPr>
          <a:xfrm>
            <a:off x="575816" y="1340768"/>
            <a:ext cx="83606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odovzdanie zadania: </a:t>
            </a:r>
            <a:r>
              <a:rPr lang="en-US" b="1" dirty="0" err="1">
                <a:solidFill>
                  <a:srgbClr val="868E96"/>
                </a:solidFill>
                <a:latin typeface="-apple-system"/>
              </a:rPr>
              <a:t>nedela</a:t>
            </a:r>
            <a:r>
              <a:rPr lang="sk-SK" b="1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r>
              <a:rPr lang="en-US" b="1" i="0" dirty="0">
                <a:solidFill>
                  <a:srgbClr val="868E96"/>
                </a:solidFill>
                <a:effectLst/>
                <a:latin typeface="-apple-system"/>
              </a:rPr>
              <a:t>4</a:t>
            </a:r>
            <a:r>
              <a:rPr lang="sk-SK" b="1" i="0" dirty="0">
                <a:solidFill>
                  <a:srgbClr val="868E96"/>
                </a:solidFill>
                <a:effectLst/>
                <a:latin typeface="-apple-system"/>
              </a:rPr>
              <a:t>.11 do </a:t>
            </a:r>
            <a:r>
              <a:rPr lang="en-US" b="1" dirty="0">
                <a:solidFill>
                  <a:srgbClr val="868E96"/>
                </a:solidFill>
                <a:latin typeface="-apple-system"/>
              </a:rPr>
              <a:t>23.55</a:t>
            </a:r>
            <a:b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</a:br>
            <a:endParaRPr lang="sk-SK" b="0" i="0" dirty="0">
              <a:solidFill>
                <a:srgbClr val="868E9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iba formát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pptx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, iba jeden súbor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slide: zobrazené dáta, popis dát, zdroj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slide: preloziť cez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data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regresné polynómy Q1 (priamka)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az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Q4, uviesť koeficienty a chyby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slide: preloziť cez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data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regresné polynómy Q5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az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Q8, uviesť koeficienty a chyby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urobiť úvahu, ktorý polynóm by ste vybrali (NIE kvôli najmenšej chybe)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netreba uvádzať zdrojový kód</a:t>
            </a:r>
            <a:endParaRPr lang="en-US" b="0" i="0" dirty="0">
              <a:solidFill>
                <a:srgbClr val="868E9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868E96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868E96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sk-SK" b="0" i="0" dirty="0">
              <a:solidFill>
                <a:srgbClr val="868E96"/>
              </a:solidFill>
              <a:effectLst/>
              <a:latin typeface="-apple-system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7539206-6A15-474E-5ACB-D5B1B7C2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24" y="285728"/>
            <a:ext cx="800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3.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Zadanie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4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037191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8197" r="-486538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08197" r="-486538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04839" r="-486538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304839" r="-48653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7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8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/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0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/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blipFill>
                <a:blip r:embed="rId1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894C571F-13F5-665D-AB6E-9ABA19325DBF}"/>
              </a:ext>
            </a:extLst>
          </p:cNvPr>
          <p:cNvCxnSpPr>
            <a:cxnSpLocks/>
          </p:cNvCxnSpPr>
          <p:nvPr/>
        </p:nvCxnSpPr>
        <p:spPr>
          <a:xfrm>
            <a:off x="4925228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/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/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Rovná spojnica 41">
            <a:extLst>
              <a:ext uri="{FF2B5EF4-FFF2-40B4-BE49-F238E27FC236}">
                <a16:creationId xmlns:a16="http://schemas.microsoft.com/office/drawing/2014/main" id="{28D9892B-CEE2-CA66-97D0-99FFA36BAED6}"/>
              </a:ext>
            </a:extLst>
          </p:cNvPr>
          <p:cNvCxnSpPr>
            <a:cxnSpLocks/>
          </p:cNvCxnSpPr>
          <p:nvPr/>
        </p:nvCxnSpPr>
        <p:spPr>
          <a:xfrm>
            <a:off x="6797435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/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/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2">
            <a:extLst>
              <a:ext uri="{FF2B5EF4-FFF2-40B4-BE49-F238E27FC236}">
                <a16:creationId xmlns:a16="http://schemas.microsoft.com/office/drawing/2014/main" id="{AF7CF9A4-F3F0-74FE-E80D-9D1FCB673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3576" y="5977847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/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8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20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696B3345-7237-738A-F080-476C8936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4ED1A92-6ACB-FE22-104E-CAA3F8F76EE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4ED1A92-6ACB-FE22-104E-CAA3F8F76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B707819D-943D-7DB6-9F45-EFBA071F42AA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B707819D-943D-7DB6-9F45-EFBA071F4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883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786063" y="1195388"/>
                <a:ext cx="1713929" cy="4333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1713929" cy="433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6EE79D4-A076-17B0-9BA6-04554332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991A37B-9984-1BF9-030C-46C4D2A86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32329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786063" y="1195388"/>
                <a:ext cx="2434009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2434009" cy="428625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D38EDC7-A951-4AA6-2218-BA0EB1C1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AE14C72A-E580-4536-00C7-1F80C609C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24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819260" y="1207335"/>
                <a:ext cx="3096344" cy="4873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260" y="1207335"/>
                <a:ext cx="3096344" cy="487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FCC2E673-FD1A-7476-6B28-578E46DC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C8ADCBC-2622-0344-AE73-485362730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3383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792201" y="1191787"/>
                <a:ext cx="3796024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2201" y="1191787"/>
                <a:ext cx="3796024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79977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24C308C-12C7-461B-DBB8-077991DDE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2D23C98-9F5F-7B50-C0D8-51E555F9F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905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786063" y="1230313"/>
                <a:ext cx="4162201" cy="5180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...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230313"/>
                <a:ext cx="4162201" cy="518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23059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902C271-66CD-A931-97F8-0D77B64A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88A46D3-DB84-7C2F-50C2-84F811F80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64099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A4FB148-855E-2821-819E-A631115F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3949BE59-9A1B-0406-C681-5EE1A8AC4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6894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FF54CA6E-D543-3F7E-0B47-8044BAE28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5CFD8F67-0DEE-6F9F-9E3A-E730551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71273A-DF28-F514-C217-1319111D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E81A4C3-7B27-FB20-27BC-AF3683A9EDD8}"/>
                  </a:ext>
                </a:extLst>
              </p:cNvPr>
              <p:cNvSpPr txBox="1"/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0E81A4C3-7B27-FB20-27BC-AF3683A9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28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1195410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C7041A76-134F-34C6-EE79-B41D2BFF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12591291-C6EC-9CF5-3EBF-E71CBB92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28D5AC9-A699-C4DA-69B1-A9C80E2013D4}"/>
                  </a:ext>
                </a:extLst>
              </p:cNvPr>
              <p:cNvSpPr txBox="1"/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28D5AC9-A699-C4DA-69B1-A9C80E201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030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 descr="LR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20788"/>
            <a:ext cx="5334000" cy="4000500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85720" y="1988840"/>
            <a:ext cx="1500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>
                <a:latin typeface="+mj-lt"/>
              </a:rPr>
              <a:t>  </a:t>
            </a:r>
            <a:r>
              <a:rPr lang="nn-NO" sz="1200" dirty="0">
                <a:latin typeface="+mj-lt"/>
              </a:rPr>
              <a:t>p1 = 1.7433e-06</a:t>
            </a:r>
          </a:p>
          <a:p>
            <a:r>
              <a:rPr lang="nn-NO" sz="1200" dirty="0">
                <a:latin typeface="+mj-lt"/>
              </a:rPr>
              <a:t>  p2 = -0.00013443</a:t>
            </a:r>
          </a:p>
          <a:p>
            <a:r>
              <a:rPr lang="nn-NO" sz="1200" dirty="0">
                <a:latin typeface="+mj-lt"/>
              </a:rPr>
              <a:t>  p3 = 0.004129</a:t>
            </a:r>
          </a:p>
          <a:p>
            <a:r>
              <a:rPr lang="nn-NO" sz="1200" dirty="0">
                <a:latin typeface="+mj-lt"/>
              </a:rPr>
              <a:t>  p4 = -0.063932</a:t>
            </a:r>
          </a:p>
          <a:p>
            <a:r>
              <a:rPr lang="nn-NO" sz="1200" dirty="0">
                <a:latin typeface="+mj-lt"/>
              </a:rPr>
              <a:t>  p5 = 0.51691</a:t>
            </a:r>
          </a:p>
          <a:p>
            <a:r>
              <a:rPr lang="nn-NO" sz="1200" dirty="0">
                <a:latin typeface="+mj-lt"/>
              </a:rPr>
              <a:t>  p6 = -1.9833</a:t>
            </a:r>
          </a:p>
          <a:p>
            <a:r>
              <a:rPr lang="nn-NO" sz="1200" dirty="0">
                <a:latin typeface="+mj-lt"/>
              </a:rPr>
              <a:t>  p7 = 2.1934</a:t>
            </a:r>
          </a:p>
          <a:p>
            <a:r>
              <a:rPr lang="nn-NO" sz="1200" dirty="0">
                <a:latin typeface="+mj-lt"/>
              </a:rPr>
              <a:t>  p8 = 3.5221</a:t>
            </a:r>
          </a:p>
          <a:p>
            <a:r>
              <a:rPr lang="nn-NO" sz="1200" dirty="0">
                <a:latin typeface="+mj-lt"/>
              </a:rPr>
              <a:t>  p9 = 1.6827</a:t>
            </a:r>
            <a:endParaRPr lang="sk-SK" sz="1200" dirty="0">
              <a:latin typeface="+mj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282" y="1161566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53C266F-0141-8E90-A68B-E84A653E09A4}"/>
                  </a:ext>
                </a:extLst>
              </p:cNvPr>
              <p:cNvSpPr txBox="1"/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C53C266F-0141-8E90-A68B-E84A653E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6063" y="1195388"/>
                <a:ext cx="4810273" cy="428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84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02B4269-B8E3-DD45-4A37-50A70DBCDA9C}"/>
              </a:ext>
            </a:extLst>
          </p:cNvPr>
          <p:cNvSpPr txBox="1"/>
          <p:nvPr/>
        </p:nvSpPr>
        <p:spPr>
          <a:xfrm>
            <a:off x="575816" y="1340768"/>
            <a:ext cx="83606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-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slide: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prelozit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cez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data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polynom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Q8 s postupným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odstranenim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3 koeficientov </a:t>
            </a:r>
            <a:r>
              <a:rPr lang="en-US" b="0" i="0" dirty="0">
                <a:solidFill>
                  <a:srgbClr val="868E96"/>
                </a:solidFill>
                <a:effectLst/>
                <a:latin typeface="-apple-system"/>
              </a:rPr>
              <a:t>    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 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najmešími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veľkosťami (absolútna hodnota), na slide budú dáta a 4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polynomické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regresne funkcie ,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povodna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Q8 a 3 nove s členom t^8 a postupne s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mensim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poctom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868E96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868E96"/>
                </a:solidFill>
                <a:latin typeface="-apple-system"/>
              </a:rPr>
              <a:t> 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parametrov, uviesť koeficienty a chyby</a:t>
            </a:r>
          </a:p>
          <a:p>
            <a:pPr algn="l"/>
            <a:r>
              <a:rPr lang="en-US" b="0" i="0" dirty="0">
                <a:solidFill>
                  <a:srgbClr val="868E96"/>
                </a:solidFill>
                <a:effectLst/>
                <a:latin typeface="-apple-system"/>
              </a:rPr>
              <a:t>-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urobiť krátku úvahu o výsledku</a:t>
            </a:r>
          </a:p>
          <a:p>
            <a:pPr algn="l"/>
            <a:r>
              <a:rPr lang="en-US" b="0" i="0" dirty="0">
                <a:solidFill>
                  <a:srgbClr val="868E96"/>
                </a:solidFill>
                <a:effectLst/>
                <a:latin typeface="-apple-system"/>
              </a:rPr>
              <a:t>- 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slide: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zdrojovy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</a:t>
            </a:r>
            <a:r>
              <a:rPr lang="sk-SK" b="0" i="0" dirty="0" err="1">
                <a:solidFill>
                  <a:srgbClr val="868E96"/>
                </a:solidFill>
                <a:effectLst/>
                <a:latin typeface="-apple-system"/>
              </a:rPr>
              <a:t>kod</a:t>
            </a:r>
            <a:r>
              <a:rPr lang="sk-SK" b="0" i="0" dirty="0">
                <a:solidFill>
                  <a:srgbClr val="868E96"/>
                </a:solidFill>
                <a:effectLst/>
                <a:latin typeface="-apple-system"/>
              </a:rPr>
              <a:t> pre druhú časť zadania</a:t>
            </a:r>
          </a:p>
        </p:txBody>
      </p:sp>
    </p:spTree>
    <p:extLst>
      <p:ext uri="{BB962C8B-B14F-4D97-AF65-F5344CB8AC3E}">
        <p14:creationId xmlns:p14="http://schemas.microsoft.com/office/powerpoint/2010/main" val="21438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679017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8197" r="-486538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08197" r="-486538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04839" r="-486538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304839" r="-48653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7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8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9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1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13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3D3F9CA8-5CCE-7E39-02B2-8805515364F2}"/>
                  </a:ext>
                </a:extLst>
              </p:cNvPr>
              <p:cNvSpPr txBox="1"/>
              <p:nvPr/>
            </p:nvSpPr>
            <p:spPr bwMode="auto">
              <a:xfrm>
                <a:off x="2699792" y="5172558"/>
                <a:ext cx="5472608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1.44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0.81+1+0.01+0.64=3.9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3D3F9CA8-5CCE-7E39-02B2-88055153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5172558"/>
                <a:ext cx="5472608" cy="39232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F58D89C2-4AA5-9425-293D-C3D0E2E5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C4CFD659-A67E-FCF6-72BE-249F972C83CA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C4CFD659-A67E-FCF6-72BE-249F972C8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2C9B78C-0194-F666-C7D3-DD43C9AE8FF9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2C9B78C-0194-F666-C7D3-DD43C9AE8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51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25" y="2204864"/>
            <a:ext cx="7863907" cy="416234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7071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26" y="2204864"/>
            <a:ext cx="7863904" cy="416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1116013" y="1519238"/>
                <a:ext cx="6840363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1519238"/>
                <a:ext cx="6840363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12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56967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26" y="2204864"/>
            <a:ext cx="7863904" cy="4162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1116013" y="1519238"/>
                <a:ext cx="6408315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1519238"/>
                <a:ext cx="6408315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12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7144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o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27" y="2204864"/>
            <a:ext cx="7863902" cy="4162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1116013" y="1519238"/>
                <a:ext cx="6408315" cy="51714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sk-SK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1519238"/>
                <a:ext cx="6408315" cy="517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512" y="981282"/>
            <a:ext cx="2654861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polynomická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regresia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4FF3BA5-8ABF-EC9E-5283-C96A5B56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Polynomick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0C3AA2E-AF6D-A1A7-0C17-BEC3A93EC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413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5800" y="2996952"/>
            <a:ext cx="7772400" cy="16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sk-SK" sz="3600" kern="0" dirty="0">
                <a:latin typeface="Times New Roman" pitchFamily="18" charset="0"/>
              </a:rPr>
              <a:t>Lineárna regresia</a:t>
            </a:r>
            <a:r>
              <a:rPr lang="en-US" sz="3600" kern="0" dirty="0">
                <a:latin typeface="Times New Roman" pitchFamily="18" charset="0"/>
              </a:rPr>
              <a:t>:</a:t>
            </a:r>
            <a:endParaRPr lang="sk-SK" sz="3600" kern="0" dirty="0">
              <a:latin typeface="Times New Roman" pitchFamily="18" charset="0"/>
            </a:endParaRPr>
          </a:p>
          <a:p>
            <a:pPr algn="ctr">
              <a:defRPr/>
            </a:pP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Maticový tvar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669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59632" y="1988840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D03E221-EEA2-0905-53B6-4B44327B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12E057D8-2BFA-4651-3A63-90280703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2714574"/>
            <a:ext cx="35004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2D6418F-629E-447C-3CB9-86A750FCD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56" y="5564119"/>
            <a:ext cx="179387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802C844-18B2-C7F7-15F4-C5725302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7" y="3401178"/>
            <a:ext cx="46450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C90AF592-B554-1371-7617-8B0AE186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3836153"/>
            <a:ext cx="46450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3B63EE81-13A2-4D4C-1725-7869F2FF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4289443"/>
            <a:ext cx="464502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9FE6C02-1B47-8CF7-8E61-2C61CF21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580282"/>
            <a:ext cx="1503363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28CE5C1C-907E-400B-3D49-220E73EE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75" y="5132607"/>
            <a:ext cx="2982912" cy="13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0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59632" y="1988840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D03E221-EEA2-0905-53B6-4B44327B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12E057D8-2BFA-4651-3A63-90280703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2714574"/>
            <a:ext cx="35004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2D6418F-629E-447C-3CB9-86A750FCD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656" y="5564119"/>
            <a:ext cx="179387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802C844-18B2-C7F7-15F4-C5725302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7" y="3401178"/>
            <a:ext cx="46450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C90AF592-B554-1371-7617-8B0AE186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3836153"/>
            <a:ext cx="46450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Obrázok 13">
            <a:extLst>
              <a:ext uri="{FF2B5EF4-FFF2-40B4-BE49-F238E27FC236}">
                <a16:creationId xmlns:a16="http://schemas.microsoft.com/office/drawing/2014/main" id="{3B63EE81-13A2-4D4C-1725-7869F2FF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4289443"/>
            <a:ext cx="464502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9FE6C02-1B47-8CF7-8E61-2C61CF21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580282"/>
            <a:ext cx="1503363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D1BB8B0C-32C2-0F53-F2D6-59065FBA7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8474"/>
              </p:ext>
            </p:extLst>
          </p:nvPr>
        </p:nvGraphicFramePr>
        <p:xfrm>
          <a:off x="5295975" y="5155625"/>
          <a:ext cx="23780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1143000" imgH="711000" progId="Equation.3">
                  <p:embed/>
                </p:oleObj>
              </mc:Choice>
              <mc:Fallback>
                <p:oleObj name="Rovnica" r:id="rId11" imgW="1143000" imgH="7110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D1BB8B0C-32C2-0F53-F2D6-59065FBA7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75" y="5155625"/>
                        <a:ext cx="2378075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0861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1259632" y="1988840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troj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parametrická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D03E221-EEA2-0905-53B6-4B44327B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>
            <a:extLst>
              <a:ext uri="{FF2B5EF4-FFF2-40B4-BE49-F238E27FC236}">
                <a16:creationId xmlns:a16="http://schemas.microsoft.com/office/drawing/2014/main" id="{12E057D8-2BFA-4651-3A63-90280703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2714574"/>
            <a:ext cx="3500437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82D6418F-629E-447C-3CB9-86A750FCD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4" y="3836154"/>
            <a:ext cx="1793875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9FE6C02-1B47-8CF7-8E61-2C61CF21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60" y="3852317"/>
            <a:ext cx="1503363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D1BB8B0C-32C2-0F53-F2D6-59065FBA7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170427"/>
              </p:ext>
            </p:extLst>
          </p:nvPr>
        </p:nvGraphicFramePr>
        <p:xfrm>
          <a:off x="4560623" y="3427660"/>
          <a:ext cx="23780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143000" imgH="711000" progId="Equation.3">
                  <p:embed/>
                </p:oleObj>
              </mc:Choice>
              <mc:Fallback>
                <p:oleObj name="Rovnica" r:id="rId8" imgW="1143000" imgH="7110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D1BB8B0C-32C2-0F53-F2D6-59065FBA7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623" y="3427660"/>
                        <a:ext cx="2378075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F3699D2-6A87-E577-525C-C74C64E87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67140"/>
              </p:ext>
            </p:extLst>
          </p:nvPr>
        </p:nvGraphicFramePr>
        <p:xfrm>
          <a:off x="755576" y="4594238"/>
          <a:ext cx="12414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96880" imgH="711000" progId="Equation.3">
                  <p:embed/>
                </p:oleObj>
              </mc:Choice>
              <mc:Fallback>
                <p:oleObj name="Rovnica" r:id="rId10" imgW="596880" imgH="711000" progId="Equation.3">
                  <p:embed/>
                  <p:pic>
                    <p:nvPicPr>
                      <p:cNvPr id="6348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94238"/>
                        <a:ext cx="1241425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00C82B8C-BB1F-35AA-F6B1-847EAAF41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00889"/>
              </p:ext>
            </p:extLst>
          </p:nvPr>
        </p:nvGraphicFramePr>
        <p:xfrm>
          <a:off x="2041460" y="4995882"/>
          <a:ext cx="27193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307880" imgH="253800" progId="Equation.3">
                  <p:embed/>
                </p:oleObj>
              </mc:Choice>
              <mc:Fallback>
                <p:oleObj name="Rovnica" r:id="rId12" imgW="1307880" imgH="253800" progId="Equation.3">
                  <p:embed/>
                  <p:pic>
                    <p:nvPicPr>
                      <p:cNvPr id="6348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460" y="4995882"/>
                        <a:ext cx="27193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B272AD0-F86A-C92C-0B00-C83918D7D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566508"/>
              </p:ext>
            </p:extLst>
          </p:nvPr>
        </p:nvGraphicFramePr>
        <p:xfrm>
          <a:off x="4951365" y="4978402"/>
          <a:ext cx="26146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257120" imgH="253800" progId="Equation.3">
                  <p:embed/>
                </p:oleObj>
              </mc:Choice>
              <mc:Fallback>
                <p:oleObj name="Rovnica" r:id="rId14" imgW="1257120" imgH="253800" progId="Equation.3">
                  <p:embed/>
                  <p:pic>
                    <p:nvPicPr>
                      <p:cNvPr id="6348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365" y="4978402"/>
                        <a:ext cx="261461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769150D1-84D2-FCE2-9120-A573DE02A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80" y="5522932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7A6B4C8F-F530-3004-BBC4-8E0B6733E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67567"/>
              </p:ext>
            </p:extLst>
          </p:nvPr>
        </p:nvGraphicFramePr>
        <p:xfrm>
          <a:off x="5512134" y="5619925"/>
          <a:ext cx="3143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511280" imgH="291960" progId="Equation.3">
                  <p:embed/>
                </p:oleObj>
              </mc:Choice>
              <mc:Fallback>
                <p:oleObj name="Rovnica" r:id="rId16" imgW="1511280" imgH="291960" progId="Equation.3">
                  <p:embed/>
                  <p:pic>
                    <p:nvPicPr>
                      <p:cNvPr id="6348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134" y="5619925"/>
                        <a:ext cx="31432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1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D03E221-EEA2-0905-53B6-4B44327B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>
            <a:extLst>
              <a:ext uri="{FF2B5EF4-FFF2-40B4-BE49-F238E27FC236}">
                <a16:creationId xmlns:a16="http://schemas.microsoft.com/office/drawing/2014/main" id="{3FC7440D-73FC-6590-CE95-3BC0B147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708920"/>
            <a:ext cx="4286280" cy="21431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F9A7574-7C49-3F4A-39AC-3639EDB42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56792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3F800861-2D34-F76C-1D3B-D1AA71528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62" y="180656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971800" imgH="431640" progId="Equation.3">
                  <p:embed/>
                </p:oleObj>
              </mc:Choice>
              <mc:Fallback>
                <p:oleObj name="Rovnica" r:id="rId5" imgW="297180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0656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2919B7FE-8E09-6353-E6CE-44045BBB4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2456"/>
              </p:ext>
            </p:extLst>
          </p:nvPr>
        </p:nvGraphicFramePr>
        <p:xfrm>
          <a:off x="1041898" y="2851796"/>
          <a:ext cx="3879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1866600" imgH="241200" progId="Equation.3">
                  <p:embed/>
                </p:oleObj>
              </mc:Choice>
              <mc:Fallback>
                <p:oleObj name="Rovnica" r:id="rId7" imgW="1866600" imgH="241200" progId="Equation.3">
                  <p:embed/>
                  <p:pic>
                    <p:nvPicPr>
                      <p:cNvPr id="66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98" y="2851796"/>
                        <a:ext cx="38798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EC5B557B-34A7-39EC-3135-A08A4DE4F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11978"/>
              </p:ext>
            </p:extLst>
          </p:nvPr>
        </p:nvGraphicFramePr>
        <p:xfrm>
          <a:off x="1041898" y="3347103"/>
          <a:ext cx="38798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1866600" imgH="241200" progId="Equation.3">
                  <p:embed/>
                </p:oleObj>
              </mc:Choice>
              <mc:Fallback>
                <p:oleObj name="Rovnica" r:id="rId9" imgW="1866600" imgH="241200" progId="Equation.3">
                  <p:embed/>
                  <p:pic>
                    <p:nvPicPr>
                      <p:cNvPr id="66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98" y="3347103"/>
                        <a:ext cx="38798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1CD79DF9-31C9-3DEF-DF1A-A26FEB39C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92533"/>
              </p:ext>
            </p:extLst>
          </p:nvPr>
        </p:nvGraphicFramePr>
        <p:xfrm>
          <a:off x="1041898" y="4258862"/>
          <a:ext cx="38798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1866600" imgH="241200" progId="Equation.3">
                  <p:embed/>
                </p:oleObj>
              </mc:Choice>
              <mc:Fallback>
                <p:oleObj name="Rovnica" r:id="rId11" imgW="1866600" imgH="241200" progId="Equation.3">
                  <p:embed/>
                  <p:pic>
                    <p:nvPicPr>
                      <p:cNvPr id="661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98" y="4258862"/>
                        <a:ext cx="38798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47CD637C-5AEE-AD97-E8F7-E78A70C2A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13149"/>
              </p:ext>
            </p:extLst>
          </p:nvPr>
        </p:nvGraphicFramePr>
        <p:xfrm>
          <a:off x="1798613" y="3843461"/>
          <a:ext cx="158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3" imgW="75960" imgH="190440" progId="Equation.3">
                  <p:embed/>
                </p:oleObj>
              </mc:Choice>
              <mc:Fallback>
                <p:oleObj name="Rovnica" r:id="rId13" imgW="75960" imgH="190440" progId="Equation.3">
                  <p:embed/>
                  <p:pic>
                    <p:nvPicPr>
                      <p:cNvPr id="66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13" y="3843461"/>
                        <a:ext cx="158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>
            <a:extLst>
              <a:ext uri="{FF2B5EF4-FFF2-40B4-BE49-F238E27FC236}">
                <a16:creationId xmlns:a16="http://schemas.microsoft.com/office/drawing/2014/main" id="{EE46EE3F-BEFF-8D07-72BE-37C657886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842830"/>
              </p:ext>
            </p:extLst>
          </p:nvPr>
        </p:nvGraphicFramePr>
        <p:xfrm>
          <a:off x="927124" y="4994936"/>
          <a:ext cx="12414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596880" imgH="939600" progId="Equation.3">
                  <p:embed/>
                </p:oleObj>
              </mc:Choice>
              <mc:Fallback>
                <p:oleObj name="Rovnica" r:id="rId15" imgW="596880" imgH="939600" progId="Equation.3">
                  <p:embed/>
                  <p:pic>
                    <p:nvPicPr>
                      <p:cNvPr id="66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24" y="4994936"/>
                        <a:ext cx="124142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5">
            <a:extLst>
              <a:ext uri="{FF2B5EF4-FFF2-40B4-BE49-F238E27FC236}">
                <a16:creationId xmlns:a16="http://schemas.microsoft.com/office/drawing/2014/main" id="{1D4BAE1B-DBFD-C2E2-8102-D30C820C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86" y="5401355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CD8FF030-86F4-202C-EDDD-C58FCDD41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59942"/>
              </p:ext>
            </p:extLst>
          </p:nvPr>
        </p:nvGraphicFramePr>
        <p:xfrm>
          <a:off x="3427429" y="5495002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1269720" imgH="266400" progId="Equation.3">
                  <p:embed/>
                </p:oleObj>
              </mc:Choice>
              <mc:Fallback>
                <p:oleObj name="Rovnica" r:id="rId17" imgW="1269720" imgH="26640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29" y="5495002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">
            <a:extLst>
              <a:ext uri="{FF2B5EF4-FFF2-40B4-BE49-F238E27FC236}">
                <a16:creationId xmlns:a16="http://schemas.microsoft.com/office/drawing/2014/main" id="{03ADFD98-5782-291F-1AA1-2014EBD52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061" y="5609291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613A2A91-4F19-9687-4A74-C312B469F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10342"/>
              </p:ext>
            </p:extLst>
          </p:nvPr>
        </p:nvGraphicFramePr>
        <p:xfrm>
          <a:off x="6782361" y="5661662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9" imgW="571320" imgH="241200" progId="Equation.3">
                  <p:embed/>
                </p:oleObj>
              </mc:Choice>
              <mc:Fallback>
                <p:oleObj name="Rovnica" r:id="rId19" imgW="571320" imgH="241200" progId="Equation.3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361" y="5661662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2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DFED6883-7954-3ADE-40AB-F35B5C10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612" y="2984678"/>
            <a:ext cx="1802691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" name="Zaoblený obdĺžnik 15">
            <a:extLst>
              <a:ext uri="{FF2B5EF4-FFF2-40B4-BE49-F238E27FC236}">
                <a16:creationId xmlns:a16="http://schemas.microsoft.com/office/drawing/2014/main" id="{B1EBABBD-1593-2B46-B0FE-20307583730C}"/>
              </a:ext>
            </a:extLst>
          </p:cNvPr>
          <p:cNvSpPr/>
          <p:nvPr/>
        </p:nvSpPr>
        <p:spPr>
          <a:xfrm>
            <a:off x="427929" y="3694804"/>
            <a:ext cx="5728247" cy="283054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16">
            <a:extLst>
              <a:ext uri="{FF2B5EF4-FFF2-40B4-BE49-F238E27FC236}">
                <a16:creationId xmlns:a16="http://schemas.microsoft.com/office/drawing/2014/main" id="{6D03E221-EEA2-0905-53B6-4B44327BE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2707" y="1072930"/>
          <a:ext cx="2481421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4" name="Object 16">
                        <a:extLst>
                          <a:ext uri="{FF2B5EF4-FFF2-40B4-BE49-F238E27FC236}">
                            <a16:creationId xmlns:a16="http://schemas.microsoft.com/office/drawing/2014/main" id="{6D03E221-EEA2-0905-53B6-4B44327B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707" y="1072930"/>
                        <a:ext cx="2481421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/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16">
                <a:extLst>
                  <a:ext uri="{FF2B5EF4-FFF2-40B4-BE49-F238E27FC236}">
                    <a16:creationId xmlns:a16="http://schemas.microsoft.com/office/drawing/2014/main" id="{0841CF4A-B731-5230-115B-B3FB1AF4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087" y="1052736"/>
                <a:ext cx="2681436" cy="519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3014303B-F1C9-4BE3-1E79-6779444B6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268680"/>
              </p:ext>
            </p:extLst>
          </p:nvPr>
        </p:nvGraphicFramePr>
        <p:xfrm>
          <a:off x="6921526" y="1410489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622080" imgH="939600" progId="Equation.3">
                  <p:embed/>
                </p:oleObj>
              </mc:Choice>
              <mc:Fallback>
                <p:oleObj name="Rovnica" r:id="rId5" imgW="622080" imgH="939600" progId="Equation.3">
                  <p:embed/>
                  <p:pic>
                    <p:nvPicPr>
                      <p:cNvPr id="661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26" y="1410489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547C158E-117F-4F48-2330-2D5416CC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81" y="2763849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6885FBE3-D2F8-41DD-53A0-33E2D6FC4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262402"/>
              </p:ext>
            </p:extLst>
          </p:nvPr>
        </p:nvGraphicFramePr>
        <p:xfrm>
          <a:off x="875635" y="2888181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1269720" imgH="266400" progId="Equation.3">
                  <p:embed/>
                </p:oleObj>
              </mc:Choice>
              <mc:Fallback>
                <p:oleObj name="Rovnica" r:id="rId7" imgW="1269720" imgH="26640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635" y="2888181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AA7667D2-237A-75BC-3920-210088FFF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65301"/>
              </p:ext>
            </p:extLst>
          </p:nvPr>
        </p:nvGraphicFramePr>
        <p:xfrm>
          <a:off x="918617" y="4149115"/>
          <a:ext cx="920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507960" imgH="203040" progId="Equation.3">
                  <p:embed/>
                </p:oleObj>
              </mc:Choice>
              <mc:Fallback>
                <p:oleObj name="Rovnica" r:id="rId9" imgW="507960" imgH="20304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17" y="4149115"/>
                        <a:ext cx="9207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0C277C47-2B02-7DCD-0D56-D72D92394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163655"/>
              </p:ext>
            </p:extLst>
          </p:nvPr>
        </p:nvGraphicFramePr>
        <p:xfrm>
          <a:off x="2149997" y="4145413"/>
          <a:ext cx="14271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787320" imgH="215640" progId="Equation.3">
                  <p:embed/>
                </p:oleObj>
              </mc:Choice>
              <mc:Fallback>
                <p:oleObj name="Rovnica" r:id="rId11" imgW="787320" imgH="215640" progId="Equation.3">
                  <p:embed/>
                  <p:pic>
                    <p:nvPicPr>
                      <p:cNvPr id="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997" y="4145413"/>
                        <a:ext cx="1427163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>
            <a:extLst>
              <a:ext uri="{FF2B5EF4-FFF2-40B4-BE49-F238E27FC236}">
                <a16:creationId xmlns:a16="http://schemas.microsoft.com/office/drawing/2014/main" id="{7D7C27C8-0DF5-78C3-692A-3FA1FC9F6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042498"/>
              </p:ext>
            </p:extLst>
          </p:nvPr>
        </p:nvGraphicFramePr>
        <p:xfrm>
          <a:off x="918617" y="4841850"/>
          <a:ext cx="9794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3" imgW="469800" imgH="215640" progId="Equation.3">
                  <p:embed/>
                </p:oleObj>
              </mc:Choice>
              <mc:Fallback>
                <p:oleObj name="Rovnica" r:id="rId13" imgW="469800" imgH="215640" progId="Equation.3">
                  <p:embed/>
                  <p:pic>
                    <p:nvPicPr>
                      <p:cNvPr id="66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17" y="4841850"/>
                        <a:ext cx="979488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>
            <a:extLst>
              <a:ext uri="{FF2B5EF4-FFF2-40B4-BE49-F238E27FC236}">
                <a16:creationId xmlns:a16="http://schemas.microsoft.com/office/drawing/2014/main" id="{9A3C02E9-57A1-3AC4-5733-E45B0A6B2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560558"/>
              </p:ext>
            </p:extLst>
          </p:nvPr>
        </p:nvGraphicFramePr>
        <p:xfrm>
          <a:off x="899592" y="5507565"/>
          <a:ext cx="25352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1218960" imgH="266400" progId="Equation.3">
                  <p:embed/>
                </p:oleObj>
              </mc:Choice>
              <mc:Fallback>
                <p:oleObj name="Rovnica" r:id="rId15" imgW="1218960" imgH="266400" progId="Equation.3">
                  <p:embed/>
                  <p:pic>
                    <p:nvPicPr>
                      <p:cNvPr id="66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07565"/>
                        <a:ext cx="25352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>
            <a:extLst>
              <a:ext uri="{FF2B5EF4-FFF2-40B4-BE49-F238E27FC236}">
                <a16:creationId xmlns:a16="http://schemas.microsoft.com/office/drawing/2014/main" id="{70304EBF-26BC-01D5-D863-6B09CE6D7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55922"/>
              </p:ext>
            </p:extLst>
          </p:nvPr>
        </p:nvGraphicFramePr>
        <p:xfrm>
          <a:off x="3363391" y="5266705"/>
          <a:ext cx="105568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507960" imgH="419040" progId="Equation.3">
                  <p:embed/>
                </p:oleObj>
              </mc:Choice>
              <mc:Fallback>
                <p:oleObj name="Rovnica" r:id="rId17" imgW="507960" imgH="419040" progId="Equation.3">
                  <p:embed/>
                  <p:pic>
                    <p:nvPicPr>
                      <p:cNvPr id="66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391" y="5266705"/>
                        <a:ext cx="1055688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>
            <a:extLst>
              <a:ext uri="{FF2B5EF4-FFF2-40B4-BE49-F238E27FC236}">
                <a16:creationId xmlns:a16="http://schemas.microsoft.com/office/drawing/2014/main" id="{68070657-1D66-7EC3-7150-5C42C444A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89281"/>
              </p:ext>
            </p:extLst>
          </p:nvPr>
        </p:nvGraphicFramePr>
        <p:xfrm>
          <a:off x="4481000" y="4929088"/>
          <a:ext cx="108108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9" imgW="520560" imgH="609480" progId="Equation.3">
                  <p:embed/>
                </p:oleObj>
              </mc:Choice>
              <mc:Fallback>
                <p:oleObj name="Rovnica" r:id="rId19" imgW="520560" imgH="609480" progId="Equation.3">
                  <p:embed/>
                  <p:pic>
                    <p:nvPicPr>
                      <p:cNvPr id="661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000" y="4929088"/>
                        <a:ext cx="108108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">
            <a:extLst>
              <a:ext uri="{FF2B5EF4-FFF2-40B4-BE49-F238E27FC236}">
                <a16:creationId xmlns:a16="http://schemas.microsoft.com/office/drawing/2014/main" id="{179C8A88-DA28-776A-C2FF-F36C179A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196" y="2967420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5662E91B-A6C7-CCF3-CF40-0282D9944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496" y="3019791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1" imgW="571320" imgH="241200" progId="Equation.3">
                  <p:embed/>
                </p:oleObj>
              </mc:Choice>
              <mc:Fallback>
                <p:oleObj name="Rovnica" r:id="rId21" imgW="571320" imgH="241200" progId="Equation.3">
                  <p:embed/>
                  <p:pic>
                    <p:nvPicPr>
                      <p:cNvPr id="2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3019791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5">
            <a:extLst>
              <a:ext uri="{FF2B5EF4-FFF2-40B4-BE49-F238E27FC236}">
                <a16:creationId xmlns:a16="http://schemas.microsoft.com/office/drawing/2014/main" id="{6DAA938B-ECF8-1488-F736-968FC9ED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556792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3" name="Object 17">
            <a:extLst>
              <a:ext uri="{FF2B5EF4-FFF2-40B4-BE49-F238E27FC236}">
                <a16:creationId xmlns:a16="http://schemas.microsoft.com/office/drawing/2014/main" id="{0EB08065-21C6-5419-86AB-C79653534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62" y="180656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3" imgW="2971800" imgH="431640" progId="Equation.3">
                  <p:embed/>
                </p:oleObj>
              </mc:Choice>
              <mc:Fallback>
                <p:oleObj name="Rovnica" r:id="rId23" imgW="2971800" imgH="431640" progId="Equation.3">
                  <p:embed/>
                  <p:pic>
                    <p:nvPicPr>
                      <p:cNvPr id="14" name="Object 17">
                        <a:extLst>
                          <a:ext uri="{FF2B5EF4-FFF2-40B4-BE49-F238E27FC236}">
                            <a16:creationId xmlns:a16="http://schemas.microsoft.com/office/drawing/2014/main" id="{3F800861-2D34-F76C-1D3B-D1AA71528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0656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2F0A25C-8A58-5D84-1B1F-6712AEEE12AB}"/>
                  </a:ext>
                </a:extLst>
              </p:cNvPr>
              <p:cNvSpPr txBox="1"/>
              <p:nvPr/>
            </p:nvSpPr>
            <p:spPr bwMode="auto">
              <a:xfrm>
                <a:off x="5566792" y="3021676"/>
                <a:ext cx="1741512" cy="4755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2F0A25C-8A58-5D84-1B1F-6712AEEE1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6792" y="3021676"/>
                <a:ext cx="1741512" cy="475597"/>
              </a:xfrm>
              <a:prstGeom prst="rect">
                <a:avLst/>
              </a:prstGeom>
              <a:blipFill>
                <a:blip r:embed="rId2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 descr="Obrázok, na ktorom je rad, diagram, vývoj, rovnobežný&#10;&#10;Automaticky generovaný popis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09" y="3367440"/>
            <a:ext cx="5993873" cy="317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AC977DA4-329D-ECE3-9FC2-F2888221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AD03BAE-1AA0-7B8A-9B64-72DC956F6EAE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AD03BAE-1AA0-7B8A-9B64-72DC956F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A3ADC2D-FC9E-9FC0-4FE3-4D0ECEC9754D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A3ADC2D-FC9E-9FC0-4FE3-4D0ECEC97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249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5800" y="2996952"/>
            <a:ext cx="7772400" cy="16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sk-SK" sz="3600" kern="0" dirty="0">
                <a:latin typeface="Times New Roman" pitchFamily="18" charset="0"/>
              </a:rPr>
              <a:t>Priemet do ortogonálnej bázy</a:t>
            </a:r>
            <a:r>
              <a:rPr lang="en-US" sz="3600" kern="0" dirty="0">
                <a:latin typeface="Times New Roman" pitchFamily="18" charset="0"/>
              </a:rPr>
              <a:t>:</a:t>
            </a:r>
            <a:endParaRPr lang="sk-SK" sz="3600" kern="0" dirty="0">
              <a:latin typeface="Times New Roman" pitchFamily="18" charset="0"/>
            </a:endParaRPr>
          </a:p>
          <a:p>
            <a:pPr algn="ctr">
              <a:defRPr/>
            </a:pP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Maticový tvar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32444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OG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D5E4A0C1-D8BD-815F-490B-5620F6E8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392" y="1435114"/>
          <a:ext cx="2900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96800" imgH="279360" progId="Equation.3">
                  <p:embed/>
                </p:oleObj>
              </mc:Choice>
              <mc:Fallback>
                <p:oleObj name="Rovnica" r:id="rId6" imgW="1396800" imgH="27936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D5E4A0C1-D8BD-815F-490B-5620F6E8A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392" y="1435114"/>
                        <a:ext cx="2900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596880" imgH="482400" progId="Equation.3">
                  <p:embed/>
                </p:oleObj>
              </mc:Choice>
              <mc:Fallback>
                <p:oleObj name="Rovnica" r:id="rId8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71320" imgH="241200" progId="Equation.3">
                  <p:embed/>
                </p:oleObj>
              </mc:Choice>
              <mc:Fallback>
                <p:oleObj name="Rovnica" r:id="rId10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2E325E9-9A40-9364-C2FC-30FA8A06EA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50233"/>
              </p:ext>
            </p:extLst>
          </p:nvPr>
        </p:nvGraphicFramePr>
        <p:xfrm>
          <a:off x="2904378" y="4942235"/>
          <a:ext cx="52562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2527200" imgH="520560" progId="Equation.3">
                  <p:embed/>
                </p:oleObj>
              </mc:Choice>
              <mc:Fallback>
                <p:oleObj name="Rovnica" r:id="rId12" imgW="2527200" imgH="520560" progId="Equation.3">
                  <p:embed/>
                  <p:pic>
                    <p:nvPicPr>
                      <p:cNvPr id="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78" y="4942235"/>
                        <a:ext cx="525621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0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OG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D5E4A0C1-D8BD-815F-490B-5620F6E8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392" y="1435114"/>
          <a:ext cx="2900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96800" imgH="279360" progId="Equation.3">
                  <p:embed/>
                </p:oleObj>
              </mc:Choice>
              <mc:Fallback>
                <p:oleObj name="Rovnica" r:id="rId6" imgW="1396800" imgH="27936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D5E4A0C1-D8BD-815F-490B-5620F6E8A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392" y="1435114"/>
                        <a:ext cx="2900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596880" imgH="482400" progId="Equation.3">
                  <p:embed/>
                </p:oleObj>
              </mc:Choice>
              <mc:Fallback>
                <p:oleObj name="Rovnica" r:id="rId8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71320" imgH="241200" progId="Equation.3">
                  <p:embed/>
                </p:oleObj>
              </mc:Choice>
              <mc:Fallback>
                <p:oleObj name="Rovnica" r:id="rId10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>
            <a:extLst>
              <a:ext uri="{FF2B5EF4-FFF2-40B4-BE49-F238E27FC236}">
                <a16:creationId xmlns:a16="http://schemas.microsoft.com/office/drawing/2014/main" id="{DCE2BEAD-D062-126E-C4DA-B353F1A21B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18552"/>
              </p:ext>
            </p:extLst>
          </p:nvPr>
        </p:nvGraphicFramePr>
        <p:xfrm>
          <a:off x="2900540" y="4964080"/>
          <a:ext cx="5835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2806560" imgH="533160" progId="Equation.3">
                  <p:embed/>
                </p:oleObj>
              </mc:Choice>
              <mc:Fallback>
                <p:oleObj name="Rovnica" r:id="rId12" imgW="2806560" imgH="533160" progId="Equation.3">
                  <p:embed/>
                  <p:pic>
                    <p:nvPicPr>
                      <p:cNvPr id="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540" y="4964080"/>
                        <a:ext cx="58356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4F9DD4D6-21EC-2A4E-A00C-995A4A33E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059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OG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D5E4A0C1-D8BD-815F-490B-5620F6E8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392" y="1435114"/>
          <a:ext cx="2900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96800" imgH="279360" progId="Equation.3">
                  <p:embed/>
                </p:oleObj>
              </mc:Choice>
              <mc:Fallback>
                <p:oleObj name="Rovnica" r:id="rId6" imgW="1396800" imgH="27936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D5E4A0C1-D8BD-815F-490B-5620F6E8A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392" y="1435114"/>
                        <a:ext cx="2900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596880" imgH="482400" progId="Equation.3">
                  <p:embed/>
                </p:oleObj>
              </mc:Choice>
              <mc:Fallback>
                <p:oleObj name="Rovnica" r:id="rId8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71320" imgH="241200" progId="Equation.3">
                  <p:embed/>
                </p:oleObj>
              </mc:Choice>
              <mc:Fallback>
                <p:oleObj name="Rovnica" r:id="rId10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30C01FB6-F010-56FF-A4C4-DBB4D34AF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02643"/>
              </p:ext>
            </p:extLst>
          </p:nvPr>
        </p:nvGraphicFramePr>
        <p:xfrm>
          <a:off x="2900540" y="5006427"/>
          <a:ext cx="332581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600200" imgH="482400" progId="Equation.3">
                  <p:embed/>
                </p:oleObj>
              </mc:Choice>
              <mc:Fallback>
                <p:oleObj name="Rovnica" r:id="rId12" imgW="1600200" imgH="482400" progId="Equation.3">
                  <p:embed/>
                  <p:pic>
                    <p:nvPicPr>
                      <p:cNvPr id="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540" y="5006427"/>
                        <a:ext cx="3325813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D8D5F92F-EE59-C248-5374-75BFA51F5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77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OG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D5E4A0C1-D8BD-815F-490B-5620F6E8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392" y="1435114"/>
          <a:ext cx="2900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96800" imgH="279360" progId="Equation.3">
                  <p:embed/>
                </p:oleObj>
              </mc:Choice>
              <mc:Fallback>
                <p:oleObj name="Rovnica" r:id="rId6" imgW="1396800" imgH="27936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D5E4A0C1-D8BD-815F-490B-5620F6E8A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392" y="1435114"/>
                        <a:ext cx="2900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596880" imgH="482400" progId="Equation.3">
                  <p:embed/>
                </p:oleObj>
              </mc:Choice>
              <mc:Fallback>
                <p:oleObj name="Rovnica" r:id="rId8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71320" imgH="241200" progId="Equation.3">
                  <p:embed/>
                </p:oleObj>
              </mc:Choice>
              <mc:Fallback>
                <p:oleObj name="Rovnica" r:id="rId10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>
            <a:extLst>
              <a:ext uri="{FF2B5EF4-FFF2-40B4-BE49-F238E27FC236}">
                <a16:creationId xmlns:a16="http://schemas.microsoft.com/office/drawing/2014/main" id="{30041385-A753-49EE-4B6D-049BF5D56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74392"/>
              </p:ext>
            </p:extLst>
          </p:nvPr>
        </p:nvGraphicFramePr>
        <p:xfrm>
          <a:off x="2993961" y="5024262"/>
          <a:ext cx="3273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574640" imgH="457200" progId="Equation.3">
                  <p:embed/>
                </p:oleObj>
              </mc:Choice>
              <mc:Fallback>
                <p:oleObj name="Rovnica" r:id="rId12" imgW="1574640" imgH="457200" progId="Equation.3">
                  <p:embed/>
                  <p:pic>
                    <p:nvPicPr>
                      <p:cNvPr id="5" name="Object 18">
                        <a:extLst>
                          <a:ext uri="{FF2B5EF4-FFF2-40B4-BE49-F238E27FC236}">
                            <a16:creationId xmlns:a16="http://schemas.microsoft.com/office/drawing/2014/main" id="{799BCB07-07F3-53E8-218B-25EEDC7B1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961" y="5024262"/>
                        <a:ext cx="3273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CD8E1885-15A1-D36D-ED59-B0782FE4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276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OG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D5E4A0C1-D8BD-815F-490B-5620F6E8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6392" y="1435114"/>
          <a:ext cx="2900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96800" imgH="279360" progId="Equation.3">
                  <p:embed/>
                </p:oleObj>
              </mc:Choice>
              <mc:Fallback>
                <p:oleObj name="Rovnica" r:id="rId6" imgW="1396800" imgH="279360" progId="Equation.3">
                  <p:embed/>
                  <p:pic>
                    <p:nvPicPr>
                      <p:cNvPr id="17" name="Object 12">
                        <a:extLst>
                          <a:ext uri="{FF2B5EF4-FFF2-40B4-BE49-F238E27FC236}">
                            <a16:creationId xmlns:a16="http://schemas.microsoft.com/office/drawing/2014/main" id="{D5E4A0C1-D8BD-815F-490B-5620F6E8A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392" y="1435114"/>
                        <a:ext cx="2900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596880" imgH="482400" progId="Equation.3">
                  <p:embed/>
                </p:oleObj>
              </mc:Choice>
              <mc:Fallback>
                <p:oleObj name="Rovnica" r:id="rId8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571320" imgH="241200" progId="Equation.3">
                  <p:embed/>
                </p:oleObj>
              </mc:Choice>
              <mc:Fallback>
                <p:oleObj name="Rovnica" r:id="rId10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>
            <a:extLst>
              <a:ext uri="{FF2B5EF4-FFF2-40B4-BE49-F238E27FC236}">
                <a16:creationId xmlns:a16="http://schemas.microsoft.com/office/drawing/2014/main" id="{30041385-A753-49EE-4B6D-049BF5D56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3961" y="5024262"/>
          <a:ext cx="32734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574640" imgH="457200" progId="Equation.3">
                  <p:embed/>
                </p:oleObj>
              </mc:Choice>
              <mc:Fallback>
                <p:oleObj name="Rovnica" r:id="rId12" imgW="1574640" imgH="457200" progId="Equation.3">
                  <p:embed/>
                  <p:pic>
                    <p:nvPicPr>
                      <p:cNvPr id="6" name="Object 18">
                        <a:extLst>
                          <a:ext uri="{FF2B5EF4-FFF2-40B4-BE49-F238E27FC236}">
                            <a16:creationId xmlns:a16="http://schemas.microsoft.com/office/drawing/2014/main" id="{30041385-A753-49EE-4B6D-049BF5D56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961" y="5024262"/>
                        <a:ext cx="327342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77A853AD-00F1-50D1-F04E-01B509BE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254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5800" y="2996952"/>
            <a:ext cx="7772400" cy="16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sk-SK" sz="3600" kern="0" dirty="0">
                <a:latin typeface="Times New Roman" pitchFamily="18" charset="0"/>
              </a:rPr>
              <a:t>Priemet do </a:t>
            </a:r>
            <a:r>
              <a:rPr lang="sk-SK" sz="3600" kern="0" dirty="0" err="1">
                <a:latin typeface="Times New Roman" pitchFamily="18" charset="0"/>
              </a:rPr>
              <a:t>ortonormálnej</a:t>
            </a:r>
            <a:r>
              <a:rPr lang="sk-SK" sz="3600" kern="0" dirty="0">
                <a:latin typeface="Times New Roman" pitchFamily="18" charset="0"/>
              </a:rPr>
              <a:t> bázy</a:t>
            </a:r>
            <a:r>
              <a:rPr lang="en-US" sz="3600" kern="0" dirty="0">
                <a:latin typeface="Times New Roman" pitchFamily="18" charset="0"/>
              </a:rPr>
              <a:t>:</a:t>
            </a:r>
            <a:endParaRPr lang="sk-SK" sz="3600" kern="0" dirty="0">
              <a:latin typeface="Times New Roman" pitchFamily="18" charset="0"/>
            </a:endParaRPr>
          </a:p>
          <a:p>
            <a:pPr algn="ctr">
              <a:defRPr/>
            </a:pP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Maticový tvar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5843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ON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/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blipFill>
                <a:blip r:embed="rId6"/>
                <a:stretch>
                  <a:fillRect t="-131395" b="-176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596880" imgH="482400" progId="Equation.3">
                  <p:embed/>
                </p:oleObj>
              </mc:Choice>
              <mc:Fallback>
                <p:oleObj name="Rovnica" r:id="rId7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571320" imgH="241200" progId="Equation.3">
                  <p:embed/>
                </p:oleObj>
              </mc:Choice>
              <mc:Fallback>
                <p:oleObj name="Rovnica" r:id="rId9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2E325E9-9A40-9364-C2FC-30FA8A06E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4378" y="4942235"/>
          <a:ext cx="52562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2527200" imgH="520560" progId="Equation.3">
                  <p:embed/>
                </p:oleObj>
              </mc:Choice>
              <mc:Fallback>
                <p:oleObj name="Rovnica" r:id="rId11" imgW="2527200" imgH="520560" progId="Equation.3">
                  <p:embed/>
                  <p:pic>
                    <p:nvPicPr>
                      <p:cNvPr id="4" name="Object 18">
                        <a:extLst>
                          <a:ext uri="{FF2B5EF4-FFF2-40B4-BE49-F238E27FC236}">
                            <a16:creationId xmlns:a16="http://schemas.microsoft.com/office/drawing/2014/main" id="{C2E325E9-9A40-9364-C2FC-30FA8A06E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378" y="4942235"/>
                        <a:ext cx="5256212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/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blipFill>
                <a:blip r:embed="rId13"/>
                <a:stretch>
                  <a:fillRect t="-92623" b="-950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17" grpId="0"/>
      <p:bldP spid="21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ON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/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blipFill>
                <a:blip r:embed="rId6"/>
                <a:stretch>
                  <a:fillRect t="-131395" b="-176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596880" imgH="482400" progId="Equation.3">
                  <p:embed/>
                </p:oleObj>
              </mc:Choice>
              <mc:Fallback>
                <p:oleObj name="Rovnica" r:id="rId7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571320" imgH="241200" progId="Equation.3">
                  <p:embed/>
                </p:oleObj>
              </mc:Choice>
              <mc:Fallback>
                <p:oleObj name="Rovnica" r:id="rId9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/>
              <p:nvPr/>
            </p:nvSpPr>
            <p:spPr bwMode="auto">
              <a:xfrm>
                <a:off x="2905125" y="5039084"/>
                <a:ext cx="4115147" cy="838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sk-SK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sk-SK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25" y="5039084"/>
                <a:ext cx="4115147" cy="838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/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blipFill>
                <a:blip r:embed="rId12"/>
                <a:stretch>
                  <a:fillRect t="-92623" b="-950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313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ON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/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blipFill>
                <a:blip r:embed="rId6"/>
                <a:stretch>
                  <a:fillRect t="-131395" b="-176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596880" imgH="482400" progId="Equation.3">
                  <p:embed/>
                </p:oleObj>
              </mc:Choice>
              <mc:Fallback>
                <p:oleObj name="Rovnica" r:id="rId7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571320" imgH="241200" progId="Equation.3">
                  <p:embed/>
                </p:oleObj>
              </mc:Choice>
              <mc:Fallback>
                <p:oleObj name="Rovnica" r:id="rId9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/>
              <p:nvPr/>
            </p:nvSpPr>
            <p:spPr bwMode="auto">
              <a:xfrm>
                <a:off x="2905125" y="5186961"/>
                <a:ext cx="2963019" cy="6473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sk-SK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25" y="5186961"/>
                <a:ext cx="2963019" cy="647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/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blipFill>
                <a:blip r:embed="rId12"/>
                <a:stretch>
                  <a:fillRect t="-92623" b="-950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3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/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blipFill>
                <a:blip r:embed="rId13"/>
                <a:stretch>
                  <a:fillRect t="-1587" r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9C84B7B4-1C6C-1877-DA47-9508256B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77A6298-3C0A-E297-7137-58BC4E82F13E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77A6298-3C0A-E297-7137-58BC4E82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B4216E8-7EB3-0F5E-884C-D25D08D54502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B4216E8-7EB3-0F5E-884C-D25D08D5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520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ON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83" y="3074660"/>
            <a:ext cx="2773913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6EA24930-C80E-1187-E2E3-497A79C17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26" y="3168307"/>
          <a:ext cx="2641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9720" imgH="266400" progId="Equation.3">
                  <p:embed/>
                </p:oleObj>
              </mc:Choice>
              <mc:Fallback>
                <p:oleObj name="Rovnica" r:id="rId4" imgW="1269720" imgH="266400" progId="Equation.3">
                  <p:embed/>
                  <p:pic>
                    <p:nvPicPr>
                      <p:cNvPr id="16" name="Object 20">
                        <a:extLst>
                          <a:ext uri="{FF2B5EF4-FFF2-40B4-BE49-F238E27FC236}">
                            <a16:creationId xmlns:a16="http://schemas.microsoft.com/office/drawing/2014/main" id="{6EA24930-C80E-1187-E2E3-497A79C17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26" y="3168307"/>
                        <a:ext cx="2641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/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blipFill>
                <a:blip r:embed="rId6"/>
                <a:stretch>
                  <a:fillRect t="-131395" b="-176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596880" imgH="482400" progId="Equation.3">
                  <p:embed/>
                </p:oleObj>
              </mc:Choice>
              <mc:Fallback>
                <p:oleObj name="Rovnica" r:id="rId7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288974"/>
            <a:ext cx="1357323" cy="5000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92E60551-3989-91D4-AB13-B6285D523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324" y="3341345"/>
          <a:ext cx="1035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571320" imgH="241200" progId="Equation.3">
                  <p:embed/>
                </p:oleObj>
              </mc:Choice>
              <mc:Fallback>
                <p:oleObj name="Rovnica" r:id="rId9" imgW="571320" imgH="241200" progId="Equation.3">
                  <p:embed/>
                  <p:pic>
                    <p:nvPicPr>
                      <p:cNvPr id="22" name="Object 5">
                        <a:extLst>
                          <a:ext uri="{FF2B5EF4-FFF2-40B4-BE49-F238E27FC236}">
                            <a16:creationId xmlns:a16="http://schemas.microsoft.com/office/drawing/2014/main" id="{92E60551-3989-91D4-AB13-B6285D523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324" y="3341345"/>
                        <a:ext cx="1035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/>
              <p:nvPr/>
            </p:nvSpPr>
            <p:spPr bwMode="auto">
              <a:xfrm>
                <a:off x="2905125" y="5186961"/>
                <a:ext cx="3086249" cy="6473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25" y="5186961"/>
                <a:ext cx="3086249" cy="647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/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blipFill>
                <a:blip r:embed="rId12"/>
                <a:stretch>
                  <a:fillRect t="-92623" b="-950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7646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aoblený obdĺžnik 15">
            <a:extLst>
              <a:ext uri="{FF2B5EF4-FFF2-40B4-BE49-F238E27FC236}">
                <a16:creationId xmlns:a16="http://schemas.microsoft.com/office/drawing/2014/main" id="{DF7B1EC7-52DB-6144-5035-0E1F4507360A}"/>
              </a:ext>
            </a:extLst>
          </p:cNvPr>
          <p:cNvSpPr/>
          <p:nvPr/>
        </p:nvSpPr>
        <p:spPr>
          <a:xfrm>
            <a:off x="427929" y="4245558"/>
            <a:ext cx="8320535" cy="23329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Priemet do ortogonálnej bázy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B2D4348-7CA4-6857-B0FA-70376F47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8" y="1133887"/>
            <a:ext cx="2940613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ON báza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podpriestoru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DBE2A2A-C5E9-E1D2-EF07-C3A289DB69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1880" y="1077924"/>
          <a:ext cx="12938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622080" imgH="939600" progId="Equation.3">
                  <p:embed/>
                </p:oleObj>
              </mc:Choice>
              <mc:Fallback>
                <p:oleObj name="Rovnica" r:id="rId2" imgW="622080" imgH="93960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DBE2A2A-C5E9-E1D2-EF07-C3A289DB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077924"/>
                        <a:ext cx="1293812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/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7" name="Object 12">
                <a:extLst>
                  <a:ext uri="{FF2B5EF4-FFF2-40B4-BE49-F238E27FC236}">
                    <a16:creationId xmlns:a16="http://schemas.microsoft.com/office/drawing/2014/main" id="{D5E4A0C1-D8BD-815F-490B-5620F6E8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5" y="1339909"/>
                <a:ext cx="2880320" cy="525904"/>
              </a:xfrm>
              <a:prstGeom prst="rect">
                <a:avLst/>
              </a:prstGeom>
              <a:blipFill>
                <a:blip r:embed="rId4"/>
                <a:stretch>
                  <a:fillRect t="-131395" b="-1767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FB7F52B4-3CC1-1DB6-0912-74181A02F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86" y="5010497"/>
          <a:ext cx="12398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596880" imgH="482400" progId="Equation.3">
                  <p:embed/>
                </p:oleObj>
              </mc:Choice>
              <mc:Fallback>
                <p:oleObj name="Rovnica" r:id="rId5" imgW="596880" imgH="482400" progId="Equation.3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FB7F52B4-3CC1-1DB6-0912-74181A02F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286" y="5010497"/>
                        <a:ext cx="12398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/>
              <p:nvPr/>
            </p:nvSpPr>
            <p:spPr bwMode="auto">
              <a:xfrm>
                <a:off x="2905125" y="5186961"/>
                <a:ext cx="3086249" cy="6473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k-SK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4" name="Object 18">
                <a:extLst>
                  <a:ext uri="{FF2B5EF4-FFF2-40B4-BE49-F238E27FC236}">
                    <a16:creationId xmlns:a16="http://schemas.microsoft.com/office/drawing/2014/main" id="{C2E325E9-9A40-9364-C2FC-30FA8A06E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25" y="5186961"/>
                <a:ext cx="3086249" cy="647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/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F9B289F-B63F-DD8D-2B71-B73280CB5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8698" y="2091603"/>
                <a:ext cx="2623662" cy="740853"/>
              </a:xfrm>
              <a:prstGeom prst="rect">
                <a:avLst/>
              </a:prstGeom>
              <a:blipFill>
                <a:blip r:embed="rId8"/>
                <a:stretch>
                  <a:fillRect t="-92623" b="-950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3B6F7E09-9223-15FB-BD17-6926DD7B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44548"/>
            <a:ext cx="1478141" cy="6165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6EA24930-C80E-1187-E2E3-497A79C17A09}"/>
                  </a:ext>
                </a:extLst>
              </p:cNvPr>
              <p:cNvSpPr txBox="1"/>
              <p:nvPr/>
            </p:nvSpPr>
            <p:spPr bwMode="auto">
              <a:xfrm>
                <a:off x="716935" y="3338538"/>
                <a:ext cx="1300386" cy="4043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6EA24930-C80E-1187-E2E3-497A79C1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35" y="3338538"/>
                <a:ext cx="1300386" cy="404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>
            <a:extLst>
              <a:ext uri="{FF2B5EF4-FFF2-40B4-BE49-F238E27FC236}">
                <a16:creationId xmlns:a16="http://schemas.microsoft.com/office/drawing/2014/main" id="{7C8E65DB-73AC-82B6-61A3-67A71D8D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353" y="3244548"/>
            <a:ext cx="1440160" cy="5920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92E60551-3989-91D4-AB13-B6285D523AC1}"/>
                  </a:ext>
                </a:extLst>
              </p:cNvPr>
              <p:cNvSpPr txBox="1"/>
              <p:nvPr/>
            </p:nvSpPr>
            <p:spPr bwMode="auto">
              <a:xfrm>
                <a:off x="2377362" y="3297263"/>
                <a:ext cx="1296144" cy="44564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9" name="Object 5">
                <a:extLst>
                  <a:ext uri="{FF2B5EF4-FFF2-40B4-BE49-F238E27FC236}">
                    <a16:creationId xmlns:a16="http://schemas.microsoft.com/office/drawing/2014/main" id="{92E60551-3989-91D4-AB13-B6285D52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7362" y="3297263"/>
                <a:ext cx="1296144" cy="445641"/>
              </a:xfrm>
              <a:prstGeom prst="rect">
                <a:avLst/>
              </a:prstGeom>
              <a:blipFill>
                <a:blip r:embed="rId10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863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5659CD5A-EBCA-6BD3-AA92-DC53AA0E8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190" y="2708920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 </a:t>
            </a:r>
            <a:r>
              <a:rPr lang="sk-SK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chūmoku</a:t>
            </a:r>
            <a:r>
              <a:rPr lang="sk-SK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itadaki</a:t>
            </a:r>
            <a:r>
              <a:rPr lang="sk-SK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arigatōgozaimasu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1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2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/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blipFill>
                <a:blip r:embed="rId13"/>
                <a:stretch>
                  <a:fillRect t="-1587" r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F13F3BA-6E77-9569-BE96-032B4BCDC110}"/>
                  </a:ext>
                </a:extLst>
              </p:cNvPr>
              <p:cNvSpPr txBox="1"/>
              <p:nvPr/>
            </p:nvSpPr>
            <p:spPr bwMode="auto">
              <a:xfrm>
                <a:off x="3730549" y="3057702"/>
                <a:ext cx="3960440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acc>
                        <m:accPr>
                          <m:chr m:val="̃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(1.2, −0.9, −1,−0.1,0.8)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F13F3BA-6E77-9569-BE96-032B4BCD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549" y="3057702"/>
                <a:ext cx="3960440" cy="504056"/>
              </a:xfrm>
              <a:prstGeom prst="rect">
                <a:avLst/>
              </a:prstGeom>
              <a:blipFill>
                <a:blip r:embed="rId14"/>
                <a:stretch>
                  <a:fillRect l="-308" t="-1220" r="-615" b="-60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F02EA790-2AED-3557-7B43-E770D8C4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88817B7F-F8EC-1E73-8F9C-D14632545E2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88817B7F-F8EC-1E73-8F9C-D14632545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3BC6319D-436E-82B4-55BB-89A6343BEC49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3BC6319D-436E-82B4-55BB-89A6343B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628261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38878</TotalTime>
  <Words>3137</Words>
  <Application>Microsoft Office PowerPoint</Application>
  <PresentationFormat>Prezentácia na obrazovke (4:3)</PresentationFormat>
  <Paragraphs>659</Paragraphs>
  <Slides>82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82</vt:i4>
      </vt:variant>
    </vt:vector>
  </HeadingPairs>
  <TitlesOfParts>
    <vt:vector size="89" baseType="lpstr">
      <vt:lpstr>-apple-system</vt:lpstr>
      <vt:lpstr>Arial</vt:lpstr>
      <vt:lpstr>Cambria Math</vt:lpstr>
      <vt:lpstr>Symbol</vt:lpstr>
      <vt:lpstr>Times New Roman</vt:lpstr>
      <vt:lpstr>Predvolený návrh</vt:lpstr>
      <vt:lpstr>Rovnica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470</cp:revision>
  <dcterms:created xsi:type="dcterms:W3CDTF">2005-10-24T18:26:42Z</dcterms:created>
  <dcterms:modified xsi:type="dcterms:W3CDTF">2024-10-22T05:18:18Z</dcterms:modified>
</cp:coreProperties>
</file>