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525" r:id="rId5"/>
    <p:sldId id="527" r:id="rId6"/>
    <p:sldId id="528" r:id="rId7"/>
    <p:sldId id="529" r:id="rId8"/>
    <p:sldId id="530" r:id="rId9"/>
    <p:sldId id="535" r:id="rId10"/>
    <p:sldId id="531" r:id="rId11"/>
    <p:sldId id="532" r:id="rId12"/>
    <p:sldId id="533" r:id="rId13"/>
    <p:sldId id="534" r:id="rId14"/>
    <p:sldId id="538" r:id="rId15"/>
    <p:sldId id="539" r:id="rId16"/>
    <p:sldId id="540" r:id="rId1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99FF99"/>
    <a:srgbClr val="3399FF"/>
    <a:srgbClr val="66FFFF"/>
    <a:srgbClr val="FF9999"/>
    <a:srgbClr val="FFCC99"/>
    <a:srgbClr val="FFCCCC"/>
    <a:srgbClr val="FFFF99"/>
    <a:srgbClr val="FFFF6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2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29180-F4B4-4FC4-865E-69366F603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5BB0-B5D2-46BD-84EE-A6CA0E9C0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B73BA-95CA-49B8-B8C9-62BBD9853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6016-5B3F-4EB6-B994-DE258658C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481F-D7DC-4A6C-8920-EB92A087BE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683F8-3245-45A4-8EC4-012D7D038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BAB0-A1DF-4E1D-98AC-91DAF7BFE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6D5-1712-4E97-B564-3DD4065C5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1A7B-7462-41B4-9B0A-31F75EFC5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627A-D344-4577-BCAA-AD9F4244C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81717-8D12-461D-A421-187F6018F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 predlohy nadpisov.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1BF77D6-FE0B-4566-BA09-C22C2869B2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655" y="2138331"/>
            <a:ext cx="7079724" cy="3924268"/>
          </a:xfrm>
          <a:prstGeom prst="rect">
            <a:avLst/>
          </a:prstGeom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2F013E03-CB2D-A456-EA7E-B7B0B8CE0F9E}"/>
              </a:ext>
            </a:extLst>
          </p:cNvPr>
          <p:cNvSpPr txBox="1"/>
          <p:nvPr/>
        </p:nvSpPr>
        <p:spPr>
          <a:xfrm>
            <a:off x="635171" y="1035797"/>
            <a:ext cx="7858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sk-SK" b="0" i="0" dirty="0">
                <a:solidFill>
                  <a:srgbClr val="495057"/>
                </a:solidFill>
                <a:effectLst/>
                <a:latin typeface="-apple-system"/>
              </a:rPr>
              <a:t>svoje </a:t>
            </a:r>
            <a:r>
              <a:rPr lang="sk-SK" b="0" i="0" dirty="0" err="1">
                <a:solidFill>
                  <a:srgbClr val="495057"/>
                </a:solidFill>
                <a:effectLst/>
                <a:latin typeface="-apple-system"/>
              </a:rPr>
              <a:t>data</a:t>
            </a:r>
            <a:r>
              <a:rPr lang="sk-SK" b="0" i="0" dirty="0">
                <a:solidFill>
                  <a:srgbClr val="495057"/>
                </a:solidFill>
                <a:effectLst/>
                <a:latin typeface="-apple-system"/>
              </a:rPr>
              <a:t> </a:t>
            </a:r>
            <a:r>
              <a:rPr lang="sk-SK" b="0" i="0" dirty="0" err="1">
                <a:solidFill>
                  <a:srgbClr val="495057"/>
                </a:solidFill>
                <a:effectLst/>
                <a:latin typeface="-apple-system"/>
              </a:rPr>
              <a:t>rozdelit</a:t>
            </a:r>
            <a:r>
              <a:rPr lang="sk-SK" b="0" i="0" dirty="0">
                <a:solidFill>
                  <a:srgbClr val="495057"/>
                </a:solidFill>
                <a:effectLst/>
                <a:latin typeface="-apple-system"/>
              </a:rPr>
              <a:t> na 4 časti (100 dát = 4x 25 dát), prípadné </a:t>
            </a:r>
            <a:r>
              <a:rPr lang="sk-SK" b="0" i="0" dirty="0" err="1">
                <a:solidFill>
                  <a:srgbClr val="495057"/>
                </a:solidFill>
                <a:effectLst/>
                <a:latin typeface="-apple-system"/>
              </a:rPr>
              <a:t>ine</a:t>
            </a:r>
            <a:r>
              <a:rPr lang="sk-SK" b="0" i="0" dirty="0">
                <a:solidFill>
                  <a:srgbClr val="495057"/>
                </a:solidFill>
                <a:effectLst/>
                <a:latin typeface="-apple-system"/>
              </a:rPr>
              <a:t> delenie treba zdôvodniť</a:t>
            </a:r>
          </a:p>
        </p:txBody>
      </p:sp>
    </p:spTree>
    <p:extLst>
      <p:ext uri="{BB962C8B-B14F-4D97-AF65-F5344CB8AC3E}">
        <p14:creationId xmlns:p14="http://schemas.microsoft.com/office/powerpoint/2010/main" val="356734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028" y="2779150"/>
            <a:ext cx="7079716" cy="37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7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88" y="1790163"/>
            <a:ext cx="8011424" cy="4240422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78C97BDB-4282-D949-A06C-251AA834379D}"/>
              </a:ext>
            </a:extLst>
          </p:cNvPr>
          <p:cNvSpPr txBox="1"/>
          <p:nvPr/>
        </p:nvSpPr>
        <p:spPr>
          <a:xfrm>
            <a:off x="635171" y="1035797"/>
            <a:ext cx="785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495057"/>
                </a:solidFill>
                <a:latin typeface="-apple-system"/>
              </a:rPr>
              <a:t>Aproxim</a:t>
            </a:r>
            <a:r>
              <a:rPr lang="sk-SK" dirty="0" err="1">
                <a:solidFill>
                  <a:srgbClr val="495057"/>
                </a:solidFill>
                <a:latin typeface="-apple-system"/>
              </a:rPr>
              <a:t>ácia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 pomocou1. najvýznamnejšieho </a:t>
            </a:r>
            <a:r>
              <a:rPr lang="sk-SK" dirty="0" err="1">
                <a:solidFill>
                  <a:srgbClr val="495057"/>
                </a:solidFill>
                <a:latin typeface="-apple-system"/>
              </a:rPr>
              <a:t>mocninového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 trendu</a:t>
            </a:r>
            <a:endParaRPr lang="sk-SK" b="0" i="0" dirty="0">
              <a:solidFill>
                <a:srgbClr val="4950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18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88" y="1790163"/>
            <a:ext cx="8011424" cy="4240421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78C97BDB-4282-D949-A06C-251AA834379D}"/>
              </a:ext>
            </a:extLst>
          </p:cNvPr>
          <p:cNvSpPr txBox="1"/>
          <p:nvPr/>
        </p:nvSpPr>
        <p:spPr>
          <a:xfrm>
            <a:off x="635171" y="1035797"/>
            <a:ext cx="7858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495057"/>
                </a:solidFill>
                <a:latin typeface="-apple-system"/>
              </a:rPr>
              <a:t>Aproxim</a:t>
            </a:r>
            <a:r>
              <a:rPr lang="sk-SK" dirty="0" err="1">
                <a:solidFill>
                  <a:srgbClr val="495057"/>
                </a:solidFill>
                <a:latin typeface="-apple-system"/>
              </a:rPr>
              <a:t>ácia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 pomocou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prv</a:t>
            </a:r>
            <a:r>
              <a:rPr lang="sk-SK" dirty="0" err="1">
                <a:solidFill>
                  <a:srgbClr val="495057"/>
                </a:solidFill>
                <a:latin typeface="-apple-system"/>
              </a:rPr>
              <a:t>ých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 dvoch najvýznamnejších </a:t>
            </a:r>
            <a:r>
              <a:rPr lang="sk-SK" dirty="0" err="1">
                <a:solidFill>
                  <a:srgbClr val="495057"/>
                </a:solidFill>
                <a:latin typeface="-apple-system"/>
              </a:rPr>
              <a:t>mocninových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 trendov 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(green) a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porovnanie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s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kvadratick</a:t>
            </a:r>
            <a:r>
              <a:rPr lang="sk-SK" dirty="0" err="1">
                <a:solidFill>
                  <a:srgbClr val="495057"/>
                </a:solidFill>
                <a:latin typeface="-apple-system"/>
              </a:rPr>
              <a:t>ým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 trendom 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(red)</a:t>
            </a:r>
            <a:endParaRPr lang="sk-SK" b="0" i="0" dirty="0">
              <a:solidFill>
                <a:srgbClr val="4950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324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89" y="1790163"/>
            <a:ext cx="8011422" cy="4240421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78C97BDB-4282-D949-A06C-251AA834379D}"/>
              </a:ext>
            </a:extLst>
          </p:cNvPr>
          <p:cNvSpPr txBox="1"/>
          <p:nvPr/>
        </p:nvSpPr>
        <p:spPr>
          <a:xfrm>
            <a:off x="635171" y="1035797"/>
            <a:ext cx="7858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495057"/>
                </a:solidFill>
                <a:latin typeface="-apple-system"/>
              </a:rPr>
              <a:t>Aproxim</a:t>
            </a:r>
            <a:r>
              <a:rPr lang="sk-SK" dirty="0" err="1">
                <a:solidFill>
                  <a:srgbClr val="495057"/>
                </a:solidFill>
                <a:latin typeface="-apple-system"/>
              </a:rPr>
              <a:t>ácia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 pomocou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prv</a:t>
            </a:r>
            <a:r>
              <a:rPr lang="sk-SK" dirty="0" err="1">
                <a:solidFill>
                  <a:srgbClr val="495057"/>
                </a:solidFill>
                <a:latin typeface="-apple-system"/>
              </a:rPr>
              <a:t>ých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 troch najvýznamnejších trendov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a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porovnanie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s </a:t>
            </a:r>
            <a:r>
              <a:rPr lang="sk-SK" dirty="0">
                <a:solidFill>
                  <a:srgbClr val="495057"/>
                </a:solidFill>
                <a:latin typeface="-apple-system"/>
              </a:rPr>
              <a:t>predchádzajúcimi aproximáciami</a:t>
            </a:r>
            <a:endParaRPr lang="sk-SK" b="0" i="0" dirty="0">
              <a:solidFill>
                <a:srgbClr val="4950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2321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067" y="2126058"/>
            <a:ext cx="7079722" cy="3924267"/>
          </a:xfrm>
          <a:prstGeom prst="rect">
            <a:avLst/>
          </a:prstGeom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2F013E03-CB2D-A456-EA7E-B7B0B8CE0F9E}"/>
              </a:ext>
            </a:extLst>
          </p:cNvPr>
          <p:cNvSpPr txBox="1"/>
          <p:nvPr/>
        </p:nvSpPr>
        <p:spPr>
          <a:xfrm>
            <a:off x="635171" y="1035797"/>
            <a:ext cx="785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495057"/>
                </a:solidFill>
                <a:latin typeface="-apple-system"/>
              </a:rPr>
              <a:t>Vsetky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useky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na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porovnanie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ma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jednej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casovej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osy</a:t>
            </a:r>
            <a:endParaRPr lang="sk-SK" b="0" i="0" dirty="0">
              <a:solidFill>
                <a:srgbClr val="4950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971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026" y="2690654"/>
            <a:ext cx="7079720" cy="3924267"/>
          </a:xfrm>
          <a:prstGeom prst="rect">
            <a:avLst/>
          </a:prstGeom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2F013E03-CB2D-A456-EA7E-B7B0B8CE0F9E}"/>
              </a:ext>
            </a:extLst>
          </p:cNvPr>
          <p:cNvSpPr txBox="1"/>
          <p:nvPr/>
        </p:nvSpPr>
        <p:spPr>
          <a:xfrm>
            <a:off x="635171" y="1035797"/>
            <a:ext cx="785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495057"/>
                </a:solidFill>
                <a:latin typeface="-apple-system"/>
              </a:rPr>
              <a:t>Vsetky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useky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vycentrovane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na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porovnanie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ma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jednej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casovej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osy</a:t>
            </a:r>
            <a:endParaRPr lang="sk-SK" b="0" i="0" dirty="0">
              <a:solidFill>
                <a:srgbClr val="495057"/>
              </a:solidFill>
              <a:effectLst/>
              <a:latin typeface="-apple-system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F4A1A75D-3F61-E28D-9E94-B27A0E81015D}"/>
              </a:ext>
            </a:extLst>
          </p:cNvPr>
          <p:cNvSpPr txBox="1"/>
          <p:nvPr/>
        </p:nvSpPr>
        <p:spPr>
          <a:xfrm>
            <a:off x="252352" y="1586226"/>
            <a:ext cx="2077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x1 = x1 - mean(x1);</a:t>
            </a:r>
          </a:p>
          <a:p>
            <a:r>
              <a:rPr lang="en-US" sz="1800" b="0" i="0" dirty="0">
                <a:effectLst/>
                <a:latin typeface="Menlo"/>
              </a:rPr>
              <a:t>x2 = x2 - mean(x2);</a:t>
            </a:r>
          </a:p>
          <a:p>
            <a:r>
              <a:rPr lang="en-US" sz="1800" b="0" i="0" dirty="0">
                <a:effectLst/>
                <a:latin typeface="Menlo"/>
              </a:rPr>
              <a:t>x3 = x3 - mean(x3);</a:t>
            </a:r>
          </a:p>
        </p:txBody>
      </p:sp>
    </p:spTree>
    <p:extLst>
      <p:ext uri="{BB962C8B-B14F-4D97-AF65-F5344CB8AC3E}">
        <p14:creationId xmlns:p14="http://schemas.microsoft.com/office/powerpoint/2010/main" val="28137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026" y="2690654"/>
            <a:ext cx="7079720" cy="3924266"/>
          </a:xfrm>
          <a:prstGeom prst="rect">
            <a:avLst/>
          </a:prstGeom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2F013E03-CB2D-A456-EA7E-B7B0B8CE0F9E}"/>
              </a:ext>
            </a:extLst>
          </p:cNvPr>
          <p:cNvSpPr txBox="1"/>
          <p:nvPr/>
        </p:nvSpPr>
        <p:spPr>
          <a:xfrm>
            <a:off x="635171" y="1035797"/>
            <a:ext cx="785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Zobrazit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orto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normalnu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mocninovu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bazu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6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rozmerneho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podpriestoru</a:t>
            </a:r>
            <a:endParaRPr lang="sk-SK" b="0" i="0" dirty="0">
              <a:solidFill>
                <a:srgbClr val="495057"/>
              </a:solidFill>
              <a:effectLst/>
              <a:latin typeface="-apple-system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01F76D5-EAFD-8137-AFA6-5D7D66F46155}"/>
              </a:ext>
            </a:extLst>
          </p:cNvPr>
          <p:cNvSpPr txBox="1"/>
          <p:nvPr/>
        </p:nvSpPr>
        <p:spPr>
          <a:xfrm>
            <a:off x="309914" y="1586226"/>
            <a:ext cx="1426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b="0" i="0" dirty="0">
                <a:effectLst/>
                <a:latin typeface="Menlo"/>
              </a:rPr>
              <a:t>b0/norm(b0)</a:t>
            </a:r>
          </a:p>
          <a:p>
            <a:r>
              <a:rPr lang="nl-NL" sz="1800" b="0" i="0" dirty="0">
                <a:effectLst/>
                <a:latin typeface="Menlo"/>
              </a:rPr>
              <a:t>b1/norm(b1)</a:t>
            </a:r>
          </a:p>
          <a:p>
            <a:r>
              <a:rPr lang="nl-NL" sz="1800" b="0" i="0" dirty="0">
                <a:effectLst/>
                <a:latin typeface="Menlo"/>
              </a:rPr>
              <a:t>b2/norm(b2)</a:t>
            </a:r>
          </a:p>
        </p:txBody>
      </p:sp>
    </p:spTree>
    <p:extLst>
      <p:ext uri="{BB962C8B-B14F-4D97-AF65-F5344CB8AC3E}">
        <p14:creationId xmlns:p14="http://schemas.microsoft.com/office/powerpoint/2010/main" val="104979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2F013E03-CB2D-A456-EA7E-B7B0B8CE0F9E}"/>
              </a:ext>
            </a:extLst>
          </p:cNvPr>
          <p:cNvSpPr txBox="1"/>
          <p:nvPr/>
        </p:nvSpPr>
        <p:spPr>
          <a:xfrm>
            <a:off x="635171" y="1035797"/>
            <a:ext cx="785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495057"/>
                </a:solidFill>
                <a:latin typeface="-apple-system"/>
              </a:rPr>
              <a:t>Najst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suradnice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dat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v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-apple-system"/>
              </a:rPr>
              <a:t>ortogonalnej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mocninovej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baze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6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rozmerneho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podpriestoru</a:t>
            </a:r>
            <a:endParaRPr lang="sk-SK" b="0" i="0" dirty="0">
              <a:solidFill>
                <a:srgbClr val="495057"/>
              </a:solidFill>
              <a:effectLst/>
              <a:latin typeface="-apple-system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8CD7DE30-C189-DC9C-3FD8-BB2819E38047}"/>
              </a:ext>
            </a:extLst>
          </p:cNvPr>
          <p:cNvSpPr txBox="1"/>
          <p:nvPr/>
        </p:nvSpPr>
        <p:spPr>
          <a:xfrm>
            <a:off x="246110" y="2890391"/>
            <a:ext cx="85107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/>
              <a:t> </a:t>
            </a:r>
            <a:r>
              <a:rPr lang="sk-SK" sz="1200" dirty="0"/>
              <a:t>1.0e-04 *</a:t>
            </a:r>
          </a:p>
          <a:p>
            <a:endParaRPr lang="sk-SK" sz="1200" dirty="0"/>
          </a:p>
          <a:p>
            <a:r>
              <a:rPr lang="sk-SK" sz="1200" dirty="0"/>
              <a:t>  -0.00000000000012  -0.24681632303409  -0.00161735714363  -0.00000032245668   0.00000000041623   0.0000000000012</a:t>
            </a:r>
            <a:r>
              <a:rPr lang="en-US" sz="1200" dirty="0"/>
              <a:t>4</a:t>
            </a:r>
            <a:endParaRPr lang="sk-SK" sz="1200" dirty="0"/>
          </a:p>
          <a:p>
            <a:r>
              <a:rPr lang="sk-SK" sz="1200" dirty="0"/>
              <a:t>  </a:t>
            </a:r>
            <a:r>
              <a:rPr lang="en-US" sz="1200" dirty="0"/>
              <a:t> </a:t>
            </a:r>
            <a:r>
              <a:rPr lang="sk-SK" sz="1200" dirty="0"/>
              <a:t> 0.00000000000152  -0.25120632235278  -0.00117480676149   </a:t>
            </a:r>
            <a:r>
              <a:rPr lang="en-US" sz="1200" dirty="0"/>
              <a:t> </a:t>
            </a:r>
            <a:r>
              <a:rPr lang="sk-SK" sz="1200" dirty="0"/>
              <a:t>0.00000122875005   0.00000000173114   0.00000000000012</a:t>
            </a:r>
          </a:p>
          <a:p>
            <a:r>
              <a:rPr lang="sk-SK" sz="1200" dirty="0"/>
              <a:t>   </a:t>
            </a:r>
            <a:r>
              <a:rPr lang="en-US" sz="1200" dirty="0"/>
              <a:t> </a:t>
            </a:r>
            <a:r>
              <a:rPr lang="sk-SK" sz="1200" dirty="0"/>
              <a:t>0.00000000000121   </a:t>
            </a:r>
            <a:r>
              <a:rPr lang="en-US" sz="1200" dirty="0"/>
              <a:t> </a:t>
            </a:r>
            <a:r>
              <a:rPr lang="sk-SK" sz="1200" dirty="0"/>
              <a:t>0.34200600817206  -0.00219321272328   </a:t>
            </a:r>
            <a:r>
              <a:rPr lang="en-US" sz="1200" dirty="0"/>
              <a:t> </a:t>
            </a:r>
            <a:r>
              <a:rPr lang="sk-SK" sz="1200" dirty="0"/>
              <a:t>0.00000090534144   0.00000000277728   0.00000000000125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731D94F-1211-0B6A-EA3D-6E7F0CC78DE5}"/>
                  </a:ext>
                </a:extLst>
              </p:cNvPr>
              <p:cNvSpPr txBox="1"/>
              <p:nvPr/>
            </p:nvSpPr>
            <p:spPr bwMode="auto">
              <a:xfrm>
                <a:off x="130493" y="2537755"/>
                <a:ext cx="504678" cy="42685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b="1" dirty="0"/>
                  <a:t> =</a:t>
                </a:r>
                <a:endParaRPr lang="sk-SK" b="1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731D94F-1211-0B6A-EA3D-6E7F0CC78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493" y="2537755"/>
                <a:ext cx="504678" cy="426858"/>
              </a:xfrm>
              <a:prstGeom prst="rect">
                <a:avLst/>
              </a:prstGeom>
              <a:blipFill>
                <a:blip r:embed="rId2"/>
                <a:stretch>
                  <a:fillRect t="-7143" r="-10843" b="-85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35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026" y="2690654"/>
            <a:ext cx="7079720" cy="3924266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C6C80EC1-E81A-D1B5-64B6-CACFB445EA6E}"/>
              </a:ext>
            </a:extLst>
          </p:cNvPr>
          <p:cNvSpPr txBox="1"/>
          <p:nvPr/>
        </p:nvSpPr>
        <p:spPr>
          <a:xfrm>
            <a:off x="512430" y="892476"/>
            <a:ext cx="7858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Zobrazit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jednotlive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vycentrovane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data a </a:t>
            </a:r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postupne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ich </a:t>
            </a:r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priemety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na</a:t>
            </a:r>
            <a:r>
              <a:rPr lang="en-US" b="0" i="0" dirty="0">
                <a:solidFill>
                  <a:srgbClr val="495057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495057"/>
                </a:solidFill>
                <a:effectLst/>
                <a:latin typeface="-apple-system"/>
              </a:rPr>
              <a:t>je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dnotlive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bazicke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vektory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jednom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obrazku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alebo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v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samostatnych</a:t>
            </a:r>
            <a:r>
              <a:rPr lang="en-US" dirty="0">
                <a:solidFill>
                  <a:srgbClr val="495057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495057"/>
                </a:solidFill>
                <a:latin typeface="-apple-system"/>
              </a:rPr>
              <a:t>obrazkoch</a:t>
            </a:r>
            <a:endParaRPr lang="sk-SK" b="0" i="0" dirty="0">
              <a:solidFill>
                <a:srgbClr val="49505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8291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027" y="2779150"/>
            <a:ext cx="7079718" cy="3747272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BFB5AB60-29A6-B29D-0FA8-2DD659DFD417}"/>
              </a:ext>
            </a:extLst>
          </p:cNvPr>
          <p:cNvSpPr txBox="1"/>
          <p:nvPr/>
        </p:nvSpPr>
        <p:spPr>
          <a:xfrm>
            <a:off x="481747" y="870045"/>
            <a:ext cx="232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b="0" i="0" dirty="0" err="1">
                <a:effectLst/>
                <a:latin typeface="Menlo"/>
              </a:rPr>
              <a:t>nn</a:t>
            </a:r>
            <a:r>
              <a:rPr lang="sk-SK" sz="1800" b="0" i="0" dirty="0">
                <a:effectLst/>
                <a:latin typeface="Menlo"/>
              </a:rPr>
              <a:t> = 6000;</a:t>
            </a:r>
          </a:p>
          <a:p>
            <a:r>
              <a:rPr lang="sk-SK" sz="1800" b="0" i="0" dirty="0" err="1">
                <a:effectLst/>
                <a:latin typeface="Menlo"/>
              </a:rPr>
              <a:t>tt</a:t>
            </a:r>
            <a:r>
              <a:rPr lang="sk-SK" sz="1800" b="0" i="0" dirty="0">
                <a:effectLst/>
                <a:latin typeface="Menlo"/>
              </a:rPr>
              <a:t> = </a:t>
            </a:r>
            <a:r>
              <a:rPr lang="sk-SK" sz="1800" b="0" i="0" dirty="0" err="1">
                <a:effectLst/>
                <a:latin typeface="Menlo"/>
              </a:rPr>
              <a:t>linspace</a:t>
            </a:r>
            <a:r>
              <a:rPr lang="sk-SK" sz="1800" b="0" i="0" dirty="0">
                <a:effectLst/>
                <a:latin typeface="Menlo"/>
              </a:rPr>
              <a:t>(1,nn,nn);</a:t>
            </a:r>
          </a:p>
          <a:p>
            <a:r>
              <a:rPr lang="sk-SK" sz="1800" b="0" i="0" dirty="0">
                <a:effectLst/>
                <a:latin typeface="Menlo"/>
              </a:rPr>
              <a:t>x = V(1:nn);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94A7E7AA-A227-BB1F-9A13-97CAAFE02275}"/>
              </a:ext>
            </a:extLst>
          </p:cNvPr>
          <p:cNvSpPr txBox="1"/>
          <p:nvPr/>
        </p:nvSpPr>
        <p:spPr>
          <a:xfrm>
            <a:off x="5526290" y="857020"/>
            <a:ext cx="1991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>
                <a:effectLst/>
                <a:latin typeface="Menlo"/>
              </a:rPr>
              <a:t>t1 = tt(1:n);</a:t>
            </a:r>
          </a:p>
          <a:p>
            <a:r>
              <a:rPr lang="pt-BR" sz="1800" b="0" i="0">
                <a:effectLst/>
                <a:latin typeface="Menlo"/>
              </a:rPr>
              <a:t>t2 = tt(n+1:2*n);</a:t>
            </a:r>
          </a:p>
          <a:p>
            <a:r>
              <a:rPr lang="pt-BR" sz="1800" b="0" i="0">
                <a:effectLst/>
                <a:latin typeface="Menlo"/>
              </a:rPr>
              <a:t>t3 = tt(2*n+1:3*n);</a:t>
            </a:r>
            <a:endParaRPr lang="pt-BR" sz="1800" b="0" i="0" dirty="0">
              <a:effectLst/>
              <a:latin typeface="Menlo"/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E05EC12A-D1A2-02A9-8019-BF5EA44E96A2}"/>
              </a:ext>
            </a:extLst>
          </p:cNvPr>
          <p:cNvSpPr txBox="1"/>
          <p:nvPr/>
        </p:nvSpPr>
        <p:spPr>
          <a:xfrm>
            <a:off x="2967198" y="900939"/>
            <a:ext cx="1917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effectLst/>
                <a:latin typeface="Menlo"/>
              </a:rPr>
              <a:t>n = 2000;</a:t>
            </a:r>
          </a:p>
          <a:p>
            <a:r>
              <a:rPr lang="pt-BR" sz="1800" b="0" i="0" dirty="0">
                <a:effectLst/>
                <a:latin typeface="Menlo"/>
              </a:rPr>
              <a:t>t = linspace(1,n,n);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9BAB11A0-140B-9716-5CB6-C967F6F1FBE9}"/>
              </a:ext>
            </a:extLst>
          </p:cNvPr>
          <p:cNvSpPr txBox="1"/>
          <p:nvPr/>
        </p:nvSpPr>
        <p:spPr>
          <a:xfrm>
            <a:off x="826552" y="1928398"/>
            <a:ext cx="762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dirty="0">
                <a:effectLst/>
                <a:latin typeface="Menlo"/>
              </a:rPr>
              <a:t>plot(t1,x1,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'b-'</a:t>
            </a:r>
            <a:r>
              <a:rPr lang="fr-FR" sz="1800" b="0" i="0" dirty="0">
                <a:effectLst/>
                <a:latin typeface="Menlo"/>
              </a:rPr>
              <a:t>,t2,x2,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'b-'</a:t>
            </a:r>
            <a:r>
              <a:rPr lang="fr-FR" sz="1800" b="0" i="0" dirty="0">
                <a:effectLst/>
                <a:latin typeface="Menlo"/>
              </a:rPr>
              <a:t>,t3,x3,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'b-'</a:t>
            </a:r>
            <a:r>
              <a:rPr lang="fr-FR" sz="1800" b="0" i="0" dirty="0">
                <a:effectLst/>
                <a:latin typeface="Menlo"/>
              </a:rPr>
              <a:t>,t1,C(1,3)*b2,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fr-FR" sz="1800" b="0" i="0" dirty="0">
                <a:effectLst/>
                <a:latin typeface="Menlo"/>
              </a:rPr>
              <a:t>,t2,C(2,3)*b2,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fr-FR" sz="1800" b="0" i="0" dirty="0">
                <a:effectLst/>
                <a:latin typeface="Menlo"/>
              </a:rPr>
              <a:t>,t3,C(3,3)*b2,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fr-FR" sz="1800" b="0" i="0" dirty="0">
                <a:effectLst/>
                <a:latin typeface="Menlo"/>
              </a:rPr>
              <a:t>)</a:t>
            </a:r>
          </a:p>
          <a:p>
            <a:r>
              <a:rPr lang="fr-FR" sz="1800" b="0" i="0" dirty="0">
                <a:effectLst/>
                <a:latin typeface="Menlo"/>
              </a:rPr>
              <a:t>grid 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fr-FR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8137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027" y="2779150"/>
            <a:ext cx="7079718" cy="3747272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671E601-7641-7AFE-1BC9-8A3D9637F0BB}"/>
              </a:ext>
            </a:extLst>
          </p:cNvPr>
          <p:cNvSpPr txBox="1"/>
          <p:nvPr/>
        </p:nvSpPr>
        <p:spPr>
          <a:xfrm>
            <a:off x="826552" y="1928398"/>
            <a:ext cx="762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dirty="0">
                <a:effectLst/>
                <a:latin typeface="Menlo"/>
              </a:rPr>
              <a:t>plot(t1,x1,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'b-'</a:t>
            </a:r>
            <a:r>
              <a:rPr lang="fr-FR" sz="1800" b="0" i="0" dirty="0">
                <a:effectLst/>
                <a:latin typeface="Menlo"/>
              </a:rPr>
              <a:t>,t2,x2,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'b-'</a:t>
            </a:r>
            <a:r>
              <a:rPr lang="fr-FR" sz="1800" b="0" i="0" dirty="0">
                <a:effectLst/>
                <a:latin typeface="Menlo"/>
              </a:rPr>
              <a:t>,t3,x3,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'b-'</a:t>
            </a:r>
            <a:r>
              <a:rPr lang="fr-FR" sz="1800" b="0" i="0" dirty="0">
                <a:effectLst/>
                <a:latin typeface="Menlo"/>
              </a:rPr>
              <a:t>,t1,C(1,4)*b3,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fr-FR" sz="1800" b="0" i="0" dirty="0">
                <a:effectLst/>
                <a:latin typeface="Menlo"/>
              </a:rPr>
              <a:t>,t2,C(2,4)*b3,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fr-FR" sz="1800" b="0" i="0" dirty="0">
                <a:effectLst/>
                <a:latin typeface="Menlo"/>
              </a:rPr>
              <a:t>,t3,C(3,4)*b3,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fr-FR" sz="1800" b="0" i="0" dirty="0">
                <a:effectLst/>
                <a:latin typeface="Menlo"/>
              </a:rPr>
              <a:t>)</a:t>
            </a:r>
          </a:p>
          <a:p>
            <a:r>
              <a:rPr lang="fr-FR" sz="1800" b="0" i="0" dirty="0">
                <a:effectLst/>
                <a:latin typeface="Menlo"/>
              </a:rPr>
              <a:t>grid </a:t>
            </a:r>
            <a:r>
              <a:rPr lang="fr-FR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fr-FR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4146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F9A020-BC80-F7B9-5E13-4B095AC5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E8E4388-A949-39C3-23D3-2DB7992B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12DB2A6-6968-3CE5-41BC-E152CA0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028" y="2779151"/>
            <a:ext cx="7079716" cy="37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1361"/>
      </p:ext>
    </p:extLst>
  </p:cSld>
  <p:clrMapOvr>
    <a:masterClrMapping/>
  </p:clrMapOvr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9D51A197EBFE4FBB1D6C3B62656B5D" ma:contentTypeVersion="11" ma:contentTypeDescription="Umožňuje vytvoriť nový dokument." ma:contentTypeScope="" ma:versionID="c1341b1196f285518618d5786d7b3fcd">
  <xsd:schema xmlns:xsd="http://www.w3.org/2001/XMLSchema" xmlns:xs="http://www.w3.org/2001/XMLSchema" xmlns:p="http://schemas.microsoft.com/office/2006/metadata/properties" xmlns:ns2="48af27ca-ebf3-4305-b828-2d75d4cef05a" xmlns:ns3="80164784-8fd1-47eb-a329-842f8e9f3e32" targetNamespace="http://schemas.microsoft.com/office/2006/metadata/properties" ma:root="true" ma:fieldsID="6ca6c7b1fc5da59691e9120969a3f0f1" ns2:_="" ns3:_="">
    <xsd:import namespace="48af27ca-ebf3-4305-b828-2d75d4cef05a"/>
    <xsd:import namespace="80164784-8fd1-47eb-a329-842f8e9f3e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Ca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af27ca-ebf3-4305-b828-2d75d4cef0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Cas" ma:index="17" nillable="true" ma:displayName="Cas" ma:format="DateOnly" ma:internalName="Cas">
      <xsd:simpleType>
        <xsd:restriction base="dms:DateTim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64784-8fd1-47eb-a329-842f8e9f3e3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s xmlns="48af27ca-ebf3-4305-b828-2d75d4cef05a" xsi:nil="true"/>
  </documentManagement>
</p:properties>
</file>

<file path=customXml/itemProps1.xml><?xml version="1.0" encoding="utf-8"?>
<ds:datastoreItem xmlns:ds="http://schemas.openxmlformats.org/officeDocument/2006/customXml" ds:itemID="{025A8DC1-BB3A-4EC7-B39B-E332AE698C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C12950-9E91-439C-971E-82AA31185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af27ca-ebf3-4305-b828-2d75d4cef05a"/>
    <ds:schemaRef ds:uri="80164784-8fd1-47eb-a329-842f8e9f3e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D87B7E-4C1B-4CAA-813F-688CCA41E48A}">
  <ds:schemaRefs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48af27ca-ebf3-4305-b828-2d75d4cef05a"/>
    <ds:schemaRef ds:uri="http://schemas.microsoft.com/office/2006/metadata/properties"/>
    <ds:schemaRef ds:uri="http://schemas.microsoft.com/office/2006/documentManagement/types"/>
    <ds:schemaRef ds:uri="80164784-8fd1-47eb-a329-842f8e9f3e3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740</TotalTime>
  <Words>385</Words>
  <Application>Microsoft Office PowerPoint</Application>
  <PresentationFormat>Prezentácia na obrazovke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Cambria Math</vt:lpstr>
      <vt:lpstr>Menlo</vt:lpstr>
      <vt:lpstr>Symbol</vt:lpstr>
      <vt:lpstr>Times New Roman</vt:lpstr>
      <vt:lpstr>Predvolený návrh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Durko</dc:creator>
  <cp:lastModifiedBy>Juraj Smieško</cp:lastModifiedBy>
  <cp:revision>6</cp:revision>
  <dcterms:created xsi:type="dcterms:W3CDTF">2005-10-24T18:26:42Z</dcterms:created>
  <dcterms:modified xsi:type="dcterms:W3CDTF">2024-10-15T13:21:32Z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0x0101007B9D51A197EBFE4FBB1D6C3B62656B5D</vt:lpwstr>
  </property>
</Properties>
</file>