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933" r:id="rId2"/>
    <p:sldId id="588" r:id="rId3"/>
    <p:sldId id="952" r:id="rId4"/>
    <p:sldId id="953" r:id="rId5"/>
    <p:sldId id="954" r:id="rId6"/>
    <p:sldId id="955" r:id="rId7"/>
    <p:sldId id="956" r:id="rId8"/>
    <p:sldId id="957" r:id="rId9"/>
    <p:sldId id="958" r:id="rId10"/>
    <p:sldId id="959" r:id="rId11"/>
    <p:sldId id="960" r:id="rId12"/>
    <p:sldId id="961" r:id="rId13"/>
    <p:sldId id="962" r:id="rId14"/>
    <p:sldId id="963" r:id="rId15"/>
    <p:sldId id="964" r:id="rId16"/>
    <p:sldId id="965" r:id="rId17"/>
    <p:sldId id="966" r:id="rId18"/>
    <p:sldId id="967" r:id="rId19"/>
    <p:sldId id="968" r:id="rId20"/>
    <p:sldId id="969" r:id="rId21"/>
    <p:sldId id="970" r:id="rId22"/>
    <p:sldId id="1022" r:id="rId23"/>
    <p:sldId id="934" r:id="rId24"/>
    <p:sldId id="935" r:id="rId25"/>
    <p:sldId id="971" r:id="rId26"/>
    <p:sldId id="972" r:id="rId27"/>
    <p:sldId id="973" r:id="rId28"/>
    <p:sldId id="974" r:id="rId29"/>
    <p:sldId id="975" r:id="rId30"/>
    <p:sldId id="976" r:id="rId31"/>
    <p:sldId id="977" r:id="rId32"/>
    <p:sldId id="978" r:id="rId33"/>
    <p:sldId id="979" r:id="rId34"/>
    <p:sldId id="980" r:id="rId35"/>
    <p:sldId id="981" r:id="rId36"/>
    <p:sldId id="982" r:id="rId37"/>
    <p:sldId id="948" r:id="rId38"/>
    <p:sldId id="949" r:id="rId39"/>
    <p:sldId id="950" r:id="rId40"/>
    <p:sldId id="951" r:id="rId41"/>
    <p:sldId id="983" r:id="rId42"/>
    <p:sldId id="985" r:id="rId43"/>
    <p:sldId id="936" r:id="rId44"/>
    <p:sldId id="937" r:id="rId45"/>
    <p:sldId id="938" r:id="rId46"/>
    <p:sldId id="939" r:id="rId47"/>
    <p:sldId id="940" r:id="rId48"/>
    <p:sldId id="942" r:id="rId49"/>
    <p:sldId id="943" r:id="rId50"/>
    <p:sldId id="707" r:id="rId51"/>
    <p:sldId id="708" r:id="rId52"/>
    <p:sldId id="709" r:id="rId53"/>
    <p:sldId id="710" r:id="rId54"/>
    <p:sldId id="711" r:id="rId55"/>
    <p:sldId id="944" r:id="rId56"/>
    <p:sldId id="945" r:id="rId57"/>
    <p:sldId id="1024" r:id="rId58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ymbol" pitchFamily="18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99"/>
    <a:srgbClr val="005828"/>
    <a:srgbClr val="FF8133"/>
    <a:srgbClr val="FF9900"/>
    <a:srgbClr val="FFCCCC"/>
    <a:srgbClr val="F75447"/>
    <a:srgbClr val="FFCC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1" autoAdjust="0"/>
    <p:restoredTop sz="99648" autoAdjust="0"/>
  </p:normalViewPr>
  <p:slideViewPr>
    <p:cSldViewPr>
      <p:cViewPr varScale="1">
        <p:scale>
          <a:sx n="104" d="100"/>
          <a:sy n="104" d="100"/>
        </p:scale>
        <p:origin x="12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/>
              <a:t>Kliknite sem a upravte štýl predlohy podnadpisov.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29180-F4B4-4FC4-865E-69366F6037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5BB0-B5D2-46BD-84EE-A6CA0E9C08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B73BA-95CA-49B8-B8C9-62BBD9853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D6016-5B3F-4EB6-B994-DE258658CF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9481F-D7DC-4A6C-8920-EB92A087BE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D683F8-3245-45A4-8EC4-012D7D0386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4BAB0-A1DF-4E1D-98AC-91DAF7BFE9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6D5-1712-4E97-B564-3DD4065C5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11A7B-7462-41B4-9B0A-31F75EFC5D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A627A-D344-4577-BCAA-AD9F4244C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Kliknite sem a upravte štýl predlohy nadpisov.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81717-8D12-461D-A421-187F6018F6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E4F1FC"/>
            </a:gs>
            <a:gs pos="100000">
              <a:srgbClr val="E4F1FC">
                <a:gamma/>
                <a:tint val="50196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 predlohy nadpisov.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Kliknite sem a upravte štýly predlohy textu.</a:t>
            </a:r>
          </a:p>
          <a:p>
            <a:pPr lvl="1"/>
            <a:r>
              <a:rPr lang="en-US"/>
              <a:t>Druhá úroveň</a:t>
            </a:r>
          </a:p>
          <a:p>
            <a:pPr lvl="2"/>
            <a:r>
              <a:rPr lang="en-US"/>
              <a:t>Tretia úroveň</a:t>
            </a:r>
          </a:p>
          <a:p>
            <a:pPr lvl="3"/>
            <a:r>
              <a:rPr lang="en-US"/>
              <a:t>Štvrtá úroveň</a:t>
            </a:r>
          </a:p>
          <a:p>
            <a:pPr lvl="4"/>
            <a:r>
              <a:rPr lang="en-US"/>
              <a:t>Piata úroveň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81BF77D6-FE0B-4566-BA09-C22C2869B2D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7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2.wm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46.wmf"/><Relationship Id="rId2" Type="http://schemas.openxmlformats.org/officeDocument/2006/relationships/image" Target="../media/image210.png"/><Relationship Id="rId16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4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21.bin"/><Relationship Id="rId2" Type="http://schemas.openxmlformats.org/officeDocument/2006/relationships/image" Target="../media/image210.png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4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2.bin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3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54.wmf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61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3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37.bin"/><Relationship Id="rId3" Type="http://schemas.openxmlformats.org/officeDocument/2006/relationships/image" Target="../media/image54.wmf"/><Relationship Id="rId21" Type="http://schemas.openxmlformats.org/officeDocument/2006/relationships/image" Target="../media/image68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4.wmf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34.bin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54.wmf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76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3.wmf"/><Relationship Id="rId5" Type="http://schemas.openxmlformats.org/officeDocument/2006/relationships/image" Target="../media/image56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4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79.wmf"/><Relationship Id="rId3" Type="http://schemas.openxmlformats.org/officeDocument/2006/relationships/image" Target="../media/image54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81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73.wmf"/><Relationship Id="rId5" Type="http://schemas.openxmlformats.org/officeDocument/2006/relationships/image" Target="../media/image56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50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8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8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8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73.wmf"/><Relationship Id="rId5" Type="http://schemas.openxmlformats.org/officeDocument/2006/relationships/image" Target="../media/image55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5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67.bin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92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eg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7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eg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0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85.wmf"/><Relationship Id="rId21" Type="http://schemas.openxmlformats.org/officeDocument/2006/relationships/image" Target="../media/image104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102.wmf"/><Relationship Id="rId2" Type="http://schemas.openxmlformats.org/officeDocument/2006/relationships/oleObject" Target="../embeddings/oleObject62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99.wmf"/><Relationship Id="rId5" Type="http://schemas.openxmlformats.org/officeDocument/2006/relationships/image" Target="../media/image8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106.wmf"/><Relationship Id="rId18" Type="http://schemas.openxmlformats.org/officeDocument/2006/relationships/image" Target="../media/image108.wmf"/><Relationship Id="rId26" Type="http://schemas.openxmlformats.org/officeDocument/2006/relationships/image" Target="../media/image104.wmf"/><Relationship Id="rId3" Type="http://schemas.openxmlformats.org/officeDocument/2006/relationships/image" Target="../media/image85.wmf"/><Relationship Id="rId21" Type="http://schemas.openxmlformats.org/officeDocument/2006/relationships/oleObject" Target="../embeddings/oleObject93.bin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87.bin"/><Relationship Id="rId2" Type="http://schemas.openxmlformats.org/officeDocument/2006/relationships/oleObject" Target="../embeddings/oleObject62.bin"/><Relationship Id="rId16" Type="http://schemas.openxmlformats.org/officeDocument/2006/relationships/image" Target="../media/image107.wmf"/><Relationship Id="rId20" Type="http://schemas.openxmlformats.org/officeDocument/2006/relationships/image" Target="../media/image10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105.wmf"/><Relationship Id="rId24" Type="http://schemas.openxmlformats.org/officeDocument/2006/relationships/image" Target="../media/image111.wmf"/><Relationship Id="rId5" Type="http://schemas.openxmlformats.org/officeDocument/2006/relationships/image" Target="../media/image86.wmf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10" Type="http://schemas.openxmlformats.org/officeDocument/2006/relationships/oleObject" Target="../embeddings/oleObject88.bin"/><Relationship Id="rId19" Type="http://schemas.openxmlformats.org/officeDocument/2006/relationships/oleObject" Target="../embeddings/oleObject92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90.wmf"/><Relationship Id="rId14" Type="http://schemas.openxmlformats.org/officeDocument/2006/relationships/image" Target="../media/image340.png"/><Relationship Id="rId22" Type="http://schemas.openxmlformats.org/officeDocument/2006/relationships/image" Target="../media/image110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4213" y="2238375"/>
            <a:ext cx="7772400" cy="686569"/>
          </a:xfrm>
        </p:spPr>
        <p:txBody>
          <a:bodyPr/>
          <a:lstStyle/>
          <a:p>
            <a:r>
              <a:rPr lang="sk-SK" sz="3600" b="1" dirty="0">
                <a:latin typeface="Times New Roman" pitchFamily="18" charset="0"/>
              </a:rPr>
              <a:t>Analýza procesov</a:t>
            </a:r>
            <a:endParaRPr lang="en-US" sz="3600" b="1" dirty="0">
              <a:latin typeface="Times New Roman" pitchFamily="18" charset="0"/>
            </a:endParaRPr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948264" y="6104542"/>
            <a:ext cx="1944514" cy="442308"/>
          </a:xfrm>
        </p:spPr>
        <p:txBody>
          <a:bodyPr/>
          <a:lstStyle/>
          <a:p>
            <a:r>
              <a:rPr lang="sk-SK" sz="2400" dirty="0">
                <a:solidFill>
                  <a:srgbClr val="0070C0"/>
                </a:solidFill>
                <a:latin typeface="Times New Roman" pitchFamily="18" charset="0"/>
              </a:rPr>
              <a:t>Juraj </a:t>
            </a:r>
            <a:r>
              <a:rPr lang="sk-SK" sz="2400" dirty="0" err="1">
                <a:solidFill>
                  <a:srgbClr val="0070C0"/>
                </a:solidFill>
                <a:latin typeface="Times New Roman" pitchFamily="18" charset="0"/>
              </a:rPr>
              <a:t>Smieško</a:t>
            </a:r>
            <a:endParaRPr lang="en-US" sz="24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00113" y="1268413"/>
            <a:ext cx="7559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0" y="3111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Department of Information Networks 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Faculty of Management Science and Informatics</a:t>
            </a:r>
          </a:p>
          <a:p>
            <a:pPr algn="ctr"/>
            <a:r>
              <a:rPr lang="sk-SK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University of Žilina </a:t>
            </a:r>
            <a:endParaRPr 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11C8811-76F6-11EF-4910-BF877A04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sk-SK" sz="3200" kern="0" dirty="0">
                <a:latin typeface="Times New Roman" pitchFamily="18" charset="0"/>
              </a:rPr>
              <a:t>7. prednáška</a:t>
            </a:r>
          </a:p>
        </p:txBody>
      </p:sp>
    </p:spTree>
    <p:extLst>
      <p:ext uri="{BB962C8B-B14F-4D97-AF65-F5344CB8AC3E}">
        <p14:creationId xmlns:p14="http://schemas.microsoft.com/office/powerpoint/2010/main" val="304565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1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636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4" y="1340768"/>
            <a:ext cx="8706854" cy="4608511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76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4" y="1340768"/>
            <a:ext cx="8706854" cy="460851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746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5" y="1340768"/>
            <a:ext cx="8706852" cy="460851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5443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5" y="1340768"/>
            <a:ext cx="8706852" cy="460850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160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6" y="1340768"/>
            <a:ext cx="8706850" cy="460850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6607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6" y="1340768"/>
            <a:ext cx="8706850" cy="4608508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547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6" y="1340768"/>
            <a:ext cx="8706849" cy="4608508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447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6" y="1340768"/>
            <a:ext cx="8706849" cy="4608507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7587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7" y="1340768"/>
            <a:ext cx="8706847" cy="4608507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467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2" y="1340768"/>
            <a:ext cx="8706858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7" y="1340768"/>
            <a:ext cx="8706847" cy="4608506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792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8" y="1340768"/>
            <a:ext cx="8706845" cy="4608506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1BCF1B-0473-D7E0-EBA7-2EE24E66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19" y="928670"/>
            <a:ext cx="8072495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Interpolácia súčtom polynómu 4-stupňa a harmonickou funkciou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503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3AEF0-BB9F-4609-4EE9-E48B3C47B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>
            <a:extLst>
              <a:ext uri="{FF2B5EF4-FFF2-40B4-BE49-F238E27FC236}">
                <a16:creationId xmlns:a16="http://schemas.microsoft.com/office/drawing/2014/main" id="{246EF54E-7B3F-C019-34BA-C8D510A7D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5" y="1340768"/>
            <a:ext cx="8706852" cy="4608510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DBF491FA-874F-6AC0-F066-D8D4EF89B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0FC059D0-D542-E9BE-6441-2B27EDC99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20AA54-4C4A-AF0B-4A52-F0601C0B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19" y="928670"/>
            <a:ext cx="8072495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Interpolácia polynómom 9-stupňa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823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aoblený obdĺžnik 15">
            <a:extLst>
              <a:ext uri="{FF2B5EF4-FFF2-40B4-BE49-F238E27FC236}">
                <a16:creationId xmlns:a16="http://schemas.microsoft.com/office/drawing/2014/main" id="{2E9DA8A0-ADDA-8D72-145F-15019FC31EA6}"/>
              </a:ext>
            </a:extLst>
          </p:cNvPr>
          <p:cNvSpPr/>
          <p:nvPr/>
        </p:nvSpPr>
        <p:spPr>
          <a:xfrm>
            <a:off x="213345" y="1483442"/>
            <a:ext cx="8535119" cy="3601742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95536" y="1627459"/>
            <a:ext cx="8208911" cy="102365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chemeClr val="tx1"/>
                </a:solidFill>
                <a:latin typeface="Times New Roman" pitchFamily="18" charset="0"/>
              </a:rPr>
              <a:t>Skalárny súčin 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vo vektorovom priestore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 je </a:t>
            </a:r>
            <a:r>
              <a:rPr lang="en-US" sz="2000" dirty="0" err="1">
                <a:solidFill>
                  <a:schemeClr val="tx2"/>
                </a:solidFill>
                <a:latin typeface="Times New Roman" pitchFamily="18" charset="0"/>
              </a:rPr>
              <a:t>zobrazenie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〈 . , . 〉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: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V⨯V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→ F, pre </a:t>
            </a:r>
            <a:r>
              <a:rPr lang="en-US" sz="2000" dirty="0" err="1">
                <a:solidFill>
                  <a:schemeClr val="tx2"/>
                </a:solidFill>
                <a:latin typeface="Cambria Math"/>
                <a:ea typeface="Cambria Math"/>
              </a:rPr>
              <a:t>ktor</a:t>
            </a:r>
            <a:r>
              <a:rPr lang="sk-SK" sz="2000" dirty="0">
                <a:solidFill>
                  <a:schemeClr val="tx2"/>
                </a:solidFill>
                <a:latin typeface="Cambria Math"/>
                <a:ea typeface="Cambria Math"/>
              </a:rPr>
              <a:t>é platí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 (pre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u, v, h </a:t>
            </a:r>
            <a:r>
              <a:rPr lang="el-GR" sz="2000" b="1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V(F)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 c </a:t>
            </a:r>
            <a:r>
              <a:rPr lang="el-GR" sz="2000" dirty="0">
                <a:solidFill>
                  <a:schemeClr val="tx2"/>
                </a:solidFill>
                <a:latin typeface="Cambria Math"/>
                <a:ea typeface="Cambria Math"/>
              </a:rPr>
              <a:t>ϵ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):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5204-96D8-F2F6-39E8-39445BBE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0" y="2609107"/>
            <a:ext cx="6000792" cy="5044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1.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≧ 0,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u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0  ⇔ 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 = 0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pozit</a:t>
            </a:r>
            <a:r>
              <a:rPr lang="sk-SK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ívnosť</a:t>
            </a:r>
            <a:endParaRPr lang="sk-SK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2C3425-2FA0-5780-292B-E40550D66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50" y="3158623"/>
                <a:ext cx="6000792" cy="594784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2.    〈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u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,</a:t>
                </a:r>
                <a:r>
                  <a:rPr lang="en-US" sz="2000" b="1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 v</a:t>
                </a:r>
                <a:r>
                  <a:rPr lang="en-US" sz="2000" dirty="0">
                    <a:solidFill>
                      <a:schemeClr val="tx2"/>
                    </a:solidFill>
                    <a:latin typeface="Cambria Math"/>
                    <a:ea typeface="Cambria Math"/>
                  </a:rPr>
                  <a:t>〉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⟨</m:t>
                        </m:r>
                        <m:r>
                          <a:rPr lang="en-US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𝐯</m:t>
                        </m:r>
                        <m:r>
                          <a:rPr lang="en-US" sz="2000" b="0" i="0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 </m:t>
                        </m:r>
                        <m:r>
                          <a:rPr lang="en-US" sz="2000" b="1" i="0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𝐮</m:t>
                        </m:r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⟩</m:t>
                        </m:r>
                      </m:e>
                    </m:acc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/>
                      </a:rPr>
                      <m:t>                                             </m:t>
                    </m:r>
                  </m:oMath>
                </a14:m>
                <a:r>
                  <a:rPr lang="en-US" sz="2000" i="1" dirty="0" err="1">
                    <a:solidFill>
                      <a:schemeClr val="tx2"/>
                    </a:solidFill>
                    <a:latin typeface="Cambria Math"/>
                    <a:ea typeface="Cambria Math"/>
                  </a:rPr>
                  <a:t>symetria</a:t>
                </a:r>
                <a:endParaRPr lang="en-US" sz="2000" i="1" dirty="0">
                  <a:solidFill>
                    <a:schemeClr val="tx2"/>
                  </a:solidFill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2C3425-2FA0-5780-292B-E40550D66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250" y="3158623"/>
                <a:ext cx="6000792" cy="594784"/>
              </a:xfrm>
              <a:prstGeom prst="rect">
                <a:avLst/>
              </a:prstGeom>
              <a:blipFill>
                <a:blip r:embed="rId2"/>
                <a:stretch>
                  <a:fillRect l="-1015" b="-2041"/>
                </a:stretch>
              </a:blipFill>
              <a:ln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5">
            <a:extLst>
              <a:ext uri="{FF2B5EF4-FFF2-40B4-BE49-F238E27FC236}">
                <a16:creationId xmlns:a16="http://schemas.microsoft.com/office/drawing/2014/main" id="{EFAAE48A-9677-4353-24DC-D5253B670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0" y="3711161"/>
            <a:ext cx="6000792" cy="60296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3.   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+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=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+ 〈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〉                    </a:t>
            </a:r>
            <a:r>
              <a:rPr lang="en-US" sz="2000" i="1" dirty="0" err="1">
                <a:solidFill>
                  <a:schemeClr val="tx2"/>
                </a:solidFill>
                <a:latin typeface="Cambria Math"/>
                <a:ea typeface="Cambria Math"/>
              </a:rPr>
              <a:t>bilinearita</a:t>
            </a:r>
            <a:endParaRPr lang="en-US" sz="2000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7791E10-02A4-FB34-8AF4-12C939188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19" y="4274376"/>
            <a:ext cx="3229580" cy="594784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4.    〈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h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= </a:t>
            </a:r>
            <a:r>
              <a:rPr lang="en-US" sz="2000" i="1" dirty="0">
                <a:solidFill>
                  <a:schemeClr val="tx2"/>
                </a:solidFill>
                <a:latin typeface="Cambria Math"/>
                <a:ea typeface="Cambria Math"/>
              </a:rPr>
              <a:t>c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〈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u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,</a:t>
            </a:r>
            <a:r>
              <a:rPr lang="en-US" sz="2000" b="1" dirty="0">
                <a:solidFill>
                  <a:schemeClr val="tx2"/>
                </a:solidFill>
                <a:latin typeface="Cambria Math"/>
                <a:ea typeface="Cambria Math"/>
              </a:rPr>
              <a:t> v</a:t>
            </a:r>
            <a:r>
              <a:rPr lang="en-US" sz="2000" dirty="0">
                <a:solidFill>
                  <a:schemeClr val="tx2"/>
                </a:solidFill>
                <a:latin typeface="Cambria Math"/>
                <a:ea typeface="Cambria Math"/>
              </a:rPr>
              <a:t> 〉 </a:t>
            </a:r>
            <a:endParaRPr lang="en-US" sz="2000" i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8D38451-B47B-B2BC-925E-3EC48F251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Skalárny súčin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" name="Line 2">
            <a:extLst>
              <a:ext uri="{FF2B5EF4-FFF2-40B4-BE49-F238E27FC236}">
                <a16:creationId xmlns:a16="http://schemas.microsoft.com/office/drawing/2014/main" id="{4006A793-CFF5-6DFD-D37F-BA87D504B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8222991-E631-723E-6084-F3DBA54C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19" y="928670"/>
            <a:ext cx="8072495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Skalárny súčin vo vektorovom priestore nad poľom komplexných čísel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17A04EB2-5162-4FE1-836D-94C12A60F0DB}"/>
                  </a:ext>
                </a:extLst>
              </p:cNvPr>
              <p:cNvSpPr txBox="1"/>
              <p:nvPr/>
            </p:nvSpPr>
            <p:spPr bwMode="auto">
              <a:xfrm>
                <a:off x="565150" y="5246688"/>
                <a:ext cx="7967290" cy="127865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k-SK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  <m:r>
                        <a:rPr lang="sk-SK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"/>
                          <m:endChr m:val="⟩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sk-SK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sk-SK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sk-SK" sz="20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̄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sk-SK" sz="2000" b="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</m:e>
                        <m:sup>
                          <m:r>
                            <m:rPr>
                              <m:sty m:val="p"/>
                            </m:rPr>
                            <a:rPr lang="sk-SK" sz="2000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sk-SK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k-SK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̄"/>
                                        <m:ctrlPr>
                                          <a:rPr lang="sk-SK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sk-SK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sk-SK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23" name="Object 2">
                <a:extLst>
                  <a:ext uri="{FF2B5EF4-FFF2-40B4-BE49-F238E27FC236}">
                    <a16:creationId xmlns:a16="http://schemas.microsoft.com/office/drawing/2014/main" id="{17A04EB2-5162-4FE1-836D-94C12A60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150" y="5246688"/>
                <a:ext cx="7967290" cy="1278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26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1205" name="Object 5"/>
              <p:cNvSpPr txBox="1"/>
              <p:nvPr/>
            </p:nvSpPr>
            <p:spPr bwMode="auto">
              <a:xfrm>
                <a:off x="1115616" y="4260974"/>
                <a:ext cx="6978600" cy="190433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9120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4260974"/>
                <a:ext cx="6978600" cy="1904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991A36C-71B4-70F8-3161-F311021AF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9" y="3283642"/>
            <a:ext cx="522238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N-rozmernom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8BB13E04-41FA-6471-4C8C-3E905BC9B2C3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5" name="Object 18">
                <a:extLst>
                  <a:ext uri="{FF2B5EF4-FFF2-40B4-BE49-F238E27FC236}">
                    <a16:creationId xmlns:a16="http://schemas.microsoft.com/office/drawing/2014/main" id="{8BB13E04-41FA-6471-4C8C-3E905BC9B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3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5" grpId="0"/>
      <p:bldP spid="13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5616624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AF7822-AAD3-A71C-076B-39327CF20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737371"/>
              </p:ext>
            </p:extLst>
          </p:nvPr>
        </p:nvGraphicFramePr>
        <p:xfrm>
          <a:off x="1884487" y="4217867"/>
          <a:ext cx="5100637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450880" imgH="1168200" progId="Equation.3">
                  <p:embed/>
                </p:oleObj>
              </mc:Choice>
              <mc:Fallback>
                <p:oleObj name="Rovnica" r:id="rId3" imgW="2450880" imgH="116820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27F79894-0A69-1B04-3FE5-F1BC26C773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487" y="4217867"/>
                        <a:ext cx="5100637" cy="210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D73DE8F7-6B6A-F416-8BE4-746DEB4944B9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D73DE8F7-6B6A-F416-8BE4-746DEB494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859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4968552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354DA324-FA38-6896-E696-20AA5A35F2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84198"/>
              </p:ext>
            </p:extLst>
          </p:nvPr>
        </p:nvGraphicFramePr>
        <p:xfrm>
          <a:off x="1886942" y="4331576"/>
          <a:ext cx="4413250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2120760" imgH="1041120" progId="Equation.3">
                  <p:embed/>
                </p:oleObj>
              </mc:Choice>
              <mc:Fallback>
                <p:oleObj name="Rovnica" r:id="rId3" imgW="2120760" imgH="104112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A81A5497-5686-0107-DE7F-CCE16AD2D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6942" y="4331576"/>
                        <a:ext cx="4413250" cy="188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66633DD-7507-6890-95A0-7F80DEACB770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F66633DD-7507-6890-95A0-7F80DEACB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0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4536504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1FE5E6-9092-2CF9-42E9-389D64C00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260155"/>
              </p:ext>
            </p:extLst>
          </p:nvPr>
        </p:nvGraphicFramePr>
        <p:xfrm>
          <a:off x="1885251" y="4376192"/>
          <a:ext cx="4067175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955520" imgH="990360" progId="Equation.3">
                  <p:embed/>
                </p:oleObj>
              </mc:Choice>
              <mc:Fallback>
                <p:oleObj name="Rovnica" r:id="rId3" imgW="1955520" imgH="990360" progId="Equation.3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F255BF50-1D72-CD67-8505-379F9089A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251" y="4376192"/>
                        <a:ext cx="4067175" cy="178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F610A2A0-681D-2834-F3FE-DDF39BAAF69C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F610A2A0-681D-2834-F3FE-DDF39BAAF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807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4680520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BD674E8B-9065-1E4C-E788-7B1646A24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419314"/>
              </p:ext>
            </p:extLst>
          </p:nvPr>
        </p:nvGraphicFramePr>
        <p:xfrm>
          <a:off x="1885251" y="4397681"/>
          <a:ext cx="40671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955520" imgH="965160" progId="Equation.3">
                  <p:embed/>
                </p:oleObj>
              </mc:Choice>
              <mc:Fallback>
                <p:oleObj name="Rovnica" r:id="rId3" imgW="1955520" imgH="965160" progId="Equation.3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6F7526D3-A9C0-B532-99C3-B3AD3915BC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251" y="4397681"/>
                        <a:ext cx="4067175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F3654DC-6043-3BC0-1410-A0CA549061A1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>
          <p:sp>
            <p:nvSpPr>
              <p:cNvPr id="6" name="Object 18">
                <a:extLst>
                  <a:ext uri="{FF2B5EF4-FFF2-40B4-BE49-F238E27FC236}">
                    <a16:creationId xmlns:a16="http://schemas.microsoft.com/office/drawing/2014/main" id="{9F3654DC-6043-3BC0-1410-A0CA5490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477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891241C6-1A8A-0616-29F5-0C31EAF4F458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11" name="Object 18">
                <a:extLst>
                  <a:ext uri="{FF2B5EF4-FFF2-40B4-BE49-F238E27FC236}">
                    <a16:creationId xmlns:a16="http://schemas.microsoft.com/office/drawing/2014/main" id="{891241C6-1A8A-0616-29F5-0C31EAF4F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4464496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6D469172-99B3-37BC-0C61-053669A60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59283"/>
              </p:ext>
            </p:extLst>
          </p:nvPr>
        </p:nvGraphicFramePr>
        <p:xfrm>
          <a:off x="1881196" y="4397681"/>
          <a:ext cx="3962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904760" imgH="965160" progId="Equation.3">
                  <p:embed/>
                </p:oleObj>
              </mc:Choice>
              <mc:Fallback>
                <p:oleObj name="Rovnica" r:id="rId4" imgW="1904760" imgH="96516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763EDD3-7791-F625-3288-508340B57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96" y="4397681"/>
                        <a:ext cx="3962400" cy="174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785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887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47238" y="3283642"/>
            <a:ext cx="547688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 H v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4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-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rozmernom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85341B07-2215-6085-0385-DD23B99B0A6F}"/>
              </a:ext>
            </a:extLst>
          </p:cNvPr>
          <p:cNvSpPr/>
          <p:nvPr/>
        </p:nvSpPr>
        <p:spPr>
          <a:xfrm>
            <a:off x="1691680" y="3934399"/>
            <a:ext cx="3744416" cy="266295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A616C20-C074-9CED-AC23-0388DA877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135245"/>
              </p:ext>
            </p:extLst>
          </p:nvPr>
        </p:nvGraphicFramePr>
        <p:xfrm>
          <a:off x="1883156" y="4440709"/>
          <a:ext cx="322421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549080" imgH="914400" progId="Equation.3">
                  <p:embed/>
                </p:oleObj>
              </mc:Choice>
              <mc:Fallback>
                <p:oleObj name="Rovnica" r:id="rId3" imgW="1549080" imgH="914400" progId="Equation.3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366363-1081-5CA9-5E31-9C9A166A4A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156" y="4440709"/>
                        <a:ext cx="3224212" cy="165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EA04B4F9-6C9B-5E8A-535E-F9BB4CDC8057}"/>
                  </a:ext>
                </a:extLst>
              </p:cNvPr>
              <p:cNvSpPr txBox="1"/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p>
                    </m:s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pt-BR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18">
                <a:extLst>
                  <a:ext uri="{FF2B5EF4-FFF2-40B4-BE49-F238E27FC236}">
                    <a16:creationId xmlns:a16="http://schemas.microsoft.com/office/drawing/2014/main" id="{EA04B4F9-6C9B-5E8A-535E-F9BB4CDC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040" y="2570358"/>
                <a:ext cx="5599112" cy="7146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aoblený obdĺžnik 15">
            <a:extLst>
              <a:ext uri="{FF2B5EF4-FFF2-40B4-BE49-F238E27FC236}">
                <a16:creationId xmlns:a16="http://schemas.microsoft.com/office/drawing/2014/main" id="{F1F560F8-EF1A-C3B9-B9D1-33BBFBFC5A96}"/>
              </a:ext>
            </a:extLst>
          </p:cNvPr>
          <p:cNvSpPr/>
          <p:nvPr/>
        </p:nvSpPr>
        <p:spPr>
          <a:xfrm>
            <a:off x="5627572" y="6165304"/>
            <a:ext cx="2400812" cy="3343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000" dirty="0">
                <a:solidFill>
                  <a:schemeClr val="tx1"/>
                </a:solidFill>
              </a:rPr>
              <a:t>Vysvetliť na H4 kruh a skalárne súčiny</a:t>
            </a:r>
          </a:p>
        </p:txBody>
      </p:sp>
    </p:spTree>
    <p:extLst>
      <p:ext uri="{BB962C8B-B14F-4D97-AF65-F5344CB8AC3E}">
        <p14:creationId xmlns:p14="http://schemas.microsoft.com/office/powerpoint/2010/main" val="16629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FBC04-6348-DCD2-B28A-710621A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840" y="5098266"/>
            <a:ext cx="3960440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F05DF1C-1EF8-995A-4CC7-4CF563E2C6AA}"/>
                  </a:ext>
                </a:extLst>
              </p:cNvPr>
              <p:cNvSpPr txBox="1"/>
              <p:nvPr/>
            </p:nvSpPr>
            <p:spPr bwMode="auto">
              <a:xfrm>
                <a:off x="427930" y="3114427"/>
                <a:ext cx="2166937" cy="8368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1F05DF1C-1EF8-995A-4CC7-4CF563E2C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930" y="3114427"/>
                <a:ext cx="2166937" cy="836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ADEB18D-F0B2-9329-4509-586107040C43}"/>
                  </a:ext>
                </a:extLst>
              </p:cNvPr>
              <p:cNvSpPr txBox="1"/>
              <p:nvPr/>
            </p:nvSpPr>
            <p:spPr bwMode="auto">
              <a:xfrm>
                <a:off x="433594" y="3908383"/>
                <a:ext cx="2736841" cy="7447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BADEB18D-F0B2-9329-4509-5861070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3594" y="3908383"/>
                <a:ext cx="2736841" cy="744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080C4EC7-3CA3-A496-A4D7-FA63A49C1220}"/>
                  </a:ext>
                </a:extLst>
              </p:cNvPr>
              <p:cNvSpPr txBox="1"/>
              <p:nvPr/>
            </p:nvSpPr>
            <p:spPr bwMode="auto">
              <a:xfrm>
                <a:off x="2771800" y="3908383"/>
                <a:ext cx="2736840" cy="74475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080C4EC7-3CA3-A496-A4D7-FA63A49C1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1800" y="3908383"/>
                <a:ext cx="2736840" cy="7447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E94ABD1D-5EA3-A377-DEE5-3BEDD70DED74}"/>
                  </a:ext>
                </a:extLst>
              </p:cNvPr>
              <p:cNvSpPr txBox="1"/>
              <p:nvPr/>
            </p:nvSpPr>
            <p:spPr bwMode="auto">
              <a:xfrm>
                <a:off x="5004048" y="3910144"/>
                <a:ext cx="2633364" cy="65868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sk-SK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2" name="Object 8">
                <a:extLst>
                  <a:ext uri="{FF2B5EF4-FFF2-40B4-BE49-F238E27FC236}">
                    <a16:creationId xmlns:a16="http://schemas.microsoft.com/office/drawing/2014/main" id="{E94ABD1D-5EA3-A377-DEE5-3BEDD70DE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3910144"/>
                <a:ext cx="2633364" cy="658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656F4C72-130B-F11B-F636-F6BEC1C40340}"/>
                  </a:ext>
                </a:extLst>
              </p:cNvPr>
              <p:cNvSpPr txBox="1"/>
              <p:nvPr/>
            </p:nvSpPr>
            <p:spPr bwMode="auto">
              <a:xfrm>
                <a:off x="7164288" y="3992694"/>
                <a:ext cx="1288677" cy="66044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=1⋅</m:t>
                      </m:r>
                      <m:bar>
                        <m:barPr>
                          <m:pos m:val="top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656F4C72-130B-F11B-F636-F6BEC1C4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4288" y="3992694"/>
                <a:ext cx="1288677" cy="660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0FCAFF66-602B-71EF-1C3D-5113C9389C0B}"/>
                  </a:ext>
                </a:extLst>
              </p:cNvPr>
              <p:cNvSpPr txBox="1"/>
              <p:nvPr/>
            </p:nvSpPr>
            <p:spPr bwMode="auto">
              <a:xfrm>
                <a:off x="447292" y="4821115"/>
                <a:ext cx="1771997" cy="65948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lang="sk-SK" sz="2000" dirty="0"/>
              </a:p>
            </p:txBody>
          </p:sp>
        </mc:Choice>
        <mc:Fallback>
          <p:sp>
            <p:nvSpPr>
              <p:cNvPr id="15" name="Object 10">
                <a:extLst>
                  <a:ext uri="{FF2B5EF4-FFF2-40B4-BE49-F238E27FC236}">
                    <a16:creationId xmlns:a16="http://schemas.microsoft.com/office/drawing/2014/main" id="{0FCAFF66-602B-71EF-1C3D-5113C938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292" y="4821115"/>
                <a:ext cx="1771997" cy="659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147498EF-F22E-C927-E60C-C98A6B95D6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16" y="5214950"/>
          <a:ext cx="36528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1752480" imgH="317160" progId="Equation.3">
                  <p:embed/>
                </p:oleObj>
              </mc:Choice>
              <mc:Fallback>
                <p:oleObj name="Rovnica" r:id="rId9" imgW="1752480" imgH="317160" progId="Equation.3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B6EFD5C0-F386-09F2-B7A2-EEA4A72B1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5214950"/>
                        <a:ext cx="36528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25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9EB6AF5-03D1-B7D6-9FB4-7D22AB537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753981"/>
              </p:ext>
            </p:extLst>
          </p:nvPr>
        </p:nvGraphicFramePr>
        <p:xfrm>
          <a:off x="1466536" y="2607011"/>
          <a:ext cx="245586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180800" imgH="482400" progId="Equation.3">
                  <p:embed/>
                </p:oleObj>
              </mc:Choice>
              <mc:Fallback>
                <p:oleObj name="Rovnica" r:id="rId3" imgW="1180800" imgH="4824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9E140D5-3505-AEDE-FAB8-DF6238504D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536" y="2607011"/>
                        <a:ext cx="245586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DFD31ECA-72EA-D1DC-F877-B6DCCDE9ED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05184"/>
              </p:ext>
            </p:extLst>
          </p:nvPr>
        </p:nvGraphicFramePr>
        <p:xfrm>
          <a:off x="323528" y="2821325"/>
          <a:ext cx="10588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507960" imgH="253800" progId="Equation.3">
                  <p:embed/>
                </p:oleObj>
              </mc:Choice>
              <mc:Fallback>
                <p:oleObj name="Rovnica" r:id="rId5" imgW="507960" imgH="253800" progId="Equation.3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6FC62EFD-EB4D-DD56-2BE2-5C6AD4120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21325"/>
                        <a:ext cx="10588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DBF4BA29-ED64-0D39-52E2-20E18DEAA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278941"/>
              </p:ext>
            </p:extLst>
          </p:nvPr>
        </p:nvGraphicFramePr>
        <p:xfrm>
          <a:off x="1469206" y="3589686"/>
          <a:ext cx="25876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1244520" imgH="444240" progId="Equation.3">
                  <p:embed/>
                </p:oleObj>
              </mc:Choice>
              <mc:Fallback>
                <p:oleObj name="Rovnica" r:id="rId7" imgW="1244520" imgH="444240" progId="Equation.3">
                  <p:embed/>
                  <p:pic>
                    <p:nvPicPr>
                      <p:cNvPr id="12" name="Object 13">
                        <a:extLst>
                          <a:ext uri="{FF2B5EF4-FFF2-40B4-BE49-F238E27FC236}">
                            <a16:creationId xmlns:a16="http://schemas.microsoft.com/office/drawing/2014/main" id="{E15370D7-EBA1-8683-962A-CD89486D3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206" y="3589686"/>
                        <a:ext cx="25876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CC3B5E2A-4E3A-BFAA-8F05-9D906EF9D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018631"/>
              </p:ext>
            </p:extLst>
          </p:nvPr>
        </p:nvGraphicFramePr>
        <p:xfrm>
          <a:off x="1466536" y="4529485"/>
          <a:ext cx="8191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393480" imgH="431640" progId="Equation.3">
                  <p:embed/>
                </p:oleObj>
              </mc:Choice>
              <mc:Fallback>
                <p:oleObj name="Rovnica" r:id="rId9" imgW="393480" imgH="431640" progId="Equation.3">
                  <p:embed/>
                  <p:pic>
                    <p:nvPicPr>
                      <p:cNvPr id="13" name="Object 14">
                        <a:extLst>
                          <a:ext uri="{FF2B5EF4-FFF2-40B4-BE49-F238E27FC236}">
                            <a16:creationId xmlns:a16="http://schemas.microsoft.com/office/drawing/2014/main" id="{E5E1C5FD-35C4-A592-B6C3-123EF752B8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536" y="4529485"/>
                        <a:ext cx="8191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>
            <a:extLst>
              <a:ext uri="{FF2B5EF4-FFF2-40B4-BE49-F238E27FC236}">
                <a16:creationId xmlns:a16="http://schemas.microsoft.com/office/drawing/2014/main" id="{6E0E651F-F9DB-0A22-44DA-3C8312D2A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07659"/>
              </p:ext>
            </p:extLst>
          </p:nvPr>
        </p:nvGraphicFramePr>
        <p:xfrm>
          <a:off x="1572920" y="5555010"/>
          <a:ext cx="6064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291960" imgH="177480" progId="Equation.3">
                  <p:embed/>
                </p:oleObj>
              </mc:Choice>
              <mc:Fallback>
                <p:oleObj name="Rovnica" r:id="rId11" imgW="291960" imgH="177480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E3FCC4F2-9C67-75FE-2AD4-8108DB0FF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920" y="5555010"/>
                        <a:ext cx="6064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08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DFD31ECA-72EA-D1DC-F877-B6DCCDE9E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821325"/>
          <a:ext cx="10588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507960" imgH="253800" progId="Equation.3">
                  <p:embed/>
                </p:oleObj>
              </mc:Choice>
              <mc:Fallback>
                <p:oleObj name="Rovnica" r:id="rId3" imgW="507960" imgH="253800" progId="Equation.3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DFD31ECA-72EA-D1DC-F877-B6DCCDE9E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21325"/>
                        <a:ext cx="10588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B1656A-8774-D580-586F-B4C47A784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86081"/>
              </p:ext>
            </p:extLst>
          </p:nvPr>
        </p:nvGraphicFramePr>
        <p:xfrm>
          <a:off x="1464941" y="3284984"/>
          <a:ext cx="25098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1206360" imgH="482400" progId="Equation.3">
                  <p:embed/>
                </p:oleObj>
              </mc:Choice>
              <mc:Fallback>
                <p:oleObj name="Rovnica" r:id="rId5" imgW="1206360" imgH="482400" progId="Equation.3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DCE8EB78-6E00-5315-0AF8-4029AF87D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941" y="3284984"/>
                        <a:ext cx="25098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F8401D3-C039-588B-3B97-8CBC85E08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45711"/>
              </p:ext>
            </p:extLst>
          </p:nvPr>
        </p:nvGraphicFramePr>
        <p:xfrm>
          <a:off x="323528" y="3513584"/>
          <a:ext cx="1111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533160" imgH="253800" progId="Equation.3">
                  <p:embed/>
                </p:oleObj>
              </mc:Choice>
              <mc:Fallback>
                <p:oleObj name="Rovnica" r:id="rId7" imgW="533160" imgH="2538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285C08B2-6F65-20E7-3BEB-541E031CD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13584"/>
                        <a:ext cx="111125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E19890AB-DEEF-BC55-11DD-719F7A67F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232713"/>
              </p:ext>
            </p:extLst>
          </p:nvPr>
        </p:nvGraphicFramePr>
        <p:xfrm>
          <a:off x="1461768" y="4299398"/>
          <a:ext cx="26146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1257120" imgH="444240" progId="Equation.3">
                  <p:embed/>
                </p:oleObj>
              </mc:Choice>
              <mc:Fallback>
                <p:oleObj name="Rovnica" r:id="rId9" imgW="1257120" imgH="44424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AA2DA41D-3B01-0E66-BBBD-AB3041B1D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768" y="4299398"/>
                        <a:ext cx="26146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AC455CF5-A9AF-5949-E121-DA67E281CD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006879"/>
              </p:ext>
            </p:extLst>
          </p:nvPr>
        </p:nvGraphicFramePr>
        <p:xfrm>
          <a:off x="1462804" y="5212222"/>
          <a:ext cx="19272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927000" imgH="444240" progId="Equation.3">
                  <p:embed/>
                </p:oleObj>
              </mc:Choice>
              <mc:Fallback>
                <p:oleObj name="Rovnica" r:id="rId11" imgW="927000" imgH="44424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C7949187-47A9-C477-164D-36C8CA3FD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04" y="5212222"/>
                        <a:ext cx="1927225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CBA3EDC-8FC0-0FBC-70C9-D517C922F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051343"/>
              </p:ext>
            </p:extLst>
          </p:nvPr>
        </p:nvGraphicFramePr>
        <p:xfrm>
          <a:off x="1458039" y="6204669"/>
          <a:ext cx="528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3" imgW="253800" imgH="177480" progId="Equation.3">
                  <p:embed/>
                </p:oleObj>
              </mc:Choice>
              <mc:Fallback>
                <p:oleObj name="Rovnica" r:id="rId13" imgW="253800" imgH="17748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4B368CD7-FF23-9018-5714-04354E6E1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039" y="6204669"/>
                        <a:ext cx="5286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74631DA2-06DC-A82C-C781-399DE7B68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43906"/>
              </p:ext>
            </p:extLst>
          </p:nvPr>
        </p:nvGraphicFramePr>
        <p:xfrm>
          <a:off x="1475656" y="2852936"/>
          <a:ext cx="6064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291960" imgH="177480" progId="Equation.3">
                  <p:embed/>
                </p:oleObj>
              </mc:Choice>
              <mc:Fallback>
                <p:oleObj name="Rovnica" r:id="rId15" imgW="291960" imgH="177480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E3FCC4F2-9C67-75FE-2AD4-8108DB0FF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6"/>
                        <a:ext cx="6064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aoblený obdĺžnik 15">
            <a:extLst>
              <a:ext uri="{FF2B5EF4-FFF2-40B4-BE49-F238E27FC236}">
                <a16:creationId xmlns:a16="http://schemas.microsoft.com/office/drawing/2014/main" id="{2E77A340-DDC4-BA97-5C60-61A17BDEA8A5}"/>
              </a:ext>
            </a:extLst>
          </p:cNvPr>
          <p:cNvSpPr/>
          <p:nvPr/>
        </p:nvSpPr>
        <p:spPr>
          <a:xfrm>
            <a:off x="2699792" y="6342104"/>
            <a:ext cx="1080120" cy="3343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000" dirty="0">
                <a:solidFill>
                  <a:schemeClr val="tx1"/>
                </a:solidFill>
              </a:rPr>
              <a:t>Vysvetliť na H4</a:t>
            </a:r>
          </a:p>
        </p:txBody>
      </p:sp>
    </p:spTree>
    <p:extLst>
      <p:ext uri="{BB962C8B-B14F-4D97-AF65-F5344CB8AC3E}">
        <p14:creationId xmlns:p14="http://schemas.microsoft.com/office/powerpoint/2010/main" val="339173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DFD31ECA-72EA-D1DC-F877-B6DCCDE9E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821325"/>
          <a:ext cx="10588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507960" imgH="253800" progId="Equation.3">
                  <p:embed/>
                </p:oleObj>
              </mc:Choice>
              <mc:Fallback>
                <p:oleObj name="Rovnica" r:id="rId3" imgW="507960" imgH="253800" progId="Equation.3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DFD31ECA-72EA-D1DC-F877-B6DCCDE9E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21325"/>
                        <a:ext cx="10588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F8401D3-C039-588B-3B97-8CBC85E08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3513584"/>
          <a:ext cx="1111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533160" imgH="253800" progId="Equation.3">
                  <p:embed/>
                </p:oleObj>
              </mc:Choice>
              <mc:Fallback>
                <p:oleObj name="Rovnica" r:id="rId5" imgW="533160" imgH="25380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7F8401D3-C039-588B-3B97-8CBC85E08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13584"/>
                        <a:ext cx="111125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74631DA2-06DC-A82C-C781-399DE7B68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2852936"/>
          <a:ext cx="6064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91960" imgH="177480" progId="Equation.3">
                  <p:embed/>
                </p:oleObj>
              </mc:Choice>
              <mc:Fallback>
                <p:oleObj name="Rovnica" r:id="rId7" imgW="291960" imgH="177480" progId="Equation.3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74631DA2-06DC-A82C-C781-399DE7B68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6"/>
                        <a:ext cx="6064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B90DAFC-6E28-B5A1-0F9E-AD7051A4BD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109355"/>
              </p:ext>
            </p:extLst>
          </p:nvPr>
        </p:nvGraphicFramePr>
        <p:xfrm>
          <a:off x="1475656" y="3573016"/>
          <a:ext cx="52863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253800" imgH="177480" progId="Equation.3">
                  <p:embed/>
                </p:oleObj>
              </mc:Choice>
              <mc:Fallback>
                <p:oleObj name="Rovnica" r:id="rId9" imgW="253800" imgH="17748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4B368CD7-FF23-9018-5714-04354E6E1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573016"/>
                        <a:ext cx="528637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Zaoblený obdĺžnik 15">
            <a:extLst>
              <a:ext uri="{FF2B5EF4-FFF2-40B4-BE49-F238E27FC236}">
                <a16:creationId xmlns:a16="http://schemas.microsoft.com/office/drawing/2014/main" id="{80876473-B62F-5400-CF6B-7AA34CB0BD59}"/>
              </a:ext>
            </a:extLst>
          </p:cNvPr>
          <p:cNvSpPr/>
          <p:nvPr/>
        </p:nvSpPr>
        <p:spPr>
          <a:xfrm>
            <a:off x="5580112" y="5650348"/>
            <a:ext cx="2304256" cy="8857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k-SK" dirty="0"/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671D4941-3CE5-9881-BDE2-555E54D59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178576"/>
              </p:ext>
            </p:extLst>
          </p:nvPr>
        </p:nvGraphicFramePr>
        <p:xfrm>
          <a:off x="3980214" y="2852936"/>
          <a:ext cx="21907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1054080" imgH="444240" progId="Equation.3">
                  <p:embed/>
                </p:oleObj>
              </mc:Choice>
              <mc:Fallback>
                <p:oleObj name="Rovnica" r:id="rId11" imgW="1054080" imgH="444240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5C8D82F-3739-4C88-748A-F640E5327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214" y="2852936"/>
                        <a:ext cx="2190750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53E97C72-357B-24E3-0BF2-4F2D87F7B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157515"/>
              </p:ext>
            </p:extLst>
          </p:nvPr>
        </p:nvGraphicFramePr>
        <p:xfrm>
          <a:off x="2777937" y="3908637"/>
          <a:ext cx="459263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3" imgW="2209680" imgH="444240" progId="Equation.3">
                  <p:embed/>
                </p:oleObj>
              </mc:Choice>
              <mc:Fallback>
                <p:oleObj name="Rovnica" r:id="rId13" imgW="2209680" imgH="444240" progId="Equation.3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D031CBCC-5D29-9FB0-E78B-5DCE4FD1A2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937" y="3908637"/>
                        <a:ext cx="4592637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92941C38-8781-A287-FAE5-5E976ED30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3937"/>
              </p:ext>
            </p:extLst>
          </p:nvPr>
        </p:nvGraphicFramePr>
        <p:xfrm>
          <a:off x="2765768" y="4803991"/>
          <a:ext cx="2006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965160" imgH="304560" progId="Equation.3">
                  <p:embed/>
                </p:oleObj>
              </mc:Choice>
              <mc:Fallback>
                <p:oleObj name="Rovnica" r:id="rId15" imgW="965160" imgH="304560" progId="Equation.3">
                  <p:embed/>
                  <p:pic>
                    <p:nvPicPr>
                      <p:cNvPr id="13" name="Object 10">
                        <a:extLst>
                          <a:ext uri="{FF2B5EF4-FFF2-40B4-BE49-F238E27FC236}">
                            <a16:creationId xmlns:a16="http://schemas.microsoft.com/office/drawing/2014/main" id="{37651CB5-F156-CCCC-70D9-4C2F0CA56F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768" y="4803991"/>
                        <a:ext cx="20066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150B543D-D9F1-665F-C90E-8246ECE340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50606"/>
              </p:ext>
            </p:extLst>
          </p:nvPr>
        </p:nvGraphicFramePr>
        <p:xfrm>
          <a:off x="3976512" y="5819996"/>
          <a:ext cx="7667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368280" imgH="177480" progId="Equation.3">
                  <p:embed/>
                </p:oleObj>
              </mc:Choice>
              <mc:Fallback>
                <p:oleObj name="Rovnica" r:id="rId17" imgW="368280" imgH="177480" progId="Equation.3">
                  <p:embed/>
                  <p:pic>
                    <p:nvPicPr>
                      <p:cNvPr id="15" name="Object 11">
                        <a:extLst>
                          <a:ext uri="{FF2B5EF4-FFF2-40B4-BE49-F238E27FC236}">
                            <a16:creationId xmlns:a16="http://schemas.microsoft.com/office/drawing/2014/main" id="{EFDF94C0-5B1E-5548-968D-46D368087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512" y="5819996"/>
                        <a:ext cx="766763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4">
            <a:extLst>
              <a:ext uri="{FF2B5EF4-FFF2-40B4-BE49-F238E27FC236}">
                <a16:creationId xmlns:a16="http://schemas.microsoft.com/office/drawing/2014/main" id="{A8B09D5C-2CCC-AD7D-173B-40CA8C516E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44226"/>
              </p:ext>
            </p:extLst>
          </p:nvPr>
        </p:nvGraphicFramePr>
        <p:xfrm>
          <a:off x="5837602" y="5924770"/>
          <a:ext cx="1771650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9" imgW="850680" imgH="177480" progId="Equation.3">
                  <p:embed/>
                </p:oleObj>
              </mc:Choice>
              <mc:Fallback>
                <p:oleObj name="Rovnica" r:id="rId19" imgW="850680" imgH="177480" progId="Equation.3">
                  <p:embed/>
                  <p:pic>
                    <p:nvPicPr>
                      <p:cNvPr id="16" name="Object 14">
                        <a:extLst>
                          <a:ext uri="{FF2B5EF4-FFF2-40B4-BE49-F238E27FC236}">
                            <a16:creationId xmlns:a16="http://schemas.microsoft.com/office/drawing/2014/main" id="{6EB5D8EC-0468-FE9D-C7C3-3D5CEC9A1B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602" y="5924770"/>
                        <a:ext cx="1771650" cy="319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70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aoblený obdĺžnik 15">
            <a:extLst>
              <a:ext uri="{FF2B5EF4-FFF2-40B4-BE49-F238E27FC236}">
                <a16:creationId xmlns:a16="http://schemas.microsoft.com/office/drawing/2014/main" id="{74154BC8-1B0C-B307-E095-EBB03BC9DA67}"/>
              </a:ext>
            </a:extLst>
          </p:cNvPr>
          <p:cNvSpPr/>
          <p:nvPr/>
        </p:nvSpPr>
        <p:spPr>
          <a:xfrm>
            <a:off x="144744" y="1284485"/>
            <a:ext cx="8854511" cy="1136403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"/>
              <p:cNvSpPr txBox="1"/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...,</m:t>
                          </m:r>
                          <m:sSup>
                            <m:sSupPr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sk-SK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p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k-SK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−1,  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2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9" y="1526554"/>
                <a:ext cx="8280920" cy="650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24350" y="851095"/>
            <a:ext cx="860676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Všeobecný tvar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n-tého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N-rozmernom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priestore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DFD31ECA-72EA-D1DC-F877-B6DCCDE9E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2821325"/>
          <a:ext cx="10588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507960" imgH="253800" progId="Equation.3">
                  <p:embed/>
                </p:oleObj>
              </mc:Choice>
              <mc:Fallback>
                <p:oleObj name="Rovnica" r:id="rId3" imgW="507960" imgH="253800" progId="Equation.3">
                  <p:embed/>
                  <p:pic>
                    <p:nvPicPr>
                      <p:cNvPr id="6" name="Object 12">
                        <a:extLst>
                          <a:ext uri="{FF2B5EF4-FFF2-40B4-BE49-F238E27FC236}">
                            <a16:creationId xmlns:a16="http://schemas.microsoft.com/office/drawing/2014/main" id="{DFD31ECA-72EA-D1DC-F877-B6DCCDE9E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821325"/>
                        <a:ext cx="10588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F8401D3-C039-588B-3B97-8CBC85E08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3513584"/>
          <a:ext cx="11112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533160" imgH="253800" progId="Equation.3">
                  <p:embed/>
                </p:oleObj>
              </mc:Choice>
              <mc:Fallback>
                <p:oleObj name="Rovnica" r:id="rId5" imgW="533160" imgH="253800" progId="Equation.3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7F8401D3-C039-588B-3B97-8CBC85E08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513584"/>
                        <a:ext cx="111125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74631DA2-06DC-A82C-C781-399DE7B68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5656" y="2852936"/>
          <a:ext cx="6064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7" imgW="291960" imgH="177480" progId="Equation.3">
                  <p:embed/>
                </p:oleObj>
              </mc:Choice>
              <mc:Fallback>
                <p:oleObj name="Rovnica" r:id="rId7" imgW="291960" imgH="177480" progId="Equation.3">
                  <p:embed/>
                  <p:pic>
                    <p:nvPicPr>
                      <p:cNvPr id="13" name="Object 15">
                        <a:extLst>
                          <a:ext uri="{FF2B5EF4-FFF2-40B4-BE49-F238E27FC236}">
                            <a16:creationId xmlns:a16="http://schemas.microsoft.com/office/drawing/2014/main" id="{74631DA2-06DC-A82C-C781-399DE7B68E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852936"/>
                        <a:ext cx="606425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79A451D0-0797-395A-CBD8-DA7CD7F45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20976"/>
              </p:ext>
            </p:extLst>
          </p:nvPr>
        </p:nvGraphicFramePr>
        <p:xfrm>
          <a:off x="1547664" y="3520306"/>
          <a:ext cx="1481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9" imgW="711000" imgH="228600" progId="Equation.3">
                  <p:embed/>
                </p:oleObj>
              </mc:Choice>
              <mc:Fallback>
                <p:oleObj name="Rovnica" r:id="rId9" imgW="711000" imgH="228600" progId="Equation.3">
                  <p:embed/>
                  <p:pic>
                    <p:nvPicPr>
                      <p:cNvPr id="5" name="Object 9">
                        <a:extLst>
                          <a:ext uri="{FF2B5EF4-FFF2-40B4-BE49-F238E27FC236}">
                            <a16:creationId xmlns:a16="http://schemas.microsoft.com/office/drawing/2014/main" id="{9B0F14EC-B335-760E-2D81-7B081A95E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520306"/>
                        <a:ext cx="14811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236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2B5161-4A2D-428C-2747-0BD2D7F57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46" y="980728"/>
            <a:ext cx="2544762" cy="19637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9029A3CB-7749-A481-8B35-CE635C088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40544"/>
              </p:ext>
            </p:extLst>
          </p:nvPr>
        </p:nvGraphicFramePr>
        <p:xfrm>
          <a:off x="507871" y="1087107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1" y="1087107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>
            <a:extLst>
              <a:ext uri="{FF2B5EF4-FFF2-40B4-BE49-F238E27FC236}">
                <a16:creationId xmlns:a16="http://schemas.microsoft.com/office/drawing/2014/main" id="{3EE6BCC7-838C-53A4-0F9E-3C428E7E0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29185"/>
              </p:ext>
            </p:extLst>
          </p:nvPr>
        </p:nvGraphicFramePr>
        <p:xfrm>
          <a:off x="425351" y="1657020"/>
          <a:ext cx="2251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079280" imgH="317160" progId="Equation.3">
                  <p:embed/>
                </p:oleObj>
              </mc:Choice>
              <mc:Fallback>
                <p:oleObj name="Rovnica" r:id="rId4" imgW="1079280" imgH="317160" progId="Equation.3">
                  <p:embed/>
                  <p:pic>
                    <p:nvPicPr>
                      <p:cNvPr id="7014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1" y="1657020"/>
                        <a:ext cx="22510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18D98163-54C3-0C03-4710-D9F7DCC1A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022146"/>
              </p:ext>
            </p:extLst>
          </p:nvPr>
        </p:nvGraphicFramePr>
        <p:xfrm>
          <a:off x="476644" y="2230102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812520" imgH="317160" progId="Equation.3">
                  <p:embed/>
                </p:oleObj>
              </mc:Choice>
              <mc:Fallback>
                <p:oleObj name="Rovnica" r:id="rId6" imgW="812520" imgH="317160" progId="Equation.3">
                  <p:embed/>
                  <p:pic>
                    <p:nvPicPr>
                      <p:cNvPr id="70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4" y="2230102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4">
            <a:extLst>
              <a:ext uri="{FF2B5EF4-FFF2-40B4-BE49-F238E27FC236}">
                <a16:creationId xmlns:a16="http://schemas.microsoft.com/office/drawing/2014/main" id="{BB6680DC-C039-B8A2-00DB-D3F885F522CA}"/>
              </a:ext>
            </a:extLst>
          </p:cNvPr>
          <p:cNvSpPr/>
          <p:nvPr/>
        </p:nvSpPr>
        <p:spPr>
          <a:xfrm>
            <a:off x="3059832" y="980728"/>
            <a:ext cx="5889266" cy="714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7DD7ECDF-442F-DD71-AF91-10EEA425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1270" y="1064706"/>
            <a:ext cx="574582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Ak sú dva vektory na seba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kolmé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 potom sú nezávislé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graphicFrame>
        <p:nvGraphicFramePr>
          <p:cNvPr id="16" name="Object 17">
            <a:extLst>
              <a:ext uri="{FF2B5EF4-FFF2-40B4-BE49-F238E27FC236}">
                <a16:creationId xmlns:a16="http://schemas.microsoft.com/office/drawing/2014/main" id="{11A1AA98-85B6-8148-E73D-597DCC406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540126"/>
              </p:ext>
            </p:extLst>
          </p:nvPr>
        </p:nvGraphicFramePr>
        <p:xfrm>
          <a:off x="4416124" y="2024180"/>
          <a:ext cx="2967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422360" imgH="317160" progId="Equation.3">
                  <p:embed/>
                </p:oleObj>
              </mc:Choice>
              <mc:Fallback>
                <p:oleObj name="Rovnica" r:id="rId8" imgW="1422360" imgH="317160" progId="Equation.3">
                  <p:embed/>
                  <p:pic>
                    <p:nvPicPr>
                      <p:cNvPr id="701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124" y="2024180"/>
                        <a:ext cx="29670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>
            <a:extLst>
              <a:ext uri="{FF2B5EF4-FFF2-40B4-BE49-F238E27FC236}">
                <a16:creationId xmlns:a16="http://schemas.microsoft.com/office/drawing/2014/main" id="{4831E95C-27E1-5D59-3E6F-9F29B4D098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857276"/>
              </p:ext>
            </p:extLst>
          </p:nvPr>
        </p:nvGraphicFramePr>
        <p:xfrm>
          <a:off x="3811262" y="2595684"/>
          <a:ext cx="2755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20480" imgH="317160" progId="Equation.3">
                  <p:embed/>
                </p:oleObj>
              </mc:Choice>
              <mc:Fallback>
                <p:oleObj name="Rovnica" r:id="rId10" imgW="1320480" imgH="317160" progId="Equation.3">
                  <p:embed/>
                  <p:pic>
                    <p:nvPicPr>
                      <p:cNvPr id="7014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62" y="2595684"/>
                        <a:ext cx="27559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>
            <a:extLst>
              <a:ext uri="{FF2B5EF4-FFF2-40B4-BE49-F238E27FC236}">
                <a16:creationId xmlns:a16="http://schemas.microsoft.com/office/drawing/2014/main" id="{27C8BCF3-903C-5A5C-38D8-FB98744180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402319"/>
              </p:ext>
            </p:extLst>
          </p:nvPr>
        </p:nvGraphicFramePr>
        <p:xfrm>
          <a:off x="4479605" y="3351342"/>
          <a:ext cx="25447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218960" imgH="253800" progId="Equation.3">
                  <p:embed/>
                </p:oleObj>
              </mc:Choice>
              <mc:Fallback>
                <p:oleObj name="Rovnica" r:id="rId12" imgW="1218960" imgH="253800" progId="Equation.3">
                  <p:embed/>
                  <p:pic>
                    <p:nvPicPr>
                      <p:cNvPr id="7014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605" y="3351342"/>
                        <a:ext cx="254476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>
            <a:extLst>
              <a:ext uri="{FF2B5EF4-FFF2-40B4-BE49-F238E27FC236}">
                <a16:creationId xmlns:a16="http://schemas.microsoft.com/office/drawing/2014/main" id="{6D7DCA77-E121-1D66-6032-8BB3827F3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876808"/>
              </p:ext>
            </p:extLst>
          </p:nvPr>
        </p:nvGraphicFramePr>
        <p:xfrm>
          <a:off x="4013849" y="3992700"/>
          <a:ext cx="3022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447560" imgH="253800" progId="Equation.3">
                  <p:embed/>
                </p:oleObj>
              </mc:Choice>
              <mc:Fallback>
                <p:oleObj name="Rovnica" r:id="rId14" imgW="1447560" imgH="253800" progId="Equation.3">
                  <p:embed/>
                  <p:pic>
                    <p:nvPicPr>
                      <p:cNvPr id="701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849" y="3992700"/>
                        <a:ext cx="30226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>
            <a:extLst>
              <a:ext uri="{FF2B5EF4-FFF2-40B4-BE49-F238E27FC236}">
                <a16:creationId xmlns:a16="http://schemas.microsoft.com/office/drawing/2014/main" id="{5535D4E2-D465-A0B8-99F6-7BFD8C0F8F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13046"/>
              </p:ext>
            </p:extLst>
          </p:nvPr>
        </p:nvGraphicFramePr>
        <p:xfrm>
          <a:off x="3959874" y="4626397"/>
          <a:ext cx="30765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473120" imgH="253800" progId="Equation.3">
                  <p:embed/>
                </p:oleObj>
              </mc:Choice>
              <mc:Fallback>
                <p:oleObj name="Rovnica" r:id="rId16" imgW="1473120" imgH="253800" progId="Equation.3">
                  <p:embed/>
                  <p:pic>
                    <p:nvPicPr>
                      <p:cNvPr id="7014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874" y="4626397"/>
                        <a:ext cx="307657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>
            <a:extLst>
              <a:ext uri="{FF2B5EF4-FFF2-40B4-BE49-F238E27FC236}">
                <a16:creationId xmlns:a16="http://schemas.microsoft.com/office/drawing/2014/main" id="{E1C47DD6-27E6-6985-539C-92E6C648E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73624"/>
              </p:ext>
            </p:extLst>
          </p:nvPr>
        </p:nvGraphicFramePr>
        <p:xfrm>
          <a:off x="4706088" y="5280169"/>
          <a:ext cx="185578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888840" imgH="253800" progId="Equation.3">
                  <p:embed/>
                </p:oleObj>
              </mc:Choice>
              <mc:Fallback>
                <p:oleObj name="Rovnica" r:id="rId18" imgW="888840" imgH="253800" progId="Equation.3">
                  <p:embed/>
                  <p:pic>
                    <p:nvPicPr>
                      <p:cNvPr id="7014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088" y="5280169"/>
                        <a:ext cx="1855788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>
            <a:extLst>
              <a:ext uri="{FF2B5EF4-FFF2-40B4-BE49-F238E27FC236}">
                <a16:creationId xmlns:a16="http://schemas.microsoft.com/office/drawing/2014/main" id="{8769208B-6423-768E-E8B1-54522F86A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741383"/>
              </p:ext>
            </p:extLst>
          </p:nvPr>
        </p:nvGraphicFramePr>
        <p:xfrm>
          <a:off x="5168602" y="5994548"/>
          <a:ext cx="25717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0" imgW="1231560" imgH="253800" progId="Equation.3">
                  <p:embed/>
                </p:oleObj>
              </mc:Choice>
              <mc:Fallback>
                <p:oleObj name="Rovnica" r:id="rId20" imgW="1231560" imgH="253800" progId="Equation.3">
                  <p:embed/>
                  <p:pic>
                    <p:nvPicPr>
                      <p:cNvPr id="7014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602" y="5994548"/>
                        <a:ext cx="25717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5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8C1108-4147-8788-3A2A-4517ABEB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46" y="980728"/>
            <a:ext cx="2544762" cy="19637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700427" name="Object 11"/>
          <p:cNvGraphicFramePr>
            <a:graphicFrameLocks noChangeAspect="1"/>
          </p:cNvGraphicFramePr>
          <p:nvPr/>
        </p:nvGraphicFramePr>
        <p:xfrm>
          <a:off x="507871" y="1087107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1" y="1087107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5" name="Object 15"/>
          <p:cNvGraphicFramePr>
            <a:graphicFrameLocks noChangeAspect="1"/>
          </p:cNvGraphicFramePr>
          <p:nvPr/>
        </p:nvGraphicFramePr>
        <p:xfrm>
          <a:off x="425351" y="1657020"/>
          <a:ext cx="2251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079280" imgH="317160" progId="Equation.3">
                  <p:embed/>
                </p:oleObj>
              </mc:Choice>
              <mc:Fallback>
                <p:oleObj name="Rovnica" r:id="rId4" imgW="1079280" imgH="317160" progId="Equation.3">
                  <p:embed/>
                  <p:pic>
                    <p:nvPicPr>
                      <p:cNvPr id="7014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1" y="1657020"/>
                        <a:ext cx="22510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6" name="Object 16"/>
          <p:cNvGraphicFramePr>
            <a:graphicFrameLocks noChangeAspect="1"/>
          </p:cNvGraphicFramePr>
          <p:nvPr/>
        </p:nvGraphicFramePr>
        <p:xfrm>
          <a:off x="476644" y="2230102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812520" imgH="317160" progId="Equation.3">
                  <p:embed/>
                </p:oleObj>
              </mc:Choice>
              <mc:Fallback>
                <p:oleObj name="Rovnica" r:id="rId6" imgW="812520" imgH="317160" progId="Equation.3">
                  <p:embed/>
                  <p:pic>
                    <p:nvPicPr>
                      <p:cNvPr id="70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4" y="2230102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4"/>
          <p:cNvSpPr/>
          <p:nvPr/>
        </p:nvSpPr>
        <p:spPr>
          <a:xfrm>
            <a:off x="3059832" y="980728"/>
            <a:ext cx="5889266" cy="714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31270" y="1064706"/>
            <a:ext cx="574582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Ak sú dva vektory na seba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kolmé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 potom sú nezávislé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graphicFrame>
        <p:nvGraphicFramePr>
          <p:cNvPr id="701457" name="Object 17"/>
          <p:cNvGraphicFramePr>
            <a:graphicFrameLocks noChangeAspect="1"/>
          </p:cNvGraphicFramePr>
          <p:nvPr/>
        </p:nvGraphicFramePr>
        <p:xfrm>
          <a:off x="4416124" y="2024180"/>
          <a:ext cx="2967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422360" imgH="317160" progId="Equation.3">
                  <p:embed/>
                </p:oleObj>
              </mc:Choice>
              <mc:Fallback>
                <p:oleObj name="Rovnica" r:id="rId8" imgW="1422360" imgH="317160" progId="Equation.3">
                  <p:embed/>
                  <p:pic>
                    <p:nvPicPr>
                      <p:cNvPr id="701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124" y="2024180"/>
                        <a:ext cx="29670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8" name="Object 18"/>
          <p:cNvGraphicFramePr>
            <a:graphicFrameLocks noChangeAspect="1"/>
          </p:cNvGraphicFramePr>
          <p:nvPr/>
        </p:nvGraphicFramePr>
        <p:xfrm>
          <a:off x="3811262" y="2595684"/>
          <a:ext cx="2755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20480" imgH="317160" progId="Equation.3">
                  <p:embed/>
                </p:oleObj>
              </mc:Choice>
              <mc:Fallback>
                <p:oleObj name="Rovnica" r:id="rId10" imgW="1320480" imgH="317160" progId="Equation.3">
                  <p:embed/>
                  <p:pic>
                    <p:nvPicPr>
                      <p:cNvPr id="7014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62" y="2595684"/>
                        <a:ext cx="27559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5515A529-9F71-2B57-F6A8-95AF3D516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94219"/>
              </p:ext>
            </p:extLst>
          </p:nvPr>
        </p:nvGraphicFramePr>
        <p:xfrm>
          <a:off x="6800998" y="2704570"/>
          <a:ext cx="795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380880" imgH="215640" progId="Equation.3">
                  <p:embed/>
                </p:oleObj>
              </mc:Choice>
              <mc:Fallback>
                <p:oleObj name="Rovnica" r:id="rId12" imgW="380880" imgH="215640" progId="Equation.3">
                  <p:embed/>
                  <p:pic>
                    <p:nvPicPr>
                      <p:cNvPr id="7270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998" y="2704570"/>
                        <a:ext cx="7953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0EE43C8C-D170-1D09-B3F8-0498E782C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00182"/>
              </p:ext>
            </p:extLst>
          </p:nvPr>
        </p:nvGraphicFramePr>
        <p:xfrm>
          <a:off x="4482295" y="3339699"/>
          <a:ext cx="2597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244520" imgH="253800" progId="Equation.3">
                  <p:embed/>
                </p:oleObj>
              </mc:Choice>
              <mc:Fallback>
                <p:oleObj name="Rovnica" r:id="rId14" imgW="1244520" imgH="253800" progId="Equation.3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1D2928E9-8463-770C-7327-87C551764D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295" y="3339699"/>
                        <a:ext cx="259715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45ED22CD-A9CD-A841-1837-7FD5EA0F8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52518"/>
              </p:ext>
            </p:extLst>
          </p:nvPr>
        </p:nvGraphicFramePr>
        <p:xfrm>
          <a:off x="3889124" y="4689680"/>
          <a:ext cx="31559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511280" imgH="253800" progId="Equation.3">
                  <p:embed/>
                </p:oleObj>
              </mc:Choice>
              <mc:Fallback>
                <p:oleObj name="Rovnica" r:id="rId16" imgW="1511280" imgH="253800" progId="Equation.3">
                  <p:embed/>
                  <p:pic>
                    <p:nvPicPr>
                      <p:cNvPr id="6" name="Object 21">
                        <a:extLst>
                          <a:ext uri="{FF2B5EF4-FFF2-40B4-BE49-F238E27FC236}">
                            <a16:creationId xmlns:a16="http://schemas.microsoft.com/office/drawing/2014/main" id="{8C4309CB-D619-BDCF-4FC0-31DDDF423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124" y="4689680"/>
                        <a:ext cx="31559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id="{1639DBDC-B7C3-DC84-FE6B-387CD5359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139386"/>
              </p:ext>
            </p:extLst>
          </p:nvPr>
        </p:nvGraphicFramePr>
        <p:xfrm>
          <a:off x="3952070" y="4079305"/>
          <a:ext cx="31019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1485720" imgH="253800" progId="Equation.3">
                  <p:embed/>
                </p:oleObj>
              </mc:Choice>
              <mc:Fallback>
                <p:oleObj name="Rovnica" r:id="rId18" imgW="1485720" imgH="253800" progId="Equation.3">
                  <p:embed/>
                  <p:pic>
                    <p:nvPicPr>
                      <p:cNvPr id="5" name="Object 20">
                        <a:extLst>
                          <a:ext uri="{FF2B5EF4-FFF2-40B4-BE49-F238E27FC236}">
                            <a16:creationId xmlns:a16="http://schemas.microsoft.com/office/drawing/2014/main" id="{0F9A87D6-D244-7125-EEE2-BE084B8702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070" y="4079305"/>
                        <a:ext cx="3101975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2">
            <a:extLst>
              <a:ext uri="{FF2B5EF4-FFF2-40B4-BE49-F238E27FC236}">
                <a16:creationId xmlns:a16="http://schemas.microsoft.com/office/drawing/2014/main" id="{5E2C1546-C573-E97F-9956-4AD4E5354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98675"/>
              </p:ext>
            </p:extLst>
          </p:nvPr>
        </p:nvGraphicFramePr>
        <p:xfrm>
          <a:off x="4619460" y="5278296"/>
          <a:ext cx="1935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0" imgW="927000" imgH="253800" progId="Equation.3">
                  <p:embed/>
                </p:oleObj>
              </mc:Choice>
              <mc:Fallback>
                <p:oleObj name="Rovnica" r:id="rId20" imgW="927000" imgH="253800" progId="Equation.3">
                  <p:embed/>
                  <p:pic>
                    <p:nvPicPr>
                      <p:cNvPr id="7" name="Object 22">
                        <a:extLst>
                          <a:ext uri="{FF2B5EF4-FFF2-40B4-BE49-F238E27FC236}">
                            <a16:creationId xmlns:a16="http://schemas.microsoft.com/office/drawing/2014/main" id="{21313237-D1DB-B4A3-5BB5-42AF36C29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460" y="5278296"/>
                        <a:ext cx="1935163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3">
            <a:extLst>
              <a:ext uri="{FF2B5EF4-FFF2-40B4-BE49-F238E27FC236}">
                <a16:creationId xmlns:a16="http://schemas.microsoft.com/office/drawing/2014/main" id="{67D4A37D-BD95-CFB5-AA45-A23686EB5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30951"/>
              </p:ext>
            </p:extLst>
          </p:nvPr>
        </p:nvGraphicFramePr>
        <p:xfrm>
          <a:off x="5088330" y="5996740"/>
          <a:ext cx="26781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2" imgW="1282680" imgH="253800" progId="Equation.3">
                  <p:embed/>
                </p:oleObj>
              </mc:Choice>
              <mc:Fallback>
                <p:oleObj name="Rovnica" r:id="rId22" imgW="1282680" imgH="253800" progId="Equation.3">
                  <p:embed/>
                  <p:pic>
                    <p:nvPicPr>
                      <p:cNvPr id="8" name="Object 23">
                        <a:extLst>
                          <a:ext uri="{FF2B5EF4-FFF2-40B4-BE49-F238E27FC236}">
                            <a16:creationId xmlns:a16="http://schemas.microsoft.com/office/drawing/2014/main" id="{94146D56-A1F4-A99B-087C-C6ACC38CF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330" y="5996740"/>
                        <a:ext cx="2678112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id="{E006DA0D-E4DB-5AA7-B189-A896E1E5A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4E6D236E-078C-255B-8539-AD25DAD86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087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8C1108-4147-8788-3A2A-4517ABEB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46" y="980728"/>
            <a:ext cx="2544762" cy="19637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700427" name="Object 11"/>
          <p:cNvGraphicFramePr>
            <a:graphicFrameLocks noChangeAspect="1"/>
          </p:cNvGraphicFramePr>
          <p:nvPr/>
        </p:nvGraphicFramePr>
        <p:xfrm>
          <a:off x="507871" y="1087107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1" y="1087107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5" name="Object 15"/>
          <p:cNvGraphicFramePr>
            <a:graphicFrameLocks noChangeAspect="1"/>
          </p:cNvGraphicFramePr>
          <p:nvPr/>
        </p:nvGraphicFramePr>
        <p:xfrm>
          <a:off x="425351" y="1657020"/>
          <a:ext cx="2251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079280" imgH="317160" progId="Equation.3">
                  <p:embed/>
                </p:oleObj>
              </mc:Choice>
              <mc:Fallback>
                <p:oleObj name="Rovnica" r:id="rId4" imgW="1079280" imgH="317160" progId="Equation.3">
                  <p:embed/>
                  <p:pic>
                    <p:nvPicPr>
                      <p:cNvPr id="7014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1" y="1657020"/>
                        <a:ext cx="22510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6" name="Object 16"/>
          <p:cNvGraphicFramePr>
            <a:graphicFrameLocks noChangeAspect="1"/>
          </p:cNvGraphicFramePr>
          <p:nvPr/>
        </p:nvGraphicFramePr>
        <p:xfrm>
          <a:off x="476644" y="2230102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812520" imgH="317160" progId="Equation.3">
                  <p:embed/>
                </p:oleObj>
              </mc:Choice>
              <mc:Fallback>
                <p:oleObj name="Rovnica" r:id="rId6" imgW="812520" imgH="317160" progId="Equation.3">
                  <p:embed/>
                  <p:pic>
                    <p:nvPicPr>
                      <p:cNvPr id="70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4" y="2230102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4"/>
          <p:cNvSpPr/>
          <p:nvPr/>
        </p:nvSpPr>
        <p:spPr>
          <a:xfrm>
            <a:off x="3059832" y="980728"/>
            <a:ext cx="5889266" cy="7143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131270" y="1064706"/>
            <a:ext cx="5745820" cy="50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Ak sú dva vektory na seba </a:t>
            </a:r>
            <a:r>
              <a:rPr lang="sk-SK" sz="2000" b="1" dirty="0">
                <a:solidFill>
                  <a:schemeClr val="tx2"/>
                </a:solidFill>
                <a:latin typeface="Times New Roman" pitchFamily="18" charset="0"/>
              </a:rPr>
              <a:t>kolmé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, potom sú nezávislé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:</a:t>
            </a:r>
            <a:r>
              <a:rPr lang="sk-SK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latin typeface="Cambria Math"/>
              <a:ea typeface="Cambria Math"/>
            </a:endParaRPr>
          </a:p>
        </p:txBody>
      </p:sp>
      <p:graphicFrame>
        <p:nvGraphicFramePr>
          <p:cNvPr id="701457" name="Object 17"/>
          <p:cNvGraphicFramePr>
            <a:graphicFrameLocks noChangeAspect="1"/>
          </p:cNvGraphicFramePr>
          <p:nvPr/>
        </p:nvGraphicFramePr>
        <p:xfrm>
          <a:off x="4416124" y="2024180"/>
          <a:ext cx="2967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422360" imgH="317160" progId="Equation.3">
                  <p:embed/>
                </p:oleObj>
              </mc:Choice>
              <mc:Fallback>
                <p:oleObj name="Rovnica" r:id="rId8" imgW="1422360" imgH="317160" progId="Equation.3">
                  <p:embed/>
                  <p:pic>
                    <p:nvPicPr>
                      <p:cNvPr id="701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124" y="2024180"/>
                        <a:ext cx="29670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8" name="Object 18"/>
          <p:cNvGraphicFramePr>
            <a:graphicFrameLocks noChangeAspect="1"/>
          </p:cNvGraphicFramePr>
          <p:nvPr/>
        </p:nvGraphicFramePr>
        <p:xfrm>
          <a:off x="3811262" y="2595684"/>
          <a:ext cx="27559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20480" imgH="317160" progId="Equation.3">
                  <p:embed/>
                </p:oleObj>
              </mc:Choice>
              <mc:Fallback>
                <p:oleObj name="Rovnica" r:id="rId10" imgW="1320480" imgH="317160" progId="Equation.3">
                  <p:embed/>
                  <p:pic>
                    <p:nvPicPr>
                      <p:cNvPr id="7014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262" y="2595684"/>
                        <a:ext cx="27559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>
            <a:extLst>
              <a:ext uri="{FF2B5EF4-FFF2-40B4-BE49-F238E27FC236}">
                <a16:creationId xmlns:a16="http://schemas.microsoft.com/office/drawing/2014/main" id="{5515A529-9F71-2B57-F6A8-95AF3D516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0998" y="2704570"/>
          <a:ext cx="7953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380880" imgH="215640" progId="Equation.3">
                  <p:embed/>
                </p:oleObj>
              </mc:Choice>
              <mc:Fallback>
                <p:oleObj name="Rovnica" r:id="rId12" imgW="380880" imgH="215640" progId="Equation.3">
                  <p:embed/>
                  <p:pic>
                    <p:nvPicPr>
                      <p:cNvPr id="3" name="Object 12">
                        <a:extLst>
                          <a:ext uri="{FF2B5EF4-FFF2-40B4-BE49-F238E27FC236}">
                            <a16:creationId xmlns:a16="http://schemas.microsoft.com/office/drawing/2014/main" id="{5515A529-9F71-2B57-F6A8-95AF3D5169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0998" y="2704570"/>
                        <a:ext cx="7953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>
            <a:extLst>
              <a:ext uri="{FF2B5EF4-FFF2-40B4-BE49-F238E27FC236}">
                <a16:creationId xmlns:a16="http://schemas.microsoft.com/office/drawing/2014/main" id="{4FF1C0E9-5DC6-4617-84D6-5E642C1FC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839638"/>
              </p:ext>
            </p:extLst>
          </p:nvPr>
        </p:nvGraphicFramePr>
        <p:xfrm>
          <a:off x="7827144" y="2708920"/>
          <a:ext cx="8493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406080" imgH="215640" progId="Equation.3">
                  <p:embed/>
                </p:oleObj>
              </mc:Choice>
              <mc:Fallback>
                <p:oleObj name="Rovnica" r:id="rId14" imgW="406080" imgH="215640" progId="Equation.3">
                  <p:embed/>
                  <p:pic>
                    <p:nvPicPr>
                      <p:cNvPr id="7014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144" y="2708920"/>
                        <a:ext cx="849312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1F450664-FC2F-E5C8-534D-181725103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Line 2">
            <a:extLst>
              <a:ext uri="{FF2B5EF4-FFF2-40B4-BE49-F238E27FC236}">
                <a16:creationId xmlns:a16="http://schemas.microsoft.com/office/drawing/2014/main" id="{7293D5DE-72EF-A19B-C770-A805F23C9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7201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8C1108-4147-8788-3A2A-4517ABEB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46" y="1465247"/>
            <a:ext cx="2184722" cy="19637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70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67084"/>
              </p:ext>
            </p:extLst>
          </p:nvPr>
        </p:nvGraphicFramePr>
        <p:xfrm>
          <a:off x="507871" y="1571626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1" y="1571626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189373"/>
              </p:ext>
            </p:extLst>
          </p:nvPr>
        </p:nvGraphicFramePr>
        <p:xfrm>
          <a:off x="476644" y="2714621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812520" imgH="317160" progId="Equation.3">
                  <p:embed/>
                </p:oleObj>
              </mc:Choice>
              <mc:Fallback>
                <p:oleObj name="Rovnica" r:id="rId4" imgW="812520" imgH="317160" progId="Equation.3">
                  <p:embed/>
                  <p:pic>
                    <p:nvPicPr>
                      <p:cNvPr id="70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4" y="2714621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4300C025-7D92-E23D-8DA5-E5A2D656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857232"/>
            <a:ext cx="846274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H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tvor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í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Ortogonálnu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bázu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priestoru: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264FA39D-9241-1814-5416-B76F0B9BD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613276"/>
              </p:ext>
            </p:extLst>
          </p:nvPr>
        </p:nvGraphicFramePr>
        <p:xfrm>
          <a:off x="431570" y="2144100"/>
          <a:ext cx="19065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14400" imgH="317160" progId="Equation.3">
                  <p:embed/>
                </p:oleObj>
              </mc:Choice>
              <mc:Fallback>
                <p:oleObj name="Rovnica" r:id="rId6" imgW="914400" imgH="317160" progId="Equation.3">
                  <p:embed/>
                  <p:pic>
                    <p:nvPicPr>
                      <p:cNvPr id="6" name="Object 15">
                        <a:extLst>
                          <a:ext uri="{FF2B5EF4-FFF2-40B4-BE49-F238E27FC236}">
                            <a16:creationId xmlns:a16="http://schemas.microsoft.com/office/drawing/2014/main" id="{CDB857D4-9103-696B-1147-194EDDAB66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0" y="2144100"/>
                        <a:ext cx="19065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20B7D9E-D847-9F24-3EAD-0F9596CC07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47974"/>
              </p:ext>
            </p:extLst>
          </p:nvPr>
        </p:nvGraphicFramePr>
        <p:xfrm>
          <a:off x="5416716" y="1508914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333440" imgH="228600" progId="Equation.3">
                  <p:embed/>
                </p:oleObj>
              </mc:Choice>
              <mc:Fallback>
                <p:oleObj name="Rovnica" r:id="rId8" imgW="1333440" imgH="228600" progId="Equation.3">
                  <p:embed/>
                  <p:pic>
                    <p:nvPicPr>
                      <p:cNvPr id="7290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716" y="1508914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C53134C6-555F-6479-1943-934F4BBE30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645048"/>
              </p:ext>
            </p:extLst>
          </p:nvPr>
        </p:nvGraphicFramePr>
        <p:xfrm>
          <a:off x="2987824" y="1493051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18960" imgH="228600" progId="Equation.3">
                  <p:embed/>
                </p:oleObj>
              </mc:Choice>
              <mc:Fallback>
                <p:oleObj name="Rovnica" r:id="rId10" imgW="1218960" imgH="228600" progId="Equation.3">
                  <p:embed/>
                  <p:pic>
                    <p:nvPicPr>
                      <p:cNvPr id="7290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93051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E6ADE46-0369-75D5-0D4D-2934B222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3645024"/>
            <a:ext cx="5726440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Koeficienty priemetu do Harmonickej bázy: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0658F7FB-4CE7-52A7-457D-041E06AC6C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99043"/>
              </p:ext>
            </p:extLst>
          </p:nvPr>
        </p:nvGraphicFramePr>
        <p:xfrm>
          <a:off x="2465404" y="4216528"/>
          <a:ext cx="20335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977760" imgH="660240" progId="Equation.3">
                  <p:embed/>
                </p:oleObj>
              </mc:Choice>
              <mc:Fallback>
                <p:oleObj name="Rovnica" r:id="rId12" imgW="977760" imgH="660240" progId="Equation.3">
                  <p:embed/>
                  <p:pic>
                    <p:nvPicPr>
                      <p:cNvPr id="7290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04" y="4216528"/>
                        <a:ext cx="2033587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A6DEE478-9A14-7DF6-27EC-CFCCCA0E8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777994"/>
              </p:ext>
            </p:extLst>
          </p:nvPr>
        </p:nvGraphicFramePr>
        <p:xfrm>
          <a:off x="641339" y="4641444"/>
          <a:ext cx="16906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812520" imgH="469800" progId="Equation.3">
                  <p:embed/>
                </p:oleObj>
              </mc:Choice>
              <mc:Fallback>
                <p:oleObj name="Rovnica" r:id="rId14" imgW="812520" imgH="469800" progId="Equation.3">
                  <p:embed/>
                  <p:pic>
                    <p:nvPicPr>
                      <p:cNvPr id="7291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39" y="4641444"/>
                        <a:ext cx="169068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C9028636-70C9-A812-1603-7F41E144A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08351"/>
              </p:ext>
            </p:extLst>
          </p:nvPr>
        </p:nvGraphicFramePr>
        <p:xfrm>
          <a:off x="4641867" y="4649911"/>
          <a:ext cx="24304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168200" imgH="444240" progId="Equation.3">
                  <p:embed/>
                </p:oleObj>
              </mc:Choice>
              <mc:Fallback>
                <p:oleObj name="Rovnica" r:id="rId16" imgW="1168200" imgH="444240" progId="Equation.3">
                  <p:embed/>
                  <p:pic>
                    <p:nvPicPr>
                      <p:cNvPr id="729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67" y="4649911"/>
                        <a:ext cx="2430463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038B38BE-2B2D-E0EC-BA0D-44369B24D1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44182"/>
              </p:ext>
            </p:extLst>
          </p:nvPr>
        </p:nvGraphicFramePr>
        <p:xfrm>
          <a:off x="749300" y="5748460"/>
          <a:ext cx="14795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711000" imgH="431640" progId="Equation.3">
                  <p:embed/>
                </p:oleObj>
              </mc:Choice>
              <mc:Fallback>
                <p:oleObj name="Rovnica" r:id="rId18" imgW="711000" imgH="431640" progId="Equation.3">
                  <p:embed/>
                  <p:pic>
                    <p:nvPicPr>
                      <p:cNvPr id="729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748460"/>
                        <a:ext cx="147955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>
            <a:extLst>
              <a:ext uri="{FF2B5EF4-FFF2-40B4-BE49-F238E27FC236}">
                <a16:creationId xmlns:a16="http://schemas.microsoft.com/office/drawing/2014/main" id="{51B561B6-15EE-ABB5-07EA-D99B697471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906633"/>
              </p:ext>
            </p:extLst>
          </p:nvPr>
        </p:nvGraphicFramePr>
        <p:xfrm>
          <a:off x="2627784" y="5709345"/>
          <a:ext cx="30130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0" imgW="1447560" imgH="444240" progId="Equation.3">
                  <p:embed/>
                </p:oleObj>
              </mc:Choice>
              <mc:Fallback>
                <p:oleObj name="Rovnica" r:id="rId20" imgW="1447560" imgH="444240" progId="Equation.3">
                  <p:embed/>
                  <p:pic>
                    <p:nvPicPr>
                      <p:cNvPr id="7291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709345"/>
                        <a:ext cx="301307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>
            <a:extLst>
              <a:ext uri="{FF2B5EF4-FFF2-40B4-BE49-F238E27FC236}">
                <a16:creationId xmlns:a16="http://schemas.microsoft.com/office/drawing/2014/main" id="{C677401B-A95A-AC84-3F1F-60D1941F0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3AD5015B-ABAA-05A3-3D54-E6ECABF71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632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1310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8C1108-4147-8788-3A2A-4517ABEB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46" y="1465247"/>
            <a:ext cx="2184722" cy="196375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700427" name="Object 11"/>
          <p:cNvGraphicFramePr>
            <a:graphicFrameLocks noChangeAspect="1"/>
          </p:cNvGraphicFramePr>
          <p:nvPr/>
        </p:nvGraphicFramePr>
        <p:xfrm>
          <a:off x="507871" y="1571626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7004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71" y="1571626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1456" name="Object 16"/>
          <p:cNvGraphicFramePr>
            <a:graphicFrameLocks noChangeAspect="1"/>
          </p:cNvGraphicFramePr>
          <p:nvPr/>
        </p:nvGraphicFramePr>
        <p:xfrm>
          <a:off x="476644" y="2714621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812520" imgH="317160" progId="Equation.3">
                  <p:embed/>
                </p:oleObj>
              </mc:Choice>
              <mc:Fallback>
                <p:oleObj name="Rovnica" r:id="rId4" imgW="812520" imgH="317160" progId="Equation.3">
                  <p:embed/>
                  <p:pic>
                    <p:nvPicPr>
                      <p:cNvPr id="70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644" y="2714621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id="{4300C025-7D92-E23D-8DA5-E5A2D656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19" y="857232"/>
            <a:ext cx="8288139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Harmonická báza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</a:rPr>
              <a:t> H </a:t>
            </a:r>
            <a:r>
              <a:rPr lang="en-US" sz="2000" b="1" dirty="0" err="1">
                <a:solidFill>
                  <a:srgbClr val="0070C0"/>
                </a:solidFill>
                <a:latin typeface="Times New Roman" pitchFamily="18" charset="0"/>
              </a:rPr>
              <a:t>tvor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í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Ortogonálnu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bázu </a:t>
            </a:r>
            <a:r>
              <a:rPr lang="sk-SK" sz="2000" b="1" dirty="0" err="1">
                <a:solidFill>
                  <a:srgbClr val="0070C0"/>
                </a:solidFill>
                <a:latin typeface="Times New Roman" pitchFamily="18" charset="0"/>
              </a:rPr>
              <a:t>N-rozmerného</a:t>
            </a:r>
            <a:r>
              <a:rPr lang="sk-SK" sz="2000" b="1" dirty="0">
                <a:solidFill>
                  <a:srgbClr val="0070C0"/>
                </a:solidFill>
                <a:latin typeface="Times New Roman" pitchFamily="18" charset="0"/>
              </a:rPr>
              <a:t> priestoru:</a:t>
            </a:r>
            <a:endParaRPr lang="en-US" sz="2000" b="1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264FA39D-9241-1814-5416-B76F0B9BD9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570" y="2144100"/>
          <a:ext cx="19065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914400" imgH="317160" progId="Equation.3">
                  <p:embed/>
                </p:oleObj>
              </mc:Choice>
              <mc:Fallback>
                <p:oleObj name="Rovnica" r:id="rId6" imgW="914400" imgH="317160" progId="Equation.3">
                  <p:embed/>
                  <p:pic>
                    <p:nvPicPr>
                      <p:cNvPr id="7" name="Object 15">
                        <a:extLst>
                          <a:ext uri="{FF2B5EF4-FFF2-40B4-BE49-F238E27FC236}">
                            <a16:creationId xmlns:a16="http://schemas.microsoft.com/office/drawing/2014/main" id="{264FA39D-9241-1814-5416-B76F0B9BD9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0" y="2144100"/>
                        <a:ext cx="1906588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20B7D9E-D847-9F24-3EAD-0F9596CC07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6716" y="1508914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333440" imgH="228600" progId="Equation.3">
                  <p:embed/>
                </p:oleObj>
              </mc:Choice>
              <mc:Fallback>
                <p:oleObj name="Rovnica" r:id="rId8" imgW="1333440" imgH="22860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320B7D9E-D847-9F24-3EAD-0F9596CC07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716" y="1508914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C53134C6-555F-6479-1943-934F4BBE3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824" y="1493051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18960" imgH="228600" progId="Equation.3">
                  <p:embed/>
                </p:oleObj>
              </mc:Choice>
              <mc:Fallback>
                <p:oleObj name="Rovnica" r:id="rId10" imgW="1218960" imgH="2286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C53134C6-555F-6479-1943-934F4BBE3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493051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AE6ADE46-0369-75D5-0D4D-2934B222F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4003722"/>
            <a:ext cx="47149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</a:rPr>
              <a:t>Diskr</a:t>
            </a:r>
            <a:r>
              <a:rPr lang="sk-SK" sz="2000" dirty="0" err="1">
                <a:solidFill>
                  <a:srgbClr val="0070C0"/>
                </a:solidFill>
                <a:latin typeface="Times New Roman" pitchFamily="18" charset="0"/>
              </a:rPr>
              <a:t>étna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 </a:t>
            </a:r>
            <a:r>
              <a:rPr lang="sk-SK" sz="2000" dirty="0" err="1">
                <a:solidFill>
                  <a:srgbClr val="0070C0"/>
                </a:solidFill>
                <a:latin typeface="Times New Roman" pitchFamily="18" charset="0"/>
              </a:rPr>
              <a:t>Fourier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o</a:t>
            </a:r>
            <a:r>
              <a:rPr lang="sk-SK" sz="2000" dirty="0" err="1">
                <a:solidFill>
                  <a:srgbClr val="0070C0"/>
                </a:solidFill>
                <a:latin typeface="Times New Roman" pitchFamily="18" charset="0"/>
              </a:rPr>
              <a:t>vá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 transformácia:</a:t>
            </a:r>
            <a:endParaRPr lang="en-US" sz="20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2D3EFC-E78A-2F65-CEE4-CB2BE5FA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71" y="4832359"/>
            <a:ext cx="2500330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31081D-2121-A4C8-FAD9-B168967BF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34" y="4828657"/>
            <a:ext cx="2882921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B3D76-1693-C101-35ED-2310DD5ED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95" y="4820190"/>
            <a:ext cx="1714513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A4B451F7-221F-E0E3-624D-FA1D508F7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2868" y="4840303"/>
          <a:ext cx="2774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333440" imgH="444240" progId="Equation.3">
                  <p:embed/>
                </p:oleObj>
              </mc:Choice>
              <mc:Fallback>
                <p:oleObj name="Rovnica" r:id="rId12" imgW="1333440" imgH="444240" progId="Equation.3">
                  <p:embed/>
                  <p:pic>
                    <p:nvPicPr>
                      <p:cNvPr id="7291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8" y="4840303"/>
                        <a:ext cx="27749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03AE3C4B-CCA0-8823-03D0-C2CC84AE1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472" y="4857237"/>
          <a:ext cx="14795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711000" imgH="431640" progId="Equation.3">
                  <p:embed/>
                </p:oleObj>
              </mc:Choice>
              <mc:Fallback>
                <p:oleObj name="Rovnica" r:id="rId14" imgW="711000" imgH="431640" progId="Equation.3">
                  <p:embed/>
                  <p:pic>
                    <p:nvPicPr>
                      <p:cNvPr id="72910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4857237"/>
                        <a:ext cx="1479550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531AD3E-42E7-B6DF-87F6-28DC1463FA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6446" y="4836601"/>
          <a:ext cx="23256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117440" imgH="444240" progId="Equation.3">
                  <p:embed/>
                </p:oleObj>
              </mc:Choice>
              <mc:Fallback>
                <p:oleObj name="Rovnica" r:id="rId16" imgW="1117440" imgH="444240" progId="Equation.3">
                  <p:embed/>
                  <p:pic>
                    <p:nvPicPr>
                      <p:cNvPr id="7291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4836601"/>
                        <a:ext cx="23256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">
            <a:extLst>
              <a:ext uri="{FF2B5EF4-FFF2-40B4-BE49-F238E27FC236}">
                <a16:creationId xmlns:a16="http://schemas.microsoft.com/office/drawing/2014/main" id="{3384C45D-BF8C-0628-1D27-208F164F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Vlastnosti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8280D4A3-CF01-8993-8542-9D2252894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81729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583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1205" name="Object 5"/>
              <p:cNvSpPr txBox="1"/>
              <p:nvPr/>
            </p:nvSpPr>
            <p:spPr bwMode="auto">
              <a:xfrm>
                <a:off x="1193800" y="4044950"/>
                <a:ext cx="6978600" cy="20193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sk-S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0⋅</m:t>
                                    </m:r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1⋅</m:t>
                                    </m:r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⋅0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sk-SK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sk-SK" sz="24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sk-SK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d>
                                      <m:dPr>
                                        <m:ctrlP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400" dirty="0"/>
              </a:p>
            </p:txBody>
          </p:sp>
        </mc:Choice>
        <mc:Fallback xmlns="">
          <p:sp>
            <p:nvSpPr>
              <p:cNvPr id="69120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3800" y="4044950"/>
                <a:ext cx="6978600" cy="2019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99507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E3528-40DE-53CC-5268-0B558BD2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78" y="4000504"/>
            <a:ext cx="514353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Frekvencia -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počet obehov za časovú jednotku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7D03ED43-422A-A31A-3374-4EFE9EB717A3}"/>
                  </a:ext>
                </a:extLst>
              </p:cNvPr>
              <p:cNvSpPr txBox="1"/>
              <p:nvPr/>
            </p:nvSpPr>
            <p:spPr bwMode="auto">
              <a:xfrm>
                <a:off x="3643313" y="4857750"/>
                <a:ext cx="2325687" cy="71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:"/>
                          <m:sub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7D03ED43-422A-A31A-3374-4EFE9EB7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3313" y="4857750"/>
                <a:ext cx="2325687" cy="71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1110AC03-7431-8317-F8B5-1ADEAF034F21}"/>
                  </a:ext>
                </a:extLst>
              </p:cNvPr>
              <p:cNvSpPr txBox="1"/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1110AC03-7431-8317-F8B5-1ADEAF034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036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E3528-40DE-53CC-5268-0B558BD2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78" y="4000504"/>
            <a:ext cx="514353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Frekvencia -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počet obehov za časovú jednotku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64FAE09-03D5-5A00-9094-8667A0FC2C20}"/>
                  </a:ext>
                </a:extLst>
              </p:cNvPr>
              <p:cNvSpPr txBox="1"/>
              <p:nvPr/>
            </p:nvSpPr>
            <p:spPr bwMode="auto">
              <a:xfrm>
                <a:off x="3643313" y="4857750"/>
                <a:ext cx="2722562" cy="71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:"/>
                          <m:sub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⋅=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64FAE09-03D5-5A00-9094-8667A0FC2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3313" y="4857750"/>
                <a:ext cx="2722562" cy="711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F69337BD-CB98-34A4-8087-53E26B64F793}"/>
                  </a:ext>
                </a:extLst>
              </p:cNvPr>
              <p:cNvSpPr txBox="1"/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F69337BD-CB98-34A4-8087-53E26B64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568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0E3528-40DE-53CC-5268-0B558BD2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78" y="4000504"/>
            <a:ext cx="514353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Frekvencia - </a:t>
            </a:r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počet obehov za časovú jednotku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74D4CF4A-3F3A-A621-1FE2-C81246B01716}"/>
                  </a:ext>
                </a:extLst>
              </p:cNvPr>
              <p:cNvSpPr txBox="1"/>
              <p:nvPr/>
            </p:nvSpPr>
            <p:spPr bwMode="auto">
              <a:xfrm>
                <a:off x="3640138" y="4900613"/>
                <a:ext cx="2536825" cy="5730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:"/>
                          <m:subHide m:val="on"/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sSub>
                        <m:sSub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  <m:sub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=0⋅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74D4CF4A-3F3A-A621-1FE2-C81246B01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138" y="4900613"/>
                <a:ext cx="2536825" cy="573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AF84E083-1BC6-24F3-98FE-8C834425C02F}"/>
                  </a:ext>
                </a:extLst>
              </p:cNvPr>
              <p:cNvSpPr txBox="1"/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AF84E083-1BC6-24F3-98FE-8C834425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847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10FFCC9-E075-5B57-CD06-4FB7CA59A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78" y="4000504"/>
            <a:ext cx="4381658" cy="78581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najväčšia frekvencia odpovedá vektoru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68D32DE9-8365-795B-41F8-5898B79DA810}"/>
                  </a:ext>
                </a:extLst>
              </p:cNvPr>
              <p:cNvSpPr txBox="1"/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68D32DE9-8365-795B-41F8-5898B79D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679660-E13F-5421-5218-EC8D567C3D53}"/>
                  </a:ext>
                </a:extLst>
              </p:cNvPr>
              <p:cNvSpPr txBox="1"/>
              <p:nvPr/>
            </p:nvSpPr>
            <p:spPr bwMode="auto">
              <a:xfrm>
                <a:off x="3644900" y="4889500"/>
                <a:ext cx="3879428" cy="7858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:"/>
                          <m:subHide m:val="on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  <m:sSub>
                        <m:sSub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</m:t>
                          </m:r>
                        </m:e>
                        <m:sub>
                          <m:d>
                            <m:dPr>
                              <m:begChr m:val="⌊"/>
                              <m:endChr m:val="⌋"/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sub>
                      </m:sSub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sk-S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</m:t>
                      </m:r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C3679660-E13F-5421-5218-EC8D567C3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4900" y="4889500"/>
                <a:ext cx="3879428" cy="785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11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aoblený obdĺžnik 19"/>
          <p:cNvSpPr/>
          <p:nvPr/>
        </p:nvSpPr>
        <p:spPr>
          <a:xfrm>
            <a:off x="214282" y="1571612"/>
            <a:ext cx="8429684" cy="157163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mbria Math"/>
                <a:ea typeface="Cambria Math"/>
              </a:rPr>
              <a:t> </a:t>
            </a:r>
            <a:endParaRPr lang="sk-SK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500034" y="1928802"/>
          <a:ext cx="74263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3568680" imgH="482400" progId="Equation.3">
                  <p:embed/>
                </p:oleObj>
              </mc:Choice>
              <mc:Fallback>
                <p:oleObj name="Rovnica" r:id="rId2" imgW="3568680" imgH="482400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928802"/>
                        <a:ext cx="742632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Zaoblený obdĺžnik 11"/>
          <p:cNvSpPr/>
          <p:nvPr/>
        </p:nvSpPr>
        <p:spPr>
          <a:xfrm>
            <a:off x="214282" y="857232"/>
            <a:ext cx="8501122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857232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Všeobecný tvar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n-tého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vektora harmonickej bázy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3286124"/>
            <a:ext cx="828680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Harmonická báza H v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sk-SK" sz="2000">
                <a:solidFill>
                  <a:srgbClr val="FF0000"/>
                </a:solidFill>
                <a:latin typeface="Times New Roman" pitchFamily="18" charset="0"/>
              </a:rPr>
              <a:t>-rozmernom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priestore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543645A-06F5-0AB7-E01A-78FF2661E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1576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Harmonick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á báza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B7C5155D-B557-8592-8DEF-863EBD889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E9B9DE-D78A-F16D-A283-301BF4D69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78" y="4000504"/>
            <a:ext cx="5143536" cy="78581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chemeClr val="tx1"/>
                </a:solidFill>
                <a:latin typeface="Times New Roman" pitchFamily="18" charset="0"/>
              </a:rPr>
              <a:t>vzťah medzi frekvenciou a časom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: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0E935C9-CCB0-48F6-401E-E8F464808163}"/>
                  </a:ext>
                </a:extLst>
              </p:cNvPr>
              <p:cNvSpPr txBox="1"/>
              <p:nvPr/>
            </p:nvSpPr>
            <p:spPr bwMode="auto">
              <a:xfrm>
                <a:off x="4040188" y="4857750"/>
                <a:ext cx="1755948" cy="80349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</m:t>
                      </m:r>
                      <m:r>
                        <a:rPr lang="sk-S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sk-S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A0E935C9-CCB0-48F6-401E-E8F46480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0188" y="4857750"/>
                <a:ext cx="1755948" cy="803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ED11E06-E0B3-BF04-08A7-7E45BABDDE13}"/>
                  </a:ext>
                </a:extLst>
              </p:cNvPr>
              <p:cNvSpPr txBox="1"/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k-SK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k-SK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sk-SK" sz="22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sk-SK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sz="22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FED11E06-E0B3-BF04-08A7-7E45BABDD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293096"/>
                <a:ext cx="2232248" cy="2236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673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77584C8F-C7E5-3077-A6E7-06FDF7A6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95" y="1412776"/>
            <a:ext cx="2452505" cy="195690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18C10DC-E698-766B-95C9-37A742BE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Diskrétna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Fourierové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transformácia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2D706E1-F97B-3520-D0B0-EC9383B8A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36F51AD7-9BF0-93AF-9FE9-8D41C3310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203" y="1533952"/>
          <a:ext cx="1879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901440" imgH="317160" progId="Equation.3">
                  <p:embed/>
                </p:oleObj>
              </mc:Choice>
              <mc:Fallback>
                <p:oleObj name="Rovnica" r:id="rId2" imgW="901440" imgH="317160" progId="Equation.3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36F51AD7-9BF0-93AF-9FE9-8D41C33108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03" y="1533952"/>
                        <a:ext cx="18796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A2A7C45D-D981-9788-7F59-2A0FD25E56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0683" y="2103865"/>
          <a:ext cx="22510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079280" imgH="317160" progId="Equation.3">
                  <p:embed/>
                </p:oleObj>
              </mc:Choice>
              <mc:Fallback>
                <p:oleObj name="Rovnica" r:id="rId4" imgW="1079280" imgH="317160" progId="Equation.3">
                  <p:embed/>
                  <p:pic>
                    <p:nvPicPr>
                      <p:cNvPr id="12" name="Object 15">
                        <a:extLst>
                          <a:ext uri="{FF2B5EF4-FFF2-40B4-BE49-F238E27FC236}">
                            <a16:creationId xmlns:a16="http://schemas.microsoft.com/office/drawing/2014/main" id="{A2A7C45D-D981-9788-7F59-2A0FD25E5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3" y="2103865"/>
                        <a:ext cx="22510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5903F75D-1A63-8793-AE21-DF4C7CD4E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76" y="2676947"/>
          <a:ext cx="16954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812520" imgH="317160" progId="Equation.3">
                  <p:embed/>
                </p:oleObj>
              </mc:Choice>
              <mc:Fallback>
                <p:oleObj name="Rovnica" r:id="rId6" imgW="812520" imgH="317160" progId="Equation.3">
                  <p:embed/>
                  <p:pic>
                    <p:nvPicPr>
                      <p:cNvPr id="13" name="Object 16">
                        <a:extLst>
                          <a:ext uri="{FF2B5EF4-FFF2-40B4-BE49-F238E27FC236}">
                            <a16:creationId xmlns:a16="http://schemas.microsoft.com/office/drawing/2014/main" id="{5903F75D-1A63-8793-AE21-DF4C7CD4E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76" y="2676947"/>
                        <a:ext cx="169545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EFAD08A2-C008-EF32-DA67-CD9C3D2F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857232"/>
            <a:ext cx="687856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Harmonick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 H je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Ortogonáln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báz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N-rozmerného priestoru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FAA1A999-28DE-AD25-8A07-B5F8036624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1161" y="1750271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333440" imgH="228600" progId="Equation.3">
                  <p:embed/>
                </p:oleObj>
              </mc:Choice>
              <mc:Fallback>
                <p:oleObj name="Rovnica" r:id="rId8" imgW="1333440" imgH="228600" progId="Equation.3">
                  <p:embed/>
                  <p:pic>
                    <p:nvPicPr>
                      <p:cNvPr id="6" name="Object 9">
                        <a:extLst>
                          <a:ext uri="{FF2B5EF4-FFF2-40B4-BE49-F238E27FC236}">
                            <a16:creationId xmlns:a16="http://schemas.microsoft.com/office/drawing/2014/main" id="{FAA1A999-28DE-AD25-8A07-B5F8036624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1161" y="1750271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3980F34E-397B-81DE-32BF-1537F243B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40" y="1698625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218960" imgH="228600" progId="Equation.3">
                  <p:embed/>
                </p:oleObj>
              </mc:Choice>
              <mc:Fallback>
                <p:oleObj name="Rovnica" r:id="rId10" imgW="1218960" imgH="2286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3980F34E-397B-81DE-32BF-1537F243B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698625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5BD54747-8439-B994-C10C-7B1DD00E0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3714752"/>
            <a:ext cx="1693992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</a:rPr>
              <a:t>Diskr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é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</a:rPr>
              <a:t>tna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 F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T:</a:t>
            </a:r>
            <a:endParaRPr lang="en-US" sz="20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DBCDC252-71F8-0FED-A2AF-3E33FCD20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4" y="2448512"/>
          <a:ext cx="2484437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193760" imgH="482400" progId="Equation.3">
                  <p:embed/>
                </p:oleObj>
              </mc:Choice>
              <mc:Fallback>
                <p:oleObj name="Rovnica" r:id="rId12" imgW="1193760" imgH="482400" progId="Equation.3">
                  <p:embed/>
                  <p:pic>
                    <p:nvPicPr>
                      <p:cNvPr id="10" name="Object 12">
                        <a:extLst>
                          <a:ext uri="{FF2B5EF4-FFF2-40B4-BE49-F238E27FC236}">
                            <a16:creationId xmlns:a16="http://schemas.microsoft.com/office/drawing/2014/main" id="{DBCDC252-71F8-0FED-A2AF-3E33FCD20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4" y="2448512"/>
                        <a:ext cx="2484437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2F0099E3-CC1F-028B-E502-9456DB27D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876" y="3553217"/>
          <a:ext cx="53355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2565360" imgH="431640" progId="Equation.3">
                  <p:embed/>
                </p:oleObj>
              </mc:Choice>
              <mc:Fallback>
                <p:oleObj name="Rovnica" r:id="rId14" imgW="2565360" imgH="431640" progId="Equation.3">
                  <p:embed/>
                  <p:pic>
                    <p:nvPicPr>
                      <p:cNvPr id="14" name="Object 15">
                        <a:extLst>
                          <a:ext uri="{FF2B5EF4-FFF2-40B4-BE49-F238E27FC236}">
                            <a16:creationId xmlns:a16="http://schemas.microsoft.com/office/drawing/2014/main" id="{2F0099E3-CC1F-028B-E502-9456DB27D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76" y="3553217"/>
                        <a:ext cx="5335588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>
            <a:extLst>
              <a:ext uri="{FF2B5EF4-FFF2-40B4-BE49-F238E27FC236}">
                <a16:creationId xmlns:a16="http://schemas.microsoft.com/office/drawing/2014/main" id="{883BC0F1-7596-C8C5-8B5C-BE10FFDAC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0869" y="4344454"/>
            <a:ext cx="2882921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6716A8BE-BEEB-5B5F-308B-91396512CB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2803" y="4356100"/>
          <a:ext cx="2774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333440" imgH="444240" progId="Equation.3">
                  <p:embed/>
                </p:oleObj>
              </mc:Choice>
              <mc:Fallback>
                <p:oleObj name="Rovnica" r:id="rId16" imgW="1333440" imgH="444240" progId="Equation.3">
                  <p:embed/>
                  <p:pic>
                    <p:nvPicPr>
                      <p:cNvPr id="21" name="Object 13">
                        <a:extLst>
                          <a:ext uri="{FF2B5EF4-FFF2-40B4-BE49-F238E27FC236}">
                            <a16:creationId xmlns:a16="http://schemas.microsoft.com/office/drawing/2014/main" id="{6716A8BE-BEEB-5B5F-308B-91396512C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03" y="4356100"/>
                        <a:ext cx="27749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>
            <a:extLst>
              <a:ext uri="{FF2B5EF4-FFF2-40B4-BE49-F238E27FC236}">
                <a16:creationId xmlns:a16="http://schemas.microsoft.com/office/drawing/2014/main" id="{5EA0CE15-A40B-EC31-9A81-EAC1C954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20" y="5515890"/>
            <a:ext cx="263009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Spätná d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</a:rPr>
              <a:t>iskr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é</a:t>
            </a:r>
            <a:r>
              <a:rPr lang="en-US" sz="2000" dirty="0" err="1">
                <a:solidFill>
                  <a:srgbClr val="0070C0"/>
                </a:solidFill>
                <a:latin typeface="Times New Roman" pitchFamily="18" charset="0"/>
              </a:rPr>
              <a:t>tna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</a:rPr>
              <a:t> F</a:t>
            </a:r>
            <a:r>
              <a:rPr lang="sk-SK" sz="2000" dirty="0">
                <a:solidFill>
                  <a:srgbClr val="0070C0"/>
                </a:solidFill>
                <a:latin typeface="Times New Roman" pitchFamily="18" charset="0"/>
              </a:rPr>
              <a:t>T:</a:t>
            </a:r>
            <a:endParaRPr lang="en-US" sz="2000" dirty="0">
              <a:solidFill>
                <a:srgbClr val="0070C0"/>
              </a:solidFill>
              <a:latin typeface="Times New Roman" pitchFamily="18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5AFF9DB-E8ED-A097-4BD8-F42B8FFC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82" y="5668088"/>
            <a:ext cx="2500330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4" name="Object 17">
            <a:extLst>
              <a:ext uri="{FF2B5EF4-FFF2-40B4-BE49-F238E27FC236}">
                <a16:creationId xmlns:a16="http://schemas.microsoft.com/office/drawing/2014/main" id="{872B5E27-9E01-E34B-3C18-8BE6708B9C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2657" y="5672330"/>
          <a:ext cx="23256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1117440" imgH="444240" progId="Equation.3">
                  <p:embed/>
                </p:oleObj>
              </mc:Choice>
              <mc:Fallback>
                <p:oleObj name="Rovnica" r:id="rId18" imgW="1117440" imgH="444240" progId="Equation.3">
                  <p:embed/>
                  <p:pic>
                    <p:nvPicPr>
                      <p:cNvPr id="24" name="Object 17">
                        <a:extLst>
                          <a:ext uri="{FF2B5EF4-FFF2-40B4-BE49-F238E27FC236}">
                            <a16:creationId xmlns:a16="http://schemas.microsoft.com/office/drawing/2014/main" id="{872B5E27-9E01-E34B-3C18-8BE6708B9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57" y="5672330"/>
                        <a:ext cx="2325687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Zaoblený obdĺžnik 15">
            <a:extLst>
              <a:ext uri="{FF2B5EF4-FFF2-40B4-BE49-F238E27FC236}">
                <a16:creationId xmlns:a16="http://schemas.microsoft.com/office/drawing/2014/main" id="{E7602425-C187-21F0-B9AC-ED6C79BD80D8}"/>
              </a:ext>
            </a:extLst>
          </p:cNvPr>
          <p:cNvSpPr/>
          <p:nvPr/>
        </p:nvSpPr>
        <p:spPr>
          <a:xfrm>
            <a:off x="5963882" y="6165304"/>
            <a:ext cx="2400812" cy="3343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k-SK" sz="1000" dirty="0">
                <a:solidFill>
                  <a:schemeClr val="tx1"/>
                </a:solidFill>
              </a:rPr>
              <a:t>Vysvetliť ekvivalent so spojitou FFT</a:t>
            </a:r>
          </a:p>
        </p:txBody>
      </p:sp>
    </p:spTree>
    <p:extLst>
      <p:ext uri="{BB962C8B-B14F-4D97-AF65-F5344CB8AC3E}">
        <p14:creationId xmlns:p14="http://schemas.microsoft.com/office/powerpoint/2010/main" val="95962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18C10DC-E698-766B-95C9-37A742BE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Spektrá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Fourierovej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transformácie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2D706E1-F97B-3520-D0B0-EC9383B8A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Zaoblený obdĺžnik 12">
            <a:extLst>
              <a:ext uri="{FF2B5EF4-FFF2-40B4-BE49-F238E27FC236}">
                <a16:creationId xmlns:a16="http://schemas.microsoft.com/office/drawing/2014/main" id="{E99B82B5-FC21-28AE-D9D3-F5EE1F8EF810}"/>
              </a:ext>
            </a:extLst>
          </p:cNvPr>
          <p:cNvSpPr/>
          <p:nvPr/>
        </p:nvSpPr>
        <p:spPr>
          <a:xfrm>
            <a:off x="714348" y="1877884"/>
            <a:ext cx="2286016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D11A190-CD0D-0AF2-B74E-9964C1B8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1877884"/>
            <a:ext cx="221457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Spektrum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procesu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03342A6C-7584-B417-81E1-C44A20749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8992" y="1949322"/>
          <a:ext cx="20716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3000" imgH="228600" progId="Equation.3">
                  <p:embed/>
                </p:oleObj>
              </mc:Choice>
              <mc:Fallback>
                <p:oleObj name="Rovnica" r:id="rId2" imgW="1143000" imgH="228600" progId="Equation.3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03342A6C-7584-B417-81E1-C44A20749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949322"/>
                        <a:ext cx="20716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93BC0730-5A98-E1D8-AB68-AB3A603CE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0491" y="1893757"/>
          <a:ext cx="1335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736560" imgH="291960" progId="Equation.3">
                  <p:embed/>
                </p:oleObj>
              </mc:Choice>
              <mc:Fallback>
                <p:oleObj name="Rovnica" r:id="rId4" imgW="736560" imgH="291960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93BC0730-5A98-E1D8-AB68-AB3A603CE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91" y="1893757"/>
                        <a:ext cx="13350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Zaoblený obdĺžnik 14">
            <a:extLst>
              <a:ext uri="{FF2B5EF4-FFF2-40B4-BE49-F238E27FC236}">
                <a16:creationId xmlns:a16="http://schemas.microsoft.com/office/drawing/2014/main" id="{426C0BDD-84A0-E99C-CA79-09DD4BD863FE}"/>
              </a:ext>
            </a:extLst>
          </p:cNvPr>
          <p:cNvSpPr/>
          <p:nvPr/>
        </p:nvSpPr>
        <p:spPr>
          <a:xfrm>
            <a:off x="714348" y="2708920"/>
            <a:ext cx="2714644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A0BCFFA7-9B3C-3851-D238-CF9948E3D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2708920"/>
            <a:ext cx="264320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Amplit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údové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DAA8DCB8-7214-9D99-3000-D4AF37C51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6029" y="2758125"/>
          <a:ext cx="2417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53800" progId="Equation.3">
                  <p:embed/>
                </p:oleObj>
              </mc:Choice>
              <mc:Fallback>
                <p:oleObj name="Rovnica" r:id="rId6" imgW="1333440" imgH="253800" progId="Equation.3">
                  <p:embed/>
                  <p:pic>
                    <p:nvPicPr>
                      <p:cNvPr id="27" name="Object 3">
                        <a:extLst>
                          <a:ext uri="{FF2B5EF4-FFF2-40B4-BE49-F238E27FC236}">
                            <a16:creationId xmlns:a16="http://schemas.microsoft.com/office/drawing/2014/main" id="{DAA8DCB8-7214-9D99-3000-D4AF37C51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6029" y="2758125"/>
                        <a:ext cx="241776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Zaoblený obdĺžnik 17">
            <a:extLst>
              <a:ext uri="{FF2B5EF4-FFF2-40B4-BE49-F238E27FC236}">
                <a16:creationId xmlns:a16="http://schemas.microsoft.com/office/drawing/2014/main" id="{638E90F8-607F-7B1A-B0C9-A3F577BCF346}"/>
              </a:ext>
            </a:extLst>
          </p:cNvPr>
          <p:cNvSpPr/>
          <p:nvPr/>
        </p:nvSpPr>
        <p:spPr>
          <a:xfrm>
            <a:off x="714348" y="3573016"/>
            <a:ext cx="2214578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B90700AA-3AE7-33A4-7676-00C52170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3573016"/>
            <a:ext cx="20002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Fázové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73DC0AB1-25ED-0841-1A67-68DC1EA45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8992" y="3644440"/>
          <a:ext cx="2278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257120" imgH="228600" progId="Equation.3">
                  <p:embed/>
                </p:oleObj>
              </mc:Choice>
              <mc:Fallback>
                <p:oleObj name="Rovnica" r:id="rId8" imgW="1257120" imgH="228600" progId="Equation.3">
                  <p:embed/>
                  <p:pic>
                    <p:nvPicPr>
                      <p:cNvPr id="30" name="Object 7">
                        <a:extLst>
                          <a:ext uri="{FF2B5EF4-FFF2-40B4-BE49-F238E27FC236}">
                            <a16:creationId xmlns:a16="http://schemas.microsoft.com/office/drawing/2014/main" id="{73DC0AB1-25ED-0841-1A67-68DC1EA45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644440"/>
                        <a:ext cx="227806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27508E3-03AC-A52B-0FEF-3CEC22EFD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3977" y="1052736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333440" imgH="228600" progId="Equation.3">
                  <p:embed/>
                </p:oleObj>
              </mc:Choice>
              <mc:Fallback>
                <p:oleObj name="Rovnica" r:id="rId10" imgW="1333440" imgH="2286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327508E3-03AC-A52B-0FEF-3CEC22EF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77" y="1052736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FA3EA440-91B1-AB58-BB24-BE1616A96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786" y="1054845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218960" imgH="228600" progId="Equation.3">
                  <p:embed/>
                </p:oleObj>
              </mc:Choice>
              <mc:Fallback>
                <p:oleObj name="Rovnica" r:id="rId12" imgW="1218960" imgH="228600" progId="Equation.3">
                  <p:embed/>
                  <p:pic>
                    <p:nvPicPr>
                      <p:cNvPr id="32" name="Object 13">
                        <a:extLst>
                          <a:ext uri="{FF2B5EF4-FFF2-40B4-BE49-F238E27FC236}">
                            <a16:creationId xmlns:a16="http://schemas.microsoft.com/office/drawing/2014/main" id="{FA3EA440-91B1-AB58-BB24-BE1616A96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054845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17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5" grpId="0" animBg="1"/>
      <p:bldP spid="26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974801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 descr="bront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66" y="1000108"/>
            <a:ext cx="6953297" cy="5214973"/>
          </a:xfrm>
          <a:prstGeom prst="rect">
            <a:avLst/>
          </a:prstGeom>
        </p:spPr>
      </p:pic>
      <p:graphicFrame>
        <p:nvGraphicFramePr>
          <p:cNvPr id="743426" name="Object 2"/>
          <p:cNvGraphicFramePr>
            <a:graphicFrameLocks noChangeAspect="1"/>
          </p:cNvGraphicFramePr>
          <p:nvPr/>
        </p:nvGraphicFramePr>
        <p:xfrm>
          <a:off x="4622802" y="2143116"/>
          <a:ext cx="2622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3" imgW="1447560" imgH="215640" progId="Equation.3">
                  <p:embed/>
                </p:oleObj>
              </mc:Choice>
              <mc:Fallback>
                <p:oleObj name="Rovnica" r:id="rId3" imgW="1447560" imgH="215640" progId="Equation.3">
                  <p:embed/>
                  <p:pic>
                    <p:nvPicPr>
                      <p:cNvPr id="7434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2" y="2143116"/>
                        <a:ext cx="26225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27" name="Object 3"/>
          <p:cNvGraphicFramePr>
            <a:graphicFrameLocks noChangeAspect="1"/>
          </p:cNvGraphicFramePr>
          <p:nvPr/>
        </p:nvGraphicFramePr>
        <p:xfrm>
          <a:off x="4643438" y="1643050"/>
          <a:ext cx="2119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5" imgW="1168200" imgH="215640" progId="Equation.3">
                  <p:embed/>
                </p:oleObj>
              </mc:Choice>
              <mc:Fallback>
                <p:oleObj name="Rovnica" r:id="rId5" imgW="1168200" imgH="215640" progId="Equation.3">
                  <p:embed/>
                  <p:pic>
                    <p:nvPicPr>
                      <p:cNvPr id="743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643050"/>
                        <a:ext cx="21193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3">
            <a:extLst>
              <a:ext uri="{FF2B5EF4-FFF2-40B4-BE49-F238E27FC236}">
                <a16:creationId xmlns:a16="http://schemas.microsoft.com/office/drawing/2014/main" id="{A6F19ACA-D29A-6C27-F595-A33BBF23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DFT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76AC797-FC80-B278-0B65-E7FE876A0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7592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100" y="3357562"/>
            <a:ext cx="5429288" cy="328614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3" name="Zaoblený obdĺžnik 12"/>
          <p:cNvSpPr/>
          <p:nvPr/>
        </p:nvSpPr>
        <p:spPr>
          <a:xfrm>
            <a:off x="214282" y="2143116"/>
            <a:ext cx="2286016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2143116"/>
            <a:ext cx="221457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Spektrum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procesu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47523" name="Object 3"/>
          <p:cNvGraphicFramePr>
            <a:graphicFrameLocks noChangeAspect="1"/>
          </p:cNvGraphicFramePr>
          <p:nvPr/>
        </p:nvGraphicFramePr>
        <p:xfrm>
          <a:off x="2928926" y="2214554"/>
          <a:ext cx="20716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3000" imgH="228600" progId="Equation.3">
                  <p:embed/>
                </p:oleObj>
              </mc:Choice>
              <mc:Fallback>
                <p:oleObj name="Rovnica" r:id="rId2" imgW="1143000" imgH="228600" progId="Equation.3">
                  <p:embed/>
                  <p:pic>
                    <p:nvPicPr>
                      <p:cNvPr id="747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2214554"/>
                        <a:ext cx="20716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765148" y="1357294"/>
          <a:ext cx="2622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447560" imgH="215640" progId="Equation.3">
                  <p:embed/>
                </p:oleObj>
              </mc:Choice>
              <mc:Fallback>
                <p:oleObj name="Rovnica" r:id="rId4" imgW="1447560" imgH="215640" progId="Equation.3">
                  <p:embed/>
                  <p:pic>
                    <p:nvPicPr>
                      <p:cNvPr id="74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48" y="1357294"/>
                        <a:ext cx="26225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785786" y="857232"/>
          <a:ext cx="2119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168200" imgH="215640" progId="Equation.3">
                  <p:embed/>
                </p:oleObj>
              </mc:Choice>
              <mc:Fallback>
                <p:oleObj name="Rovnica" r:id="rId6" imgW="1168200" imgH="215640" progId="Equation.3">
                  <p:embed/>
                  <p:pic>
                    <p:nvPicPr>
                      <p:cNvPr id="74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857232"/>
                        <a:ext cx="2119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44"/>
          <p:cNvSpPr>
            <a:spLocks noChangeArrowheads="1"/>
          </p:cNvSpPr>
          <p:nvPr/>
        </p:nvSpPr>
        <p:spPr bwMode="auto">
          <a:xfrm>
            <a:off x="428596" y="3286124"/>
            <a:ext cx="2500330" cy="2714644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21" name="Obdĺžnik 20"/>
          <p:cNvSpPr/>
          <p:nvPr/>
        </p:nvSpPr>
        <p:spPr>
          <a:xfrm>
            <a:off x="714348" y="3500438"/>
            <a:ext cx="20002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0.0000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- 1.4937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-0.1250 - 0.1250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-0.0884 + 0.2563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0.2500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-0.0884 - 0.2563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endParaRPr lang="nn-NO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-0.1250 + 0.1250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+ 1.4937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01D3BCD3-1526-5FB4-DA6A-904C02A0E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DFT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A20304C4-2BF8-731F-350E-DF955A0A3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041713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2976" y="3286124"/>
            <a:ext cx="5429288" cy="32147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100" y="3357562"/>
            <a:ext cx="5429288" cy="328614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765148" y="1357294"/>
          <a:ext cx="2622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447560" imgH="215640" progId="Equation.3">
                  <p:embed/>
                </p:oleObj>
              </mc:Choice>
              <mc:Fallback>
                <p:oleObj name="Rovnica" r:id="rId2" imgW="1447560" imgH="215640" progId="Equation.3">
                  <p:embed/>
                  <p:pic>
                    <p:nvPicPr>
                      <p:cNvPr id="74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48" y="1357294"/>
                        <a:ext cx="26225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785786" y="857232"/>
          <a:ext cx="2119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168200" imgH="215640" progId="Equation.3">
                  <p:embed/>
                </p:oleObj>
              </mc:Choice>
              <mc:Fallback>
                <p:oleObj name="Rovnica" r:id="rId4" imgW="1168200" imgH="215640" progId="Equation.3">
                  <p:embed/>
                  <p:pic>
                    <p:nvPicPr>
                      <p:cNvPr id="74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857232"/>
                        <a:ext cx="2119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4"/>
          <p:cNvSpPr/>
          <p:nvPr/>
        </p:nvSpPr>
        <p:spPr>
          <a:xfrm>
            <a:off x="214282" y="2132010"/>
            <a:ext cx="2714644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2132010"/>
            <a:ext cx="264320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Amplit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údové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255963" y="2181215"/>
          <a:ext cx="2417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53800" progId="Equation.3">
                  <p:embed/>
                </p:oleObj>
              </mc:Choice>
              <mc:Fallback>
                <p:oleObj name="Rovnica" r:id="rId6" imgW="1333440" imgH="2538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181215"/>
                        <a:ext cx="241776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285720" y="3286124"/>
            <a:ext cx="3143272" cy="314327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428596" y="3500438"/>
            <a:ext cx="2857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0.0000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- 1.4937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0.1250 - 0.1250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+ 0.2563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0.2500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|-0.0884 - 0.2563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endParaRPr lang="nn-NO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|-0.1250 + 0.1250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+ 1.4937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8" name="Rovná spojnica 17"/>
          <p:cNvCxnSpPr/>
          <p:nvPr/>
        </p:nvCxnSpPr>
        <p:spPr>
          <a:xfrm>
            <a:off x="142844" y="4786322"/>
            <a:ext cx="3429024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3">
            <a:extLst>
              <a:ext uri="{FF2B5EF4-FFF2-40B4-BE49-F238E27FC236}">
                <a16:creationId xmlns:a16="http://schemas.microsoft.com/office/drawing/2014/main" id="{4E2DBA1A-10F1-8499-F9C4-1C23BD25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DFT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561CBDE2-1F3B-986D-3A19-3207112DB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956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2976" y="3286124"/>
            <a:ext cx="5429288" cy="32147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100" y="3357562"/>
            <a:ext cx="5429288" cy="328614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765148" y="1357294"/>
          <a:ext cx="2622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447560" imgH="215640" progId="Equation.3">
                  <p:embed/>
                </p:oleObj>
              </mc:Choice>
              <mc:Fallback>
                <p:oleObj name="Rovnica" r:id="rId2" imgW="1447560" imgH="215640" progId="Equation.3">
                  <p:embed/>
                  <p:pic>
                    <p:nvPicPr>
                      <p:cNvPr id="74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48" y="1357294"/>
                        <a:ext cx="26225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785786" y="857232"/>
          <a:ext cx="2119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168200" imgH="215640" progId="Equation.3">
                  <p:embed/>
                </p:oleObj>
              </mc:Choice>
              <mc:Fallback>
                <p:oleObj name="Rovnica" r:id="rId4" imgW="1168200" imgH="215640" progId="Equation.3">
                  <p:embed/>
                  <p:pic>
                    <p:nvPicPr>
                      <p:cNvPr id="74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857232"/>
                        <a:ext cx="2119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4"/>
          <p:cNvSpPr/>
          <p:nvPr/>
        </p:nvSpPr>
        <p:spPr>
          <a:xfrm>
            <a:off x="214282" y="2132010"/>
            <a:ext cx="2714644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2132010"/>
            <a:ext cx="264320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Amplit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údové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255963" y="2181215"/>
          <a:ext cx="2417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53800" progId="Equation.3">
                  <p:embed/>
                </p:oleObj>
              </mc:Choice>
              <mc:Fallback>
                <p:oleObj name="Rovnica" r:id="rId6" imgW="1333440" imgH="2538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181215"/>
                        <a:ext cx="241776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285720" y="3286124"/>
            <a:ext cx="3143272" cy="314327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428596" y="3500438"/>
            <a:ext cx="28575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0.0000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- 1.4937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0.1250 - 0.1250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+ 0.2563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1250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|-0.0884 - 0.2563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endParaRPr lang="nn-NO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|-0.1250 + 0.1250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+ 1.4937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Obrázok 24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306" y="2768198"/>
            <a:ext cx="5262599" cy="394694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4C81D417-59F7-78AB-475F-33F59DF4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DFT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594DE6D2-E602-1228-0398-FDD365EBA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42274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2976" y="3286124"/>
            <a:ext cx="5429288" cy="321471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00100" y="3357562"/>
            <a:ext cx="5429288" cy="328614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748551" name="Object 7"/>
          <p:cNvGraphicFramePr>
            <a:graphicFrameLocks noChangeAspect="1"/>
          </p:cNvGraphicFramePr>
          <p:nvPr/>
        </p:nvGraphicFramePr>
        <p:xfrm>
          <a:off x="765148" y="1357294"/>
          <a:ext cx="26225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447560" imgH="215640" progId="Equation.3">
                  <p:embed/>
                </p:oleObj>
              </mc:Choice>
              <mc:Fallback>
                <p:oleObj name="Rovnica" r:id="rId2" imgW="1447560" imgH="215640" progId="Equation.3">
                  <p:embed/>
                  <p:pic>
                    <p:nvPicPr>
                      <p:cNvPr id="7485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48" y="1357294"/>
                        <a:ext cx="262255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52" name="Object 8"/>
          <p:cNvGraphicFramePr>
            <a:graphicFrameLocks noChangeAspect="1"/>
          </p:cNvGraphicFramePr>
          <p:nvPr/>
        </p:nvGraphicFramePr>
        <p:xfrm>
          <a:off x="785786" y="857232"/>
          <a:ext cx="2119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1168200" imgH="215640" progId="Equation.3">
                  <p:embed/>
                </p:oleObj>
              </mc:Choice>
              <mc:Fallback>
                <p:oleObj name="Rovnica" r:id="rId4" imgW="1168200" imgH="215640" progId="Equation.3">
                  <p:embed/>
                  <p:pic>
                    <p:nvPicPr>
                      <p:cNvPr id="7485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857232"/>
                        <a:ext cx="211931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4"/>
          <p:cNvSpPr/>
          <p:nvPr/>
        </p:nvSpPr>
        <p:spPr>
          <a:xfrm>
            <a:off x="214282" y="2132010"/>
            <a:ext cx="2714644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2132010"/>
            <a:ext cx="2643206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Amplit</a:t>
            </a:r>
            <a:r>
              <a:rPr lang="sk-SK" sz="2000" dirty="0" err="1">
                <a:solidFill>
                  <a:srgbClr val="FF0000"/>
                </a:solidFill>
                <a:latin typeface="Times New Roman" pitchFamily="18" charset="0"/>
              </a:rPr>
              <a:t>údové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255963" y="2181215"/>
          <a:ext cx="24177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53800" progId="Equation.3">
                  <p:embed/>
                </p:oleObj>
              </mc:Choice>
              <mc:Fallback>
                <p:oleObj name="Rovnica" r:id="rId6" imgW="1333440" imgH="253800" progId="Equation.3">
                  <p:embed/>
                  <p:pic>
                    <p:nvPicPr>
                      <p:cNvPr id="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181215"/>
                        <a:ext cx="241776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4"/>
          <p:cNvSpPr>
            <a:spLocks noChangeArrowheads="1"/>
          </p:cNvSpPr>
          <p:nvPr/>
        </p:nvSpPr>
        <p:spPr bwMode="auto">
          <a:xfrm>
            <a:off x="285720" y="3286124"/>
            <a:ext cx="3143272" cy="3143272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428596" y="3500438"/>
            <a:ext cx="30718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0.0000 + 0.0000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- 1.4937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0.1250 - 0.1250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+ 0.2563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0.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1250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|-0.0884 - 0.2563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0.2711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endParaRPr lang="nn-NO" dirty="0">
              <a:latin typeface="Times New Roman" pitchFamily="18" charset="0"/>
              <a:cs typeface="Times New Roman" pitchFamily="18" charset="0"/>
            </a:endParaRPr>
          </a:p>
          <a:p>
            <a:r>
              <a:rPr lang="nn-NO" dirty="0">
                <a:latin typeface="Times New Roman" pitchFamily="18" charset="0"/>
                <a:cs typeface="Times New Roman" pitchFamily="18" charset="0"/>
              </a:rPr>
              <a:t>|-0.1250 + 0.1250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0.1768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  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nn-NO" dirty="0">
                <a:latin typeface="Times New Roman" pitchFamily="18" charset="0"/>
                <a:cs typeface="Times New Roman" pitchFamily="18" charset="0"/>
              </a:rPr>
              <a:t>0.0884 + 1.4937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| = 1.4963</a:t>
            </a:r>
            <a:r>
              <a:rPr lang="sk-SK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endParaRPr lang="sk-SK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Obrázok 24" descr="bront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3306" y="2768198"/>
            <a:ext cx="5262599" cy="394694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8D92AAD-5EC8-1AC7-ED6B-15F70D16C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DFT 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F01D7774-EDCA-DC60-27E3-D098F587D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295372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18C10DC-E698-766B-95C9-37A742BE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Spektrá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Fourierovej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transformácie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2D706E1-F97B-3520-D0B0-EC9383B8A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Zaoblený obdĺžnik 12">
            <a:extLst>
              <a:ext uri="{FF2B5EF4-FFF2-40B4-BE49-F238E27FC236}">
                <a16:creationId xmlns:a16="http://schemas.microsoft.com/office/drawing/2014/main" id="{E99B82B5-FC21-28AE-D9D3-F5EE1F8EF810}"/>
              </a:ext>
            </a:extLst>
          </p:cNvPr>
          <p:cNvSpPr/>
          <p:nvPr/>
        </p:nvSpPr>
        <p:spPr>
          <a:xfrm>
            <a:off x="714348" y="1877884"/>
            <a:ext cx="2286016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D11A190-CD0D-0AF2-B74E-9964C1B8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1877884"/>
            <a:ext cx="221457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Spektrum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procesu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03342A6C-7584-B417-81E1-C44A20749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8992" y="1949322"/>
          <a:ext cx="20716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3000" imgH="228600" progId="Equation.3">
                  <p:embed/>
                </p:oleObj>
              </mc:Choice>
              <mc:Fallback>
                <p:oleObj name="Rovnica" r:id="rId2" imgW="1143000" imgH="228600" progId="Equation.3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03342A6C-7584-B417-81E1-C44A20749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949322"/>
                        <a:ext cx="20716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93BC0730-5A98-E1D8-AB68-AB3A603CE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0491" y="1893757"/>
          <a:ext cx="1335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736560" imgH="291960" progId="Equation.3">
                  <p:embed/>
                </p:oleObj>
              </mc:Choice>
              <mc:Fallback>
                <p:oleObj name="Rovnica" r:id="rId4" imgW="736560" imgH="291960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93BC0730-5A98-E1D8-AB68-AB3A603CE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491" y="1893757"/>
                        <a:ext cx="13350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27508E3-03AC-A52B-0FEF-3CEC22EFD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3977" y="1052736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28600" progId="Equation.3">
                  <p:embed/>
                </p:oleObj>
              </mc:Choice>
              <mc:Fallback>
                <p:oleObj name="Rovnica" r:id="rId6" imgW="1333440" imgH="2286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327508E3-03AC-A52B-0FEF-3CEC22EF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77" y="1052736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FA3EA440-91B1-AB58-BB24-BE1616A96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786" y="1054845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218960" imgH="228600" progId="Equation.3">
                  <p:embed/>
                </p:oleObj>
              </mc:Choice>
              <mc:Fallback>
                <p:oleObj name="Rovnica" r:id="rId8" imgW="1218960" imgH="228600" progId="Equation.3">
                  <p:embed/>
                  <p:pic>
                    <p:nvPicPr>
                      <p:cNvPr id="32" name="Object 13">
                        <a:extLst>
                          <a:ext uri="{FF2B5EF4-FFF2-40B4-BE49-F238E27FC236}">
                            <a16:creationId xmlns:a16="http://schemas.microsoft.com/office/drawing/2014/main" id="{FA3EA440-91B1-AB58-BB24-BE1616A96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054845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5">
            <a:extLst>
              <a:ext uri="{FF2B5EF4-FFF2-40B4-BE49-F238E27FC236}">
                <a16:creationId xmlns:a16="http://schemas.microsoft.com/office/drawing/2014/main" id="{42AC69FB-8E1F-318E-9C9A-BF08F0CB1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890" y="2875736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BED840E9-DB60-F824-4AC9-2390FF516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990" y="3875868"/>
          <a:ext cx="346233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1663560" imgH="444240" progId="Equation.3">
                  <p:embed/>
                </p:oleObj>
              </mc:Choice>
              <mc:Fallback>
                <p:oleObj name="Rovnica" r:id="rId10" imgW="1663560" imgH="444240" progId="Equation.3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BED840E9-DB60-F824-4AC9-2390FF516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990" y="3875868"/>
                        <a:ext cx="3462338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097E3BCE-EC30-697B-D188-D16D189DE5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428" y="2875736"/>
          <a:ext cx="2774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333440" imgH="444240" progId="Equation.3">
                  <p:embed/>
                </p:oleObj>
              </mc:Choice>
              <mc:Fallback>
                <p:oleObj name="Rovnica" r:id="rId12" imgW="1333440" imgH="44424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097E3BCE-EC30-697B-D188-D16D189DE5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428" y="2875736"/>
                        <a:ext cx="27749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A2AE90DE-FC40-C72D-5E20-B95F539D4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5627" y="3875864"/>
          <a:ext cx="35147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4" imgW="1688760" imgH="444240" progId="Equation.3">
                  <p:embed/>
                </p:oleObj>
              </mc:Choice>
              <mc:Fallback>
                <p:oleObj name="Rovnica" r:id="rId14" imgW="1688760" imgH="44424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A2AE90DE-FC40-C72D-5E20-B95F539D4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27" y="3875864"/>
                        <a:ext cx="3514725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5D110814-4EBA-B9B5-C9BB-CC346B7525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9890" y="4929981"/>
          <a:ext cx="2298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6" imgW="1104840" imgH="444240" progId="Equation.3">
                  <p:embed/>
                </p:oleObj>
              </mc:Choice>
              <mc:Fallback>
                <p:oleObj name="Rovnica" r:id="rId16" imgW="1104840" imgH="444240" progId="Equation.3">
                  <p:embed/>
                  <p:pic>
                    <p:nvPicPr>
                      <p:cNvPr id="8" name="Object 9">
                        <a:extLst>
                          <a:ext uri="{FF2B5EF4-FFF2-40B4-BE49-F238E27FC236}">
                            <a16:creationId xmlns:a16="http://schemas.microsoft.com/office/drawing/2014/main" id="{5D110814-4EBA-B9B5-C9BB-CC346B7525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9890" y="4929981"/>
                        <a:ext cx="229870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EF10853D-505A-3080-929E-1700FA48F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7823" y="5161752"/>
          <a:ext cx="5810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8" imgW="279360" imgH="228600" progId="Equation.3">
                  <p:embed/>
                </p:oleObj>
              </mc:Choice>
              <mc:Fallback>
                <p:oleObj name="Rovnica" r:id="rId18" imgW="279360" imgH="2286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EF10853D-505A-3080-929E-1700FA48F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823" y="5161752"/>
                        <a:ext cx="5810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D4390E0-C4E3-EDC8-E499-2BC7CA890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4204" y="3018612"/>
          <a:ext cx="1187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0" imgW="571320" imgH="228600" progId="Equation.3">
                  <p:embed/>
                </p:oleObj>
              </mc:Choice>
              <mc:Fallback>
                <p:oleObj name="Rovnica" r:id="rId20" imgW="571320" imgH="2286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8D4390E0-C4E3-EDC8-E499-2BC7CA890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204" y="3018612"/>
                        <a:ext cx="11874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1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418C10DC-E698-766B-95C9-37A742BE0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181566"/>
            <a:ext cx="6194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Spektrá </a:t>
            </a:r>
            <a:r>
              <a:rPr lang="sk-SK" sz="2400" b="1" dirty="0" err="1">
                <a:solidFill>
                  <a:schemeClr val="tx2"/>
                </a:solidFill>
                <a:latin typeface="Times New Roman" pitchFamily="18" charset="0"/>
              </a:rPr>
              <a:t>Fourierovej</a:t>
            </a:r>
            <a:r>
              <a:rPr lang="sk-SK" sz="2400" b="1" dirty="0">
                <a:solidFill>
                  <a:schemeClr val="tx2"/>
                </a:solidFill>
                <a:latin typeface="Times New Roman" pitchFamily="18" charset="0"/>
              </a:rPr>
              <a:t> transformácie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12D706E1-F97B-3520-D0B0-EC9383B8A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30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16" name="Zaoblený obdĺžnik 12">
            <a:extLst>
              <a:ext uri="{FF2B5EF4-FFF2-40B4-BE49-F238E27FC236}">
                <a16:creationId xmlns:a16="http://schemas.microsoft.com/office/drawing/2014/main" id="{E99B82B5-FC21-28AE-D9D3-F5EE1F8EF810}"/>
              </a:ext>
            </a:extLst>
          </p:cNvPr>
          <p:cNvSpPr/>
          <p:nvPr/>
        </p:nvSpPr>
        <p:spPr>
          <a:xfrm>
            <a:off x="714348" y="1877884"/>
            <a:ext cx="2286016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ED11A190-CD0D-0AF2-B74E-9964C1B8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1877884"/>
            <a:ext cx="2214578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Spektrum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procesu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03342A6C-7584-B417-81E1-C44A20749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8992" y="1949322"/>
          <a:ext cx="207168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" imgW="1143000" imgH="228600" progId="Equation.3">
                  <p:embed/>
                </p:oleObj>
              </mc:Choice>
              <mc:Fallback>
                <p:oleObj name="Rovnica" r:id="rId2" imgW="1143000" imgH="228600" progId="Equation.3">
                  <p:embed/>
                  <p:pic>
                    <p:nvPicPr>
                      <p:cNvPr id="19" name="Object 3">
                        <a:extLst>
                          <a:ext uri="{FF2B5EF4-FFF2-40B4-BE49-F238E27FC236}">
                            <a16:creationId xmlns:a16="http://schemas.microsoft.com/office/drawing/2014/main" id="{03342A6C-7584-B417-81E1-C44A207496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1949322"/>
                        <a:ext cx="2071687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93BC0730-5A98-E1D8-AB68-AB3A603CE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192" y="1893757"/>
          <a:ext cx="13350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736560" imgH="291960" progId="Equation.3">
                  <p:embed/>
                </p:oleObj>
              </mc:Choice>
              <mc:Fallback>
                <p:oleObj name="Rovnica" r:id="rId4" imgW="736560" imgH="291960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93BC0730-5A98-E1D8-AB68-AB3A603CE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192" y="1893757"/>
                        <a:ext cx="1335088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327508E3-03AC-A52B-0FEF-3CEC22EFD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3977" y="1052736"/>
          <a:ext cx="2416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1333440" imgH="228600" progId="Equation.3">
                  <p:embed/>
                </p:oleObj>
              </mc:Choice>
              <mc:Fallback>
                <p:oleObj name="Rovnica" r:id="rId6" imgW="1333440" imgH="228600" progId="Equation.3">
                  <p:embed/>
                  <p:pic>
                    <p:nvPicPr>
                      <p:cNvPr id="31" name="Object 12">
                        <a:extLst>
                          <a:ext uri="{FF2B5EF4-FFF2-40B4-BE49-F238E27FC236}">
                            <a16:creationId xmlns:a16="http://schemas.microsoft.com/office/drawing/2014/main" id="{327508E3-03AC-A52B-0FEF-3CEC22EFD6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77" y="1052736"/>
                        <a:ext cx="241617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FA3EA440-91B1-AB58-BB24-BE1616A96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786" y="1054845"/>
          <a:ext cx="22113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8" imgW="1218960" imgH="228600" progId="Equation.3">
                  <p:embed/>
                </p:oleObj>
              </mc:Choice>
              <mc:Fallback>
                <p:oleObj name="Rovnica" r:id="rId8" imgW="1218960" imgH="228600" progId="Equation.3">
                  <p:embed/>
                  <p:pic>
                    <p:nvPicPr>
                      <p:cNvPr id="32" name="Object 13">
                        <a:extLst>
                          <a:ext uri="{FF2B5EF4-FFF2-40B4-BE49-F238E27FC236}">
                            <a16:creationId xmlns:a16="http://schemas.microsoft.com/office/drawing/2014/main" id="{FA3EA440-91B1-AB58-BB24-BE1616A96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054845"/>
                        <a:ext cx="2211388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E210336E-003A-3422-1DE9-8AA7182C6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1592" y="5744202"/>
            <a:ext cx="3429024" cy="8572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1949863-8A61-9979-C5F8-DF5191710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576" y="4626595"/>
          <a:ext cx="503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241200" imgH="279360" progId="Equation.3">
                  <p:embed/>
                </p:oleObj>
              </mc:Choice>
              <mc:Fallback>
                <p:oleObj name="Rovnica" r:id="rId10" imgW="241200" imgH="279360" progId="Equation.3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71949863-8A61-9979-C5F8-DF5191710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626595"/>
                        <a:ext cx="5032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Zaoblený obdĺžnik 17">
            <a:extLst>
              <a:ext uri="{FF2B5EF4-FFF2-40B4-BE49-F238E27FC236}">
                <a16:creationId xmlns:a16="http://schemas.microsoft.com/office/drawing/2014/main" id="{4A255520-82D6-BC75-F002-0BF4216D0231}"/>
              </a:ext>
            </a:extLst>
          </p:cNvPr>
          <p:cNvSpPr/>
          <p:nvPr/>
        </p:nvSpPr>
        <p:spPr>
          <a:xfrm>
            <a:off x="755576" y="2744830"/>
            <a:ext cx="2214578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108CB43B-6445-6374-A9A5-C3EC9FFA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34" y="2744830"/>
            <a:ext cx="20002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Fázové spektrum: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F7465C1A-FA44-8F4E-96FA-4C43283A3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3977" y="2924944"/>
          <a:ext cx="22780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2" imgW="1257120" imgH="228600" progId="Equation.3">
                  <p:embed/>
                </p:oleObj>
              </mc:Choice>
              <mc:Fallback>
                <p:oleObj name="Rovnica" r:id="rId12" imgW="1257120" imgH="228600" progId="Equation.3">
                  <p:embed/>
                  <p:pic>
                    <p:nvPicPr>
                      <p:cNvPr id="21" name="Object 7">
                        <a:extLst>
                          <a:ext uri="{FF2B5EF4-FFF2-40B4-BE49-F238E27FC236}">
                            <a16:creationId xmlns:a16="http://schemas.microsoft.com/office/drawing/2014/main" id="{F7465C1A-FA44-8F4E-96FA-4C43283A3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977" y="2924944"/>
                        <a:ext cx="2278062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5">
            <a:extLst>
              <a:ext uri="{FF2B5EF4-FFF2-40B4-BE49-F238E27FC236}">
                <a16:creationId xmlns:a16="http://schemas.microsoft.com/office/drawing/2014/main" id="{274975F1-D3B9-BD1A-D347-E97FE7230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168" y="2786628"/>
            <a:ext cx="1800200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A393EE40-15E8-649D-525D-5310FE03D2DE}"/>
                  </a:ext>
                </a:extLst>
              </p:cNvPr>
              <p:cNvSpPr txBox="1"/>
              <p:nvPr/>
            </p:nvSpPr>
            <p:spPr bwMode="auto">
              <a:xfrm>
                <a:off x="6228184" y="2928938"/>
                <a:ext cx="1571636" cy="51797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sk-SK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sk-SK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k-SK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sk-SK" sz="2000" dirty="0"/>
              </a:p>
            </p:txBody>
          </p:sp>
        </mc:Choice>
        <mc:Fallback xmlns=""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A393EE40-15E8-649D-525D-5310FE03D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8184" y="2928938"/>
                <a:ext cx="1571636" cy="5179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aoblený obdĺžnik 23">
            <a:extLst>
              <a:ext uri="{FF2B5EF4-FFF2-40B4-BE49-F238E27FC236}">
                <a16:creationId xmlns:a16="http://schemas.microsoft.com/office/drawing/2014/main" id="{7E73549C-D666-41DC-DC3B-0EEEC43B0E3D}"/>
              </a:ext>
            </a:extLst>
          </p:cNvPr>
          <p:cNvSpPr/>
          <p:nvPr/>
        </p:nvSpPr>
        <p:spPr>
          <a:xfrm>
            <a:off x="755576" y="3649014"/>
            <a:ext cx="2214578" cy="50006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8C6B8722-5467-E435-76DA-0675201B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34" y="3676374"/>
            <a:ext cx="2000264" cy="43339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sz="2000" dirty="0" err="1">
                <a:solidFill>
                  <a:srgbClr val="FF0000"/>
                </a:solidFill>
                <a:latin typeface="Times New Roman" pitchFamily="18" charset="0"/>
              </a:rPr>
              <a:t>Energia</a:t>
            </a:r>
            <a:r>
              <a:rPr lang="sk-SK" sz="2000" dirty="0">
                <a:solidFill>
                  <a:srgbClr val="FF0000"/>
                </a:solidFill>
                <a:latin typeface="Times New Roman" pitchFamily="18" charset="0"/>
              </a:rPr>
              <a:t> procesu:</a:t>
            </a:r>
            <a:endParaRPr lang="en-US" sz="2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26" name="Object 13">
            <a:extLst>
              <a:ext uri="{FF2B5EF4-FFF2-40B4-BE49-F238E27FC236}">
                <a16:creationId xmlns:a16="http://schemas.microsoft.com/office/drawing/2014/main" id="{E26A64E1-F908-4123-DE3F-3AF1F7E35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642" y="4698033"/>
          <a:ext cx="9525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457200" imgH="253800" progId="Equation.3">
                  <p:embed/>
                </p:oleObj>
              </mc:Choice>
              <mc:Fallback>
                <p:oleObj name="Rovnica" r:id="rId15" imgW="457200" imgH="253800" progId="Equation.3">
                  <p:embed/>
                  <p:pic>
                    <p:nvPicPr>
                      <p:cNvPr id="26" name="Object 13">
                        <a:extLst>
                          <a:ext uri="{FF2B5EF4-FFF2-40B4-BE49-F238E27FC236}">
                            <a16:creationId xmlns:a16="http://schemas.microsoft.com/office/drawing/2014/main" id="{E26A64E1-F908-4123-DE3F-3AF1F7E35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642" y="4698033"/>
                        <a:ext cx="9525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>
            <a:extLst>
              <a:ext uri="{FF2B5EF4-FFF2-40B4-BE49-F238E27FC236}">
                <a16:creationId xmlns:a16="http://schemas.microsoft.com/office/drawing/2014/main" id="{CB9B3352-6A52-48B8-EC47-6D08B213F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774" y="4509120"/>
          <a:ext cx="2746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1320480" imgH="457200" progId="Equation.3">
                  <p:embed/>
                </p:oleObj>
              </mc:Choice>
              <mc:Fallback>
                <p:oleObj name="Rovnica" r:id="rId17" imgW="1320480" imgH="457200" progId="Equation.3">
                  <p:embed/>
                  <p:pic>
                    <p:nvPicPr>
                      <p:cNvPr id="27" name="Object 15">
                        <a:extLst>
                          <a:ext uri="{FF2B5EF4-FFF2-40B4-BE49-F238E27FC236}">
                            <a16:creationId xmlns:a16="http://schemas.microsoft.com/office/drawing/2014/main" id="{CB9B3352-6A52-48B8-EC47-6D08B213F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774" y="4509120"/>
                        <a:ext cx="27463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>
            <a:extLst>
              <a:ext uri="{FF2B5EF4-FFF2-40B4-BE49-F238E27FC236}">
                <a16:creationId xmlns:a16="http://schemas.microsoft.com/office/drawing/2014/main" id="{80BF1817-0C26-25EF-A948-C5D7CCC8C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1856" y="4534521"/>
          <a:ext cx="21907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9" imgW="1054080" imgH="431640" progId="Equation.3">
                  <p:embed/>
                </p:oleObj>
              </mc:Choice>
              <mc:Fallback>
                <p:oleObj name="Rovnica" r:id="rId19" imgW="1054080" imgH="431640" progId="Equation.3">
                  <p:embed/>
                  <p:pic>
                    <p:nvPicPr>
                      <p:cNvPr id="28" name="Object 16">
                        <a:extLst>
                          <a:ext uri="{FF2B5EF4-FFF2-40B4-BE49-F238E27FC236}">
                            <a16:creationId xmlns:a16="http://schemas.microsoft.com/office/drawing/2014/main" id="{80BF1817-0C26-25EF-A948-C5D7CCC8C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856" y="4534521"/>
                        <a:ext cx="219075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>
            <a:extLst>
              <a:ext uri="{FF2B5EF4-FFF2-40B4-BE49-F238E27FC236}">
                <a16:creationId xmlns:a16="http://schemas.microsoft.com/office/drawing/2014/main" id="{AF35C777-1279-64D6-F4B7-61923DB47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33" y="4538223"/>
          <a:ext cx="163671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1" imgW="787320" imgH="431640" progId="Equation.3">
                  <p:embed/>
                </p:oleObj>
              </mc:Choice>
              <mc:Fallback>
                <p:oleObj name="Rovnica" r:id="rId21" imgW="787320" imgH="431640" progId="Equation.3">
                  <p:embed/>
                  <p:pic>
                    <p:nvPicPr>
                      <p:cNvPr id="29" name="Object 17">
                        <a:extLst>
                          <a:ext uri="{FF2B5EF4-FFF2-40B4-BE49-F238E27FC236}">
                            <a16:creationId xmlns:a16="http://schemas.microsoft.com/office/drawing/2014/main" id="{AF35C777-1279-64D6-F4B7-61923DB47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33" y="4538223"/>
                        <a:ext cx="1636713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>
            <a:extLst>
              <a:ext uri="{FF2B5EF4-FFF2-40B4-BE49-F238E27FC236}">
                <a16:creationId xmlns:a16="http://schemas.microsoft.com/office/drawing/2014/main" id="{FBB96491-3883-4F03-58B8-32ACC2A4F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31" y="5769590"/>
          <a:ext cx="3248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3" imgW="1562040" imgH="431640" progId="Equation.3">
                  <p:embed/>
                </p:oleObj>
              </mc:Choice>
              <mc:Fallback>
                <p:oleObj name="Rovnica" r:id="rId23" imgW="1562040" imgH="431640" progId="Equation.3">
                  <p:embed/>
                  <p:pic>
                    <p:nvPicPr>
                      <p:cNvPr id="30" name="Object 18">
                        <a:extLst>
                          <a:ext uri="{FF2B5EF4-FFF2-40B4-BE49-F238E27FC236}">
                            <a16:creationId xmlns:a16="http://schemas.microsoft.com/office/drawing/2014/main" id="{FBB96491-3883-4F03-58B8-32ACC2A4F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31" y="5769590"/>
                        <a:ext cx="32480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">
            <a:extLst>
              <a:ext uri="{FF2B5EF4-FFF2-40B4-BE49-F238E27FC236}">
                <a16:creationId xmlns:a16="http://schemas.microsoft.com/office/drawing/2014/main" id="{A0C871CA-6EAA-9A1D-BBAB-6D6BA3450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296" y="1844824"/>
            <a:ext cx="1571636" cy="7143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en-US" sz="20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62EE0C0B-F7A5-595B-87C2-7E1ADAC51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0610" y="1987700"/>
          <a:ext cx="11874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25" imgW="571320" imgH="228600" progId="Equation.3">
                  <p:embed/>
                </p:oleObj>
              </mc:Choice>
              <mc:Fallback>
                <p:oleObj name="Rovnica" r:id="rId25" imgW="571320" imgH="228600" progId="Equation.3">
                  <p:embed/>
                  <p:pic>
                    <p:nvPicPr>
                      <p:cNvPr id="34" name="Object 11">
                        <a:extLst>
                          <a:ext uri="{FF2B5EF4-FFF2-40B4-BE49-F238E27FC236}">
                            <a16:creationId xmlns:a16="http://schemas.microsoft.com/office/drawing/2014/main" id="{62EE0C0B-F7A5-595B-87C2-7E1ADAC514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610" y="1987700"/>
                        <a:ext cx="11874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32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/>
      <p:bldP spid="22" grpId="0" animBg="1"/>
      <p:bldP spid="24" grpId="0" animBg="1"/>
      <p:bldP spid="2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45543-A3ED-6A54-F595-33D02A87F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5FBF989-757B-620C-99A9-A3D0A8F12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84984"/>
            <a:ext cx="7772400" cy="14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3200" kern="0" dirty="0">
                <a:latin typeface="Times New Roman" pitchFamily="18" charset="0"/>
              </a:rPr>
              <a:t>to be continue</a:t>
            </a:r>
            <a:endParaRPr lang="sk-SK" sz="3200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7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457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5882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8267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Obrázok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353" y="1340768"/>
            <a:ext cx="8706856" cy="4608512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03F4A46D-5CA2-FA1E-1A21-A8BD89B3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971" y="181566"/>
            <a:ext cx="55416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latin typeface="Times New Roman" pitchFamily="18" charset="0"/>
              </a:rPr>
              <a:t>Periodicke</a:t>
            </a:r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</a:rPr>
              <a:t> trendy</a:t>
            </a:r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208FFFF9-54F6-2832-E794-FA1456800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25" y="692696"/>
            <a:ext cx="8288139" cy="244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5374117"/>
      </p:ext>
    </p:extLst>
  </p:cSld>
  <p:clrMapOvr>
    <a:masterClrMapping/>
  </p:clrMapOvr>
</p:sld>
</file>

<file path=ppt/theme/theme1.xml><?xml version="1.0" encoding="utf-8"?>
<a:theme xmlns:a="http://schemas.openxmlformats.org/drawingml/2006/main" name="Predvolený návrh">
  <a:themeElements>
    <a:clrScheme name="Predvolený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dvolený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dvolený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dvolený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dvolený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37573</TotalTime>
  <Words>1411</Words>
  <Application>Microsoft Office PowerPoint</Application>
  <PresentationFormat>Prezentácia na obrazovke (4:3)</PresentationFormat>
  <Paragraphs>206</Paragraphs>
  <Slides>57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57</vt:i4>
      </vt:variant>
    </vt:vector>
  </HeadingPairs>
  <TitlesOfParts>
    <vt:vector size="63" baseType="lpstr">
      <vt:lpstr>Arial</vt:lpstr>
      <vt:lpstr>Cambria Math</vt:lpstr>
      <vt:lpstr>Symbol</vt:lpstr>
      <vt:lpstr>Times New Roman</vt:lpstr>
      <vt:lpstr>Predvolený návrh</vt:lpstr>
      <vt:lpstr>Rovnica</vt:lpstr>
      <vt:lpstr>Analýza procesov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Durko</dc:creator>
  <cp:lastModifiedBy>Juraj Smieško</cp:lastModifiedBy>
  <cp:revision>467</cp:revision>
  <dcterms:created xsi:type="dcterms:W3CDTF">2005-10-24T18:26:42Z</dcterms:created>
  <dcterms:modified xsi:type="dcterms:W3CDTF">2024-11-06T15:13:11Z</dcterms:modified>
</cp:coreProperties>
</file>