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4"/>
  </p:sldMasterIdLst>
  <p:sldIdLst>
    <p:sldId id="256" r:id="rId5"/>
    <p:sldId id="258" r:id="rId6"/>
    <p:sldId id="259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254C163-3BFC-40BA-A197-BBAAE89511A7}" v="502" dt="2024-12-02T21:02:06.26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Svetlý štýl 3 - zvýrazneni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Bez štýlu, bez mrie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A107856-5554-42FB-B03E-39F5DBC370BA}" styleName="Stredný štýl 4 - zvýrazneni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Stredný štýl 4 - zvýraznenie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EB344D84-9AFB-497E-A393-DC336BA19D2E}" styleName="Stredný štýl 3 - zvýraznenie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Stredný štýl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9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UD - Peter Cyprich" userId="098f3bb1-c630-41a5-a724-4a8437abd012" providerId="ADAL" clId="{C254C163-3BFC-40BA-A197-BBAAE89511A7}"/>
    <pc:docChg chg="undo redo custSel modSld">
      <pc:chgData name="STUD - Peter Cyprich" userId="098f3bb1-c630-41a5-a724-4a8437abd012" providerId="ADAL" clId="{C254C163-3BFC-40BA-A197-BBAAE89511A7}" dt="2024-12-02T21:02:52.815" v="1350" actId="20577"/>
      <pc:docMkLst>
        <pc:docMk/>
      </pc:docMkLst>
      <pc:sldChg chg="modSp mod">
        <pc:chgData name="STUD - Peter Cyprich" userId="098f3bb1-c630-41a5-a724-4a8437abd012" providerId="ADAL" clId="{C254C163-3BFC-40BA-A197-BBAAE89511A7}" dt="2024-12-02T20:27:41.850" v="439" actId="14826"/>
        <pc:sldMkLst>
          <pc:docMk/>
          <pc:sldMk cId="1745612847" sldId="258"/>
        </pc:sldMkLst>
        <pc:spChg chg="mod">
          <ac:chgData name="STUD - Peter Cyprich" userId="098f3bb1-c630-41a5-a724-4a8437abd012" providerId="ADAL" clId="{C254C163-3BFC-40BA-A197-BBAAE89511A7}" dt="2024-12-02T19:03:20.419" v="261" actId="1076"/>
          <ac:spMkLst>
            <pc:docMk/>
            <pc:sldMk cId="1745612847" sldId="258"/>
            <ac:spMk id="10" creationId="{1AC5ED29-9A9D-B514-A75E-096ABE24167B}"/>
          </ac:spMkLst>
        </pc:spChg>
        <pc:picChg chg="mod">
          <ac:chgData name="STUD - Peter Cyprich" userId="098f3bb1-c630-41a5-a724-4a8437abd012" providerId="ADAL" clId="{C254C163-3BFC-40BA-A197-BBAAE89511A7}" dt="2024-12-02T20:27:41.850" v="439" actId="14826"/>
          <ac:picMkLst>
            <pc:docMk/>
            <pc:sldMk cId="1745612847" sldId="258"/>
            <ac:picMk id="8" creationId="{C49EFAF1-9583-B545-3B51-0F516801B33F}"/>
          </ac:picMkLst>
        </pc:picChg>
      </pc:sldChg>
      <pc:sldChg chg="modSp mod">
        <pc:chgData name="STUD - Peter Cyprich" userId="098f3bb1-c630-41a5-a724-4a8437abd012" providerId="ADAL" clId="{C254C163-3BFC-40BA-A197-BBAAE89511A7}" dt="2024-12-02T20:28:06.786" v="449" actId="20577"/>
        <pc:sldMkLst>
          <pc:docMk/>
          <pc:sldMk cId="1514292643" sldId="259"/>
        </pc:sldMkLst>
        <pc:spChg chg="mod">
          <ac:chgData name="STUD - Peter Cyprich" userId="098f3bb1-c630-41a5-a724-4a8437abd012" providerId="ADAL" clId="{C254C163-3BFC-40BA-A197-BBAAE89511A7}" dt="2024-12-02T20:28:06.786" v="449" actId="20577"/>
          <ac:spMkLst>
            <pc:docMk/>
            <pc:sldMk cId="1514292643" sldId="259"/>
            <ac:spMk id="2" creationId="{2E9AE22B-A671-0A08-DE53-D34C73DCAD32}"/>
          </ac:spMkLst>
        </pc:spChg>
        <pc:picChg chg="mod">
          <ac:chgData name="STUD - Peter Cyprich" userId="098f3bb1-c630-41a5-a724-4a8437abd012" providerId="ADAL" clId="{C254C163-3BFC-40BA-A197-BBAAE89511A7}" dt="2024-12-02T20:27:47.870" v="440" actId="14826"/>
          <ac:picMkLst>
            <pc:docMk/>
            <pc:sldMk cId="1514292643" sldId="259"/>
            <ac:picMk id="8" creationId="{8C358625-FC6F-55BA-7F9C-401B35E7A385}"/>
          </ac:picMkLst>
        </pc:picChg>
      </pc:sldChg>
      <pc:sldChg chg="modSp">
        <pc:chgData name="STUD - Peter Cyprich" userId="098f3bb1-c630-41a5-a724-4a8437abd012" providerId="ADAL" clId="{C254C163-3BFC-40BA-A197-BBAAE89511A7}" dt="2024-12-02T20:28:16.855" v="450" actId="14826"/>
        <pc:sldMkLst>
          <pc:docMk/>
          <pc:sldMk cId="2938097168" sldId="261"/>
        </pc:sldMkLst>
        <pc:picChg chg="mod">
          <ac:chgData name="STUD - Peter Cyprich" userId="098f3bb1-c630-41a5-a724-4a8437abd012" providerId="ADAL" clId="{C254C163-3BFC-40BA-A197-BBAAE89511A7}" dt="2024-12-02T20:28:16.855" v="450" actId="14826"/>
          <ac:picMkLst>
            <pc:docMk/>
            <pc:sldMk cId="2938097168" sldId="261"/>
            <ac:picMk id="8" creationId="{A12BE730-3D66-80D4-37EA-F136D05CACB0}"/>
          </ac:picMkLst>
        </pc:picChg>
      </pc:sldChg>
      <pc:sldChg chg="modSp">
        <pc:chgData name="STUD - Peter Cyprich" userId="098f3bb1-c630-41a5-a724-4a8437abd012" providerId="ADAL" clId="{C254C163-3BFC-40BA-A197-BBAAE89511A7}" dt="2024-12-02T21:02:06.264" v="1339" actId="14826"/>
        <pc:sldMkLst>
          <pc:docMk/>
          <pc:sldMk cId="1380024039" sldId="262"/>
        </pc:sldMkLst>
        <pc:graphicFrameChg chg="mod">
          <ac:chgData name="STUD - Peter Cyprich" userId="098f3bb1-c630-41a5-a724-4a8437abd012" providerId="ADAL" clId="{C254C163-3BFC-40BA-A197-BBAAE89511A7}" dt="2024-12-02T20:43:39.797" v="734" actId="20577"/>
          <ac:graphicFrameMkLst>
            <pc:docMk/>
            <pc:sldMk cId="1380024039" sldId="262"/>
            <ac:graphicFrameMk id="5" creationId="{CB621D34-172C-561E-1C2E-C6BB8161C858}"/>
          </ac:graphicFrameMkLst>
        </pc:graphicFrameChg>
        <pc:picChg chg="mod">
          <ac:chgData name="STUD - Peter Cyprich" userId="098f3bb1-c630-41a5-a724-4a8437abd012" providerId="ADAL" clId="{C254C163-3BFC-40BA-A197-BBAAE89511A7}" dt="2024-12-02T21:02:06.264" v="1339" actId="14826"/>
          <ac:picMkLst>
            <pc:docMk/>
            <pc:sldMk cId="1380024039" sldId="262"/>
            <ac:picMk id="8" creationId="{EA314BE9-D360-0527-4D02-D56451936613}"/>
          </ac:picMkLst>
        </pc:picChg>
      </pc:sldChg>
      <pc:sldChg chg="modSp">
        <pc:chgData name="STUD - Peter Cyprich" userId="098f3bb1-c630-41a5-a724-4a8437abd012" providerId="ADAL" clId="{C254C163-3BFC-40BA-A197-BBAAE89511A7}" dt="2024-12-02T20:28:46.328" v="452" actId="14826"/>
        <pc:sldMkLst>
          <pc:docMk/>
          <pc:sldMk cId="580395008" sldId="263"/>
        </pc:sldMkLst>
        <pc:picChg chg="mod">
          <ac:chgData name="STUD - Peter Cyprich" userId="098f3bb1-c630-41a5-a724-4a8437abd012" providerId="ADAL" clId="{C254C163-3BFC-40BA-A197-BBAAE89511A7}" dt="2024-12-02T20:28:46.328" v="452" actId="14826"/>
          <ac:picMkLst>
            <pc:docMk/>
            <pc:sldMk cId="580395008" sldId="263"/>
            <ac:picMk id="6" creationId="{05FA27E4-FAEF-B559-6D36-E78DA4D8F339}"/>
          </ac:picMkLst>
        </pc:picChg>
      </pc:sldChg>
      <pc:sldChg chg="modSp">
        <pc:chgData name="STUD - Peter Cyprich" userId="098f3bb1-c630-41a5-a724-4a8437abd012" providerId="ADAL" clId="{C254C163-3BFC-40BA-A197-BBAAE89511A7}" dt="2024-12-02T20:28:56.833" v="453" actId="14826"/>
        <pc:sldMkLst>
          <pc:docMk/>
          <pc:sldMk cId="3452822522" sldId="264"/>
        </pc:sldMkLst>
        <pc:picChg chg="mod">
          <ac:chgData name="STUD - Peter Cyprich" userId="098f3bb1-c630-41a5-a724-4a8437abd012" providerId="ADAL" clId="{C254C163-3BFC-40BA-A197-BBAAE89511A7}" dt="2024-12-02T20:28:56.833" v="453" actId="14826"/>
          <ac:picMkLst>
            <pc:docMk/>
            <pc:sldMk cId="3452822522" sldId="264"/>
            <ac:picMk id="6" creationId="{2DE8AB13-F513-3FFB-E4DE-015BBF70712B}"/>
          </ac:picMkLst>
        </pc:picChg>
      </pc:sldChg>
      <pc:sldChg chg="modSp">
        <pc:chgData name="STUD - Peter Cyprich" userId="098f3bb1-c630-41a5-a724-4a8437abd012" providerId="ADAL" clId="{C254C163-3BFC-40BA-A197-BBAAE89511A7}" dt="2024-12-02T20:29:03.544" v="454" actId="14826"/>
        <pc:sldMkLst>
          <pc:docMk/>
          <pc:sldMk cId="2066836976" sldId="265"/>
        </pc:sldMkLst>
        <pc:picChg chg="mod">
          <ac:chgData name="STUD - Peter Cyprich" userId="098f3bb1-c630-41a5-a724-4a8437abd012" providerId="ADAL" clId="{C254C163-3BFC-40BA-A197-BBAAE89511A7}" dt="2024-12-02T20:29:03.544" v="454" actId="14826"/>
          <ac:picMkLst>
            <pc:docMk/>
            <pc:sldMk cId="2066836976" sldId="265"/>
            <ac:picMk id="6" creationId="{71EE4166-919E-5DE5-EAD9-E9646BCFC211}"/>
          </ac:picMkLst>
        </pc:picChg>
      </pc:sldChg>
      <pc:sldChg chg="modSp">
        <pc:chgData name="STUD - Peter Cyprich" userId="098f3bb1-c630-41a5-a724-4a8437abd012" providerId="ADAL" clId="{C254C163-3BFC-40BA-A197-BBAAE89511A7}" dt="2024-12-02T20:29:14.994" v="455" actId="14826"/>
        <pc:sldMkLst>
          <pc:docMk/>
          <pc:sldMk cId="3669091659" sldId="266"/>
        </pc:sldMkLst>
        <pc:picChg chg="mod">
          <ac:chgData name="STUD - Peter Cyprich" userId="098f3bb1-c630-41a5-a724-4a8437abd012" providerId="ADAL" clId="{C254C163-3BFC-40BA-A197-BBAAE89511A7}" dt="2024-12-02T20:29:14.994" v="455" actId="14826"/>
          <ac:picMkLst>
            <pc:docMk/>
            <pc:sldMk cId="3669091659" sldId="266"/>
            <ac:picMk id="6" creationId="{4970BFDB-BBA0-EA0D-E706-46043458192A}"/>
          </ac:picMkLst>
        </pc:picChg>
      </pc:sldChg>
      <pc:sldChg chg="modSp mod">
        <pc:chgData name="STUD - Peter Cyprich" userId="098f3bb1-c630-41a5-a724-4a8437abd012" providerId="ADAL" clId="{C254C163-3BFC-40BA-A197-BBAAE89511A7}" dt="2024-12-02T20:29:31.130" v="457" actId="14826"/>
        <pc:sldMkLst>
          <pc:docMk/>
          <pc:sldMk cId="1257781978" sldId="267"/>
        </pc:sldMkLst>
        <pc:spChg chg="mod">
          <ac:chgData name="STUD - Peter Cyprich" userId="098f3bb1-c630-41a5-a724-4a8437abd012" providerId="ADAL" clId="{C254C163-3BFC-40BA-A197-BBAAE89511A7}" dt="2024-12-02T20:27:23.628" v="438" actId="313"/>
          <ac:spMkLst>
            <pc:docMk/>
            <pc:sldMk cId="1257781978" sldId="267"/>
            <ac:spMk id="2" creationId="{CD7EA0A5-BE9C-4C41-C996-A30BEBF0B7AD}"/>
          </ac:spMkLst>
        </pc:spChg>
        <pc:picChg chg="mod">
          <ac:chgData name="STUD - Peter Cyprich" userId="098f3bb1-c630-41a5-a724-4a8437abd012" providerId="ADAL" clId="{C254C163-3BFC-40BA-A197-BBAAE89511A7}" dt="2024-12-02T20:29:31.130" v="457" actId="14826"/>
          <ac:picMkLst>
            <pc:docMk/>
            <pc:sldMk cId="1257781978" sldId="267"/>
            <ac:picMk id="6" creationId="{6EB259A0-4FFF-EEE5-19C1-72CC86BC460F}"/>
          </ac:picMkLst>
        </pc:picChg>
      </pc:sldChg>
      <pc:sldChg chg="addSp delSp modSp mod">
        <pc:chgData name="STUD - Peter Cyprich" userId="098f3bb1-c630-41a5-a724-4a8437abd012" providerId="ADAL" clId="{C254C163-3BFC-40BA-A197-BBAAE89511A7}" dt="2024-12-02T21:02:52.815" v="1350" actId="20577"/>
        <pc:sldMkLst>
          <pc:docMk/>
          <pc:sldMk cId="2204351581" sldId="268"/>
        </pc:sldMkLst>
        <pc:spChg chg="mod">
          <ac:chgData name="STUD - Peter Cyprich" userId="098f3bb1-c630-41a5-a724-4a8437abd012" providerId="ADAL" clId="{C254C163-3BFC-40BA-A197-BBAAE89511A7}" dt="2024-12-02T21:02:52.815" v="1350" actId="20577"/>
          <ac:spMkLst>
            <pc:docMk/>
            <pc:sldMk cId="2204351581" sldId="268"/>
            <ac:spMk id="2" creationId="{B686F16C-535E-1A30-36DD-F13041C9899D}"/>
          </ac:spMkLst>
        </pc:spChg>
        <pc:graphicFrameChg chg="mod modGraphic">
          <ac:chgData name="STUD - Peter Cyprich" userId="098f3bb1-c630-41a5-a724-4a8437abd012" providerId="ADAL" clId="{C254C163-3BFC-40BA-A197-BBAAE89511A7}" dt="2024-12-02T20:48:05.008" v="839" actId="122"/>
          <ac:graphicFrameMkLst>
            <pc:docMk/>
            <pc:sldMk cId="2204351581" sldId="268"/>
            <ac:graphicFrameMk id="3" creationId="{15CEFE16-1FE8-1FE4-C964-E0325510E3E9}"/>
          </ac:graphicFrameMkLst>
        </pc:graphicFrameChg>
        <pc:graphicFrameChg chg="add del mod">
          <ac:chgData name="STUD - Peter Cyprich" userId="098f3bb1-c630-41a5-a724-4a8437abd012" providerId="ADAL" clId="{C254C163-3BFC-40BA-A197-BBAAE89511A7}" dt="2024-12-02T20:45:04.695" v="767" actId="478"/>
          <ac:graphicFrameMkLst>
            <pc:docMk/>
            <pc:sldMk cId="2204351581" sldId="268"/>
            <ac:graphicFrameMk id="4" creationId="{54FD8051-69A1-033A-54C9-5F6D1DBEE8BE}"/>
          </ac:graphicFrameMkLst>
        </pc:graphicFrameChg>
        <pc:picChg chg="mod">
          <ac:chgData name="STUD - Peter Cyprich" userId="098f3bb1-c630-41a5-a724-4a8437abd012" providerId="ADAL" clId="{C254C163-3BFC-40BA-A197-BBAAE89511A7}" dt="2024-12-02T20:30:21.888" v="459" actId="14826"/>
          <ac:picMkLst>
            <pc:docMk/>
            <pc:sldMk cId="2204351581" sldId="268"/>
            <ac:picMk id="6" creationId="{F30AB219-6823-2AF1-B792-8F4E501DCF17}"/>
          </ac:picMkLst>
        </pc:picChg>
      </pc:sldChg>
      <pc:sldChg chg="modSp mod">
        <pc:chgData name="STUD - Peter Cyprich" userId="098f3bb1-c630-41a5-a724-4a8437abd012" providerId="ADAL" clId="{C254C163-3BFC-40BA-A197-BBAAE89511A7}" dt="2024-12-02T21:01:11.134" v="1338" actId="20577"/>
        <pc:sldMkLst>
          <pc:docMk/>
          <pc:sldMk cId="144705650" sldId="269"/>
        </pc:sldMkLst>
        <pc:spChg chg="mod">
          <ac:chgData name="STUD - Peter Cyprich" userId="098f3bb1-c630-41a5-a724-4a8437abd012" providerId="ADAL" clId="{C254C163-3BFC-40BA-A197-BBAAE89511A7}" dt="2024-12-02T21:01:11.134" v="1338" actId="20577"/>
          <ac:spMkLst>
            <pc:docMk/>
            <pc:sldMk cId="144705650" sldId="269"/>
            <ac:spMk id="9" creationId="{8485D4E4-ECF9-6BF0-4684-34F7D82034D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12/2/2024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644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12/2/2024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548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C4B-54ED-4041-B552-9BA760FA3DBA}" type="datetime1">
              <a:rPr lang="en-US" smtClean="0"/>
              <a:t>12/2/2024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584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12/2/2024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744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12/2/2024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088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12/2/2024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976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091-BBDF-4EB9-BA6B-2BB67AC4FC0F}" type="datetime1">
              <a:rPr lang="en-US" smtClean="0"/>
              <a:t>12/2/2024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296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12/2/2024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884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12/2/2024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715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  <a:t>12/2/2024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026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AEF-6478-4102-8F5D-A5FE9FC97ACB}" type="datetime1">
              <a:rPr lang="en-US" smtClean="0"/>
              <a:t>12/2/2024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267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7F45AC6-C491-4585-A584-9CE2AF7D5500}" type="datetime1">
              <a:rPr lang="en-US" smtClean="0"/>
              <a:t>12/2/2024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536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kaggle.com/datasets/prathamjyotsingh/ea-stocks-latest/data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A32057F-F015-B1B2-4E3E-2307F8EFC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 descr="White structure">
            <a:extLst>
              <a:ext uri="{FF2B5EF4-FFF2-40B4-BE49-F238E27FC236}">
                <a16:creationId xmlns:a16="http://schemas.microsoft.com/office/drawing/2014/main" id="{13F794D9-603A-2C9B-1B9E-00F7ACF626E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568" r="27240"/>
          <a:stretch/>
        </p:blipFill>
        <p:spPr>
          <a:xfrm>
            <a:off x="20" y="1"/>
            <a:ext cx="657559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3A78752-B862-F311-2BA7-1170DD81A4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68896" y="1129554"/>
            <a:ext cx="4361688" cy="3475236"/>
          </a:xfrm>
        </p:spPr>
        <p:txBody>
          <a:bodyPr>
            <a:normAutofit/>
          </a:bodyPr>
          <a:lstStyle/>
          <a:p>
            <a:pPr algn="l"/>
            <a:r>
              <a:rPr lang="en-US" b="1" dirty="0" err="1"/>
              <a:t>Predikcia</a:t>
            </a:r>
            <a:r>
              <a:rPr lang="en-US" b="1" dirty="0"/>
              <a:t> line</a:t>
            </a:r>
            <a:r>
              <a:rPr lang="sk-SK" b="1" dirty="0" err="1"/>
              <a:t>árnou</a:t>
            </a:r>
            <a:r>
              <a:rPr lang="sk-SK" b="1" dirty="0"/>
              <a:t> regresiou</a:t>
            </a:r>
            <a:endParaRPr lang="cs-CZ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453A1A-386F-88F2-809B-A8C0369869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68896" y="4731337"/>
            <a:ext cx="4206240" cy="1184584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Peter Cyprich</a:t>
            </a:r>
          </a:p>
          <a:p>
            <a:pPr algn="l"/>
            <a:r>
              <a:rPr lang="sk-SK" dirty="0"/>
              <a:t>5</a:t>
            </a:r>
            <a:r>
              <a:rPr lang="en-US" dirty="0"/>
              <a:t>. </a:t>
            </a:r>
            <a:r>
              <a:rPr lang="en-US" dirty="0" err="1"/>
              <a:t>zadanie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652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92CB7F-E9AA-0CD5-7789-F2ED41DF15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D7EA0A5-BE9C-4C41-C996-A30BEBF0B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err="1"/>
              <a:t>Harmonick</a:t>
            </a:r>
            <a:r>
              <a:rPr lang="sk-SK" dirty="0"/>
              <a:t>é funkcie</a:t>
            </a:r>
            <a:br>
              <a:rPr lang="en-US" dirty="0"/>
            </a:br>
            <a:r>
              <a:rPr lang="sk-SK" sz="1600" b="0" dirty="0"/>
              <a:t>1. </a:t>
            </a:r>
            <a:r>
              <a:rPr lang="en-US" sz="1600" b="0" dirty="0"/>
              <a:t>a</a:t>
            </a:r>
            <a:r>
              <a:rPr lang="sk-SK" sz="1600" b="0" dirty="0"/>
              <a:t>ž</a:t>
            </a:r>
            <a:r>
              <a:rPr lang="en-US" sz="1600" b="0" dirty="0"/>
              <a:t> 5. </a:t>
            </a:r>
            <a:r>
              <a:rPr lang="sk-SK" sz="1600" b="0" dirty="0"/>
              <a:t>najvýznamnejšia</a:t>
            </a:r>
            <a:br>
              <a:rPr lang="en-US" sz="1600" b="0" dirty="0"/>
            </a:br>
            <a:r>
              <a:rPr lang="sk-SK" sz="1600" b="0" dirty="0"/>
              <a:t>Ďalšie harmonické funkcie som nerobil, pretože mi prišli veľmi „rozvlnené“</a:t>
            </a:r>
            <a:endParaRPr lang="cs-CZ" sz="1600" b="0" dirty="0"/>
          </a:p>
        </p:txBody>
      </p:sp>
      <p:pic>
        <p:nvPicPr>
          <p:cNvPr id="6" name="Zástupný objekt pre obsah 5">
            <a:extLst>
              <a:ext uri="{FF2B5EF4-FFF2-40B4-BE49-F238E27FC236}">
                <a16:creationId xmlns:a16="http://schemas.microsoft.com/office/drawing/2014/main" id="{6EB259A0-4FFF-EEE5-19C1-72CC86BC46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67622" y="1726402"/>
            <a:ext cx="9144019" cy="4572009"/>
          </a:xfrm>
        </p:spPr>
      </p:pic>
    </p:spTree>
    <p:extLst>
      <p:ext uri="{BB962C8B-B14F-4D97-AF65-F5344CB8AC3E}">
        <p14:creationId xmlns:p14="http://schemas.microsoft.com/office/powerpoint/2010/main" val="1257781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5104A1-0431-8E5F-3BC1-6C11DA2841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686F16C-535E-1A30-36DD-F13041C98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err="1"/>
              <a:t>Regresn</a:t>
            </a:r>
            <a:r>
              <a:rPr lang="sk-SK" dirty="0"/>
              <a:t>á funkcia</a:t>
            </a:r>
            <a:br>
              <a:rPr lang="en-US" dirty="0"/>
            </a:br>
            <a:r>
              <a:rPr lang="en-US" sz="1600" b="0" dirty="0"/>
              <a:t>Poly</a:t>
            </a:r>
            <a:r>
              <a:rPr lang="sk-SK" sz="1600" b="0" dirty="0" err="1"/>
              <a:t>nóm</a:t>
            </a:r>
            <a:r>
              <a:rPr lang="sk-SK" sz="1600" b="0" dirty="0"/>
              <a:t> </a:t>
            </a:r>
            <a:r>
              <a:rPr lang="en-US" sz="1600" b="0" dirty="0"/>
              <a:t>6</a:t>
            </a:r>
            <a:r>
              <a:rPr lang="sk-SK" sz="1600" b="0" dirty="0"/>
              <a:t>. stupňa + prvých 5 najvýznamnejších harmonických funkcií</a:t>
            </a:r>
            <a:br>
              <a:rPr lang="sk-SK" sz="1600" b="0" dirty="0"/>
            </a:br>
            <a:r>
              <a:rPr lang="sk-SK" sz="1600" b="0" dirty="0"/>
              <a:t>Vertikálna prerušovaná čiara</a:t>
            </a:r>
            <a:r>
              <a:rPr lang="en-US" sz="1600" b="0" dirty="0"/>
              <a:t> v </a:t>
            </a:r>
            <a:r>
              <a:rPr lang="en-US" sz="1600" b="0" dirty="0" err="1"/>
              <a:t>grafe</a:t>
            </a:r>
            <a:r>
              <a:rPr lang="sk-SK" sz="1600" b="0" dirty="0"/>
              <a:t> označuje miesto, kde boli dáta pôvodne odstránené</a:t>
            </a:r>
            <a:br>
              <a:rPr lang="en-US" sz="1600" b="0" dirty="0"/>
            </a:br>
            <a:endParaRPr lang="cs-CZ" sz="1600" b="0" dirty="0">
              <a:solidFill>
                <a:srgbClr val="FF0000"/>
              </a:solidFill>
            </a:endParaRPr>
          </a:p>
        </p:txBody>
      </p:sp>
      <p:pic>
        <p:nvPicPr>
          <p:cNvPr id="6" name="Zástupný objekt pre obsah 5">
            <a:extLst>
              <a:ext uri="{FF2B5EF4-FFF2-40B4-BE49-F238E27FC236}">
                <a16:creationId xmlns:a16="http://schemas.microsoft.com/office/drawing/2014/main" id="{F30AB219-6823-2AF1-B792-8F4E501DCF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99794" y="1973731"/>
            <a:ext cx="8198500" cy="4099248"/>
          </a:xfrm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uľka 2">
                <a:extLst>
                  <a:ext uri="{FF2B5EF4-FFF2-40B4-BE49-F238E27FC236}">
                    <a16:creationId xmlns:a16="http://schemas.microsoft.com/office/drawing/2014/main" id="{15CEFE16-1FE8-1FE4-C964-E0325510E3E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70592205"/>
                  </p:ext>
                </p:extLst>
              </p:nvPr>
            </p:nvGraphicFramePr>
            <p:xfrm>
              <a:off x="612648" y="1802929"/>
              <a:ext cx="3669520" cy="3074436"/>
            </p:xfrm>
            <a:graphic>
              <a:graphicData uri="http://schemas.openxmlformats.org/drawingml/2006/table">
                <a:tbl>
                  <a:tblPr firstRow="1" bandRow="1">
                    <a:tableStyleId>{0505E3EF-67EA-436B-97B2-0124C06EBD24}</a:tableStyleId>
                  </a:tblPr>
                  <a:tblGrid>
                    <a:gridCol w="461200">
                      <a:extLst>
                        <a:ext uri="{9D8B030D-6E8A-4147-A177-3AD203B41FA5}">
                          <a16:colId xmlns:a16="http://schemas.microsoft.com/office/drawing/2014/main" val="253406251"/>
                        </a:ext>
                      </a:extLst>
                    </a:gridCol>
                    <a:gridCol w="1401182">
                      <a:extLst>
                        <a:ext uri="{9D8B030D-6E8A-4147-A177-3AD203B41FA5}">
                          <a16:colId xmlns:a16="http://schemas.microsoft.com/office/drawing/2014/main" val="1885157842"/>
                        </a:ext>
                      </a:extLst>
                    </a:gridCol>
                    <a:gridCol w="637625">
                      <a:extLst>
                        <a:ext uri="{9D8B030D-6E8A-4147-A177-3AD203B41FA5}">
                          <a16:colId xmlns:a16="http://schemas.microsoft.com/office/drawing/2014/main" val="3808874499"/>
                        </a:ext>
                      </a:extLst>
                    </a:gridCol>
                    <a:gridCol w="1169513">
                      <a:extLst>
                        <a:ext uri="{9D8B030D-6E8A-4147-A177-3AD203B41FA5}">
                          <a16:colId xmlns:a16="http://schemas.microsoft.com/office/drawing/2014/main" val="2624481596"/>
                        </a:ext>
                      </a:extLst>
                    </a:gridCol>
                  </a:tblGrid>
                  <a:tr h="341604"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/>
                            <a:t>Koeficienty</a:t>
                          </a:r>
                          <a:endParaRPr lang="en-US" sz="14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15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cs-CZ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87583922"/>
                      </a:ext>
                    </a:extLst>
                  </a:tr>
                  <a:tr h="341604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/>
                            <a:t>Polyn</a:t>
                          </a:r>
                          <a:r>
                            <a:rPr lang="sk-SK" sz="1400" dirty="0" err="1"/>
                            <a:t>óm</a:t>
                          </a:r>
                          <a:endParaRPr lang="cs-CZ" sz="14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l"/>
                          <a:endParaRPr lang="cs-CZ" sz="1400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cs-CZ" sz="1400" dirty="0"/>
                            <a:t>Harmonické f.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cs-CZ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14071204"/>
                      </a:ext>
                    </a:extLst>
                  </a:tr>
                  <a:tr h="341604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cs-CZ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cs-CZ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cs-CZ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cs-CZ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0.542</m:t>
                                </m:r>
                              </m:oMath>
                            </m:oMathPara>
                          </a14:m>
                          <a:endParaRPr lang="cs-CZ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75741515"/>
                      </a:ext>
                    </a:extLst>
                  </a:tr>
                  <a:tr h="341604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cs-CZ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cs-CZ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−0.268</m:t>
                                </m:r>
                              </m:oMath>
                            </m:oMathPara>
                          </a14:m>
                          <a:endParaRPr lang="cs-CZ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cs-CZ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0.430</m:t>
                                </m:r>
                              </m:oMath>
                            </m:oMathPara>
                          </a14:m>
                          <a:endParaRPr lang="cs-CZ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54976664"/>
                      </a:ext>
                    </a:extLst>
                  </a:tr>
                  <a:tr h="341604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cs-CZ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cs-CZ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0.036</m:t>
                                </m:r>
                              </m:oMath>
                            </m:oMathPara>
                          </a14:m>
                          <a:endParaRPr lang="cs-CZ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cs-CZ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0.403</m:t>
                                </m:r>
                              </m:oMath>
                            </m:oMathPara>
                          </a14:m>
                          <a:endParaRPr lang="cs-CZ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36823499"/>
                      </a:ext>
                    </a:extLst>
                  </a:tr>
                  <a:tr h="341604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cs-CZ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cs-CZ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.001</m:t>
                                </m:r>
                              </m:oMath>
                            </m:oMathPara>
                          </a14:m>
                          <a:endParaRPr lang="cs-CZ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7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cs-CZ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0.330</m:t>
                                </m:r>
                              </m:oMath>
                            </m:oMathPara>
                          </a14:m>
                          <a:endParaRPr lang="cs-CZ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39208715"/>
                      </a:ext>
                    </a:extLst>
                  </a:tr>
                  <a:tr h="341604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cs-CZ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cs-CZ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1.203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sSup>
                                  <m:sSup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cs-CZ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cs-CZ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0.299</m:t>
                                </m:r>
                              </m:oMath>
                            </m:oMathPara>
                          </a14:m>
                          <a:endParaRPr lang="cs-CZ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28760125"/>
                      </a:ext>
                    </a:extLst>
                  </a:tr>
                  <a:tr h="341604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cs-CZ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cs-CZ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−4.912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sSup>
                                  <m:sSup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−8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cs-CZ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-</a:t>
                          </a:r>
                          <a:endParaRPr lang="cs-CZ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-</a:t>
                          </a:r>
                          <a:endParaRPr lang="cs-CZ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07619435"/>
                      </a:ext>
                    </a:extLst>
                  </a:tr>
                  <a:tr h="341604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cs-CZ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cs-CZ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4.858</m:t>
                                </m:r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×</m:t>
                                </m:r>
                                <m:sSup>
                                  <m:sSupPr>
                                    <m:ctrlPr>
                                      <a:rPr kumimoji="0" lang="en-US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0" lang="en-US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0" lang="en-US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−11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0" lang="cs-CZ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Neue Haas Grotesk Text Pro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-</a:t>
                          </a:r>
                          <a:endParaRPr lang="cs-CZ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-</a:t>
                          </a:r>
                          <a:endParaRPr lang="cs-CZ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0153063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Tabuľka 2">
                <a:extLst>
                  <a:ext uri="{FF2B5EF4-FFF2-40B4-BE49-F238E27FC236}">
                    <a16:creationId xmlns:a16="http://schemas.microsoft.com/office/drawing/2014/main" id="{15CEFE16-1FE8-1FE4-C964-E0325510E3E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70592205"/>
                  </p:ext>
                </p:extLst>
              </p:nvPr>
            </p:nvGraphicFramePr>
            <p:xfrm>
              <a:off x="612648" y="1802929"/>
              <a:ext cx="3669520" cy="3074436"/>
            </p:xfrm>
            <a:graphic>
              <a:graphicData uri="http://schemas.openxmlformats.org/drawingml/2006/table">
                <a:tbl>
                  <a:tblPr firstRow="1" bandRow="1">
                    <a:tableStyleId>{0505E3EF-67EA-436B-97B2-0124C06EBD24}</a:tableStyleId>
                  </a:tblPr>
                  <a:tblGrid>
                    <a:gridCol w="461200">
                      <a:extLst>
                        <a:ext uri="{9D8B030D-6E8A-4147-A177-3AD203B41FA5}">
                          <a16:colId xmlns:a16="http://schemas.microsoft.com/office/drawing/2014/main" val="253406251"/>
                        </a:ext>
                      </a:extLst>
                    </a:gridCol>
                    <a:gridCol w="1401182">
                      <a:extLst>
                        <a:ext uri="{9D8B030D-6E8A-4147-A177-3AD203B41FA5}">
                          <a16:colId xmlns:a16="http://schemas.microsoft.com/office/drawing/2014/main" val="1885157842"/>
                        </a:ext>
                      </a:extLst>
                    </a:gridCol>
                    <a:gridCol w="637625">
                      <a:extLst>
                        <a:ext uri="{9D8B030D-6E8A-4147-A177-3AD203B41FA5}">
                          <a16:colId xmlns:a16="http://schemas.microsoft.com/office/drawing/2014/main" val="3808874499"/>
                        </a:ext>
                      </a:extLst>
                    </a:gridCol>
                    <a:gridCol w="1169513">
                      <a:extLst>
                        <a:ext uri="{9D8B030D-6E8A-4147-A177-3AD203B41FA5}">
                          <a16:colId xmlns:a16="http://schemas.microsoft.com/office/drawing/2014/main" val="2624481596"/>
                        </a:ext>
                      </a:extLst>
                    </a:gridCol>
                  </a:tblGrid>
                  <a:tr h="341604"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/>
                            <a:t>Koeficienty</a:t>
                          </a:r>
                          <a:endParaRPr lang="en-US" sz="14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15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cs-CZ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87583922"/>
                      </a:ext>
                    </a:extLst>
                  </a:tr>
                  <a:tr h="341604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/>
                            <a:t>Polyn</a:t>
                          </a:r>
                          <a:r>
                            <a:rPr lang="sk-SK" sz="1400" dirty="0" err="1"/>
                            <a:t>óm</a:t>
                          </a:r>
                          <a:endParaRPr lang="cs-CZ" sz="14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l"/>
                          <a:endParaRPr lang="cs-CZ" sz="1400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cs-CZ" sz="1400" dirty="0"/>
                            <a:t>Harmonické f.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cs-CZ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14071204"/>
                      </a:ext>
                    </a:extLst>
                  </a:tr>
                  <a:tr h="341604">
                    <a:tc>
                      <a:txBody>
                        <a:bodyPr/>
                        <a:lstStyle/>
                        <a:p>
                          <a:endParaRPr lang="en-150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316" t="-198246" r="-696053" b="-6035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150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3478" t="-198246" r="-130000" b="-6035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150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92381" t="-198246" r="-184762" b="-6035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150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14583" t="-198246" r="-1042" b="-6035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75741515"/>
                      </a:ext>
                    </a:extLst>
                  </a:tr>
                  <a:tr h="341604">
                    <a:tc>
                      <a:txBody>
                        <a:bodyPr/>
                        <a:lstStyle/>
                        <a:p>
                          <a:endParaRPr lang="en-150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316" t="-303571" r="-696053" b="-5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150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3478" t="-303571" r="-130000" b="-5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150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92381" t="-303571" r="-184762" b="-5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150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14583" t="-303571" r="-1042" b="-5142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54976664"/>
                      </a:ext>
                    </a:extLst>
                  </a:tr>
                  <a:tr h="341604">
                    <a:tc>
                      <a:txBody>
                        <a:bodyPr/>
                        <a:lstStyle/>
                        <a:p>
                          <a:endParaRPr lang="en-150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316" t="-403571" r="-696053" b="-4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150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3478" t="-403571" r="-130000" b="-4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150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92381" t="-403571" r="-184762" b="-4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150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14583" t="-403571" r="-1042" b="-4142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36823499"/>
                      </a:ext>
                    </a:extLst>
                  </a:tr>
                  <a:tr h="341604">
                    <a:tc>
                      <a:txBody>
                        <a:bodyPr/>
                        <a:lstStyle/>
                        <a:p>
                          <a:endParaRPr lang="en-150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316" t="-503571" r="-696053" b="-3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150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3478" t="-503571" r="-130000" b="-3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150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92381" t="-503571" r="-184762" b="-3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150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14583" t="-503571" r="-1042" b="-3142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208715"/>
                      </a:ext>
                    </a:extLst>
                  </a:tr>
                  <a:tr h="341604">
                    <a:tc>
                      <a:txBody>
                        <a:bodyPr/>
                        <a:lstStyle/>
                        <a:p>
                          <a:endParaRPr lang="en-150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316" t="-592982" r="-696053" b="-2087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150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3478" t="-592982" r="-130000" b="-2087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150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92381" t="-592982" r="-184762" b="-2087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150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14583" t="-592982" r="-1042" b="-2087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8760125"/>
                      </a:ext>
                    </a:extLst>
                  </a:tr>
                  <a:tr h="341604">
                    <a:tc>
                      <a:txBody>
                        <a:bodyPr/>
                        <a:lstStyle/>
                        <a:p>
                          <a:endParaRPr lang="en-150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316" t="-705357" r="-696053" b="-1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150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3478" t="-705357" r="-130000" b="-1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-</a:t>
                          </a:r>
                          <a:endParaRPr lang="cs-CZ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-</a:t>
                          </a:r>
                          <a:endParaRPr lang="cs-CZ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07619435"/>
                      </a:ext>
                    </a:extLst>
                  </a:tr>
                  <a:tr h="341604">
                    <a:tc>
                      <a:txBody>
                        <a:bodyPr/>
                        <a:lstStyle/>
                        <a:p>
                          <a:endParaRPr lang="en-150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316" t="-805357" r="-696053" b="-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150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3478" t="-805357" r="-130000" b="-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-</a:t>
                          </a:r>
                          <a:endParaRPr lang="cs-CZ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-</a:t>
                          </a:r>
                          <a:endParaRPr lang="cs-CZ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0153063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2043515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F58379-B15E-0323-C243-DA2B4C5A3F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FC75675-F8B5-3150-A66B-2B8B613E2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err="1"/>
              <a:t>Zdrojov</a:t>
            </a:r>
            <a:r>
              <a:rPr lang="sk-SK" dirty="0"/>
              <a:t>ý kód</a:t>
            </a:r>
            <a:br>
              <a:rPr lang="en-US" dirty="0"/>
            </a:br>
            <a:endParaRPr lang="cs-CZ" sz="1600" b="0" dirty="0">
              <a:solidFill>
                <a:srgbClr val="FF0000"/>
              </a:solidFill>
            </a:endParaRPr>
          </a:p>
        </p:txBody>
      </p:sp>
      <p:sp>
        <p:nvSpPr>
          <p:cNvPr id="9" name="BlokTextu 8">
            <a:extLst>
              <a:ext uri="{FF2B5EF4-FFF2-40B4-BE49-F238E27FC236}">
                <a16:creationId xmlns:a16="http://schemas.microsoft.com/office/drawing/2014/main" id="{8485D4E4-ECF9-6BF0-4684-34F7D82034D4}"/>
              </a:ext>
            </a:extLst>
          </p:cNvPr>
          <p:cNvSpPr txBox="1"/>
          <p:nvPr/>
        </p:nvSpPr>
        <p:spPr>
          <a:xfrm>
            <a:off x="612645" y="1114769"/>
            <a:ext cx="36000000" cy="58015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00" b="0" i="0" dirty="0">
                <a:effectLst/>
                <a:latin typeface="Menlo"/>
              </a:rPr>
              <a:t>clear; close </a:t>
            </a:r>
            <a:r>
              <a:rPr lang="en-US" sz="500" b="0" i="0" dirty="0">
                <a:solidFill>
                  <a:srgbClr val="A709F5"/>
                </a:solidFill>
                <a:effectLst/>
                <a:latin typeface="Menlo"/>
              </a:rPr>
              <a:t>all; </a:t>
            </a:r>
            <a:br>
              <a:rPr lang="en-US" sz="500" b="0" i="0" dirty="0">
                <a:effectLst/>
                <a:latin typeface="Menlo"/>
              </a:rPr>
            </a:br>
            <a:r>
              <a:rPr lang="en-US" sz="500" b="0" i="0" dirty="0">
                <a:effectLst/>
                <a:latin typeface="Menlo"/>
              </a:rPr>
              <a:t>cut = 113;</a:t>
            </a:r>
          </a:p>
          <a:p>
            <a:r>
              <a:rPr lang="en-US" sz="500" b="0" i="0" dirty="0" err="1">
                <a:effectLst/>
                <a:latin typeface="Menlo"/>
              </a:rPr>
              <a:t>f_full</a:t>
            </a:r>
            <a:r>
              <a:rPr lang="en-US" sz="500" b="0" i="0" dirty="0">
                <a:effectLst/>
                <a:latin typeface="Menlo"/>
              </a:rPr>
              <a:t> = [135.5 135.78 135.88 135.76 135.95 136.14 137.72 137.56 138.26 137.95 137.0 136.62 138.75 137.64 138.22 139.85 138.76 139.07 139.58 138.42 134.61 137.43 137.82 136.0 135.47 136.04 137.0 138.6 140.41 136.83 139.79 143.24 144.12 141.77 140.66 142.38 143.5 142.59 142.58 138.82 140.58 139.08 140.45 137.66 137.14 135.94 135.63 134.94 136.44 135.97 136.96 134.45 134.15 131.67 133.36 132.5 132.9 131.63 130.39 131.05 132.18 132.82 132.99 132.18 133.2 129.22 130.29 130.49 129.9 129.08 128.53 128.21 127.72 126.87 127.09 126.05 127.74 127.3 126.5 128.49 126.72 127.65 127.39 126.64 128.74 129.12 129.99 130.47 127.09 125.27 126.16 127.43 125.95 127.15 128.08 128.14 127.54 127.65 129.2 135.47 134.27 133.2 131.28 131.61 131.21 132.88 132.48 136.93 137.9 138.0 136.17 135.32 137.02 135.68 135.58 135.63 137.73 137.77 138.4 139.5 141.01 140.22 141.21 139.91 ];</a:t>
            </a:r>
          </a:p>
          <a:p>
            <a:r>
              <a:rPr lang="en-US" sz="500" b="0" i="0" dirty="0" err="1">
                <a:effectLst/>
                <a:latin typeface="Menlo"/>
              </a:rPr>
              <a:t>t_full</a:t>
            </a:r>
            <a:r>
              <a:rPr lang="en-US" sz="500" b="0" i="0" dirty="0">
                <a:effectLst/>
                <a:latin typeface="Menlo"/>
              </a:rPr>
              <a:t> = </a:t>
            </a:r>
            <a:r>
              <a:rPr lang="en-US" sz="500" dirty="0" err="1">
                <a:latin typeface="Menlo"/>
              </a:rPr>
              <a:t>linspace</a:t>
            </a:r>
            <a:r>
              <a:rPr lang="en-US" sz="500" dirty="0">
                <a:latin typeface="Menlo"/>
              </a:rPr>
              <a:t>(1, length(</a:t>
            </a:r>
            <a:r>
              <a:rPr lang="en-US" sz="500" dirty="0" err="1">
                <a:latin typeface="Menlo"/>
              </a:rPr>
              <a:t>f_full</a:t>
            </a:r>
            <a:r>
              <a:rPr lang="en-US" sz="500" dirty="0">
                <a:latin typeface="Menlo"/>
              </a:rPr>
              <a:t>, length(</a:t>
            </a:r>
            <a:r>
              <a:rPr lang="en-US" sz="500" dirty="0" err="1">
                <a:latin typeface="Menlo"/>
              </a:rPr>
              <a:t>f_full</a:t>
            </a:r>
            <a:r>
              <a:rPr lang="en-US" sz="500" dirty="0">
                <a:latin typeface="Menlo"/>
              </a:rPr>
              <a:t>))</a:t>
            </a:r>
            <a:r>
              <a:rPr lang="en-US" sz="500" b="0" i="0" dirty="0">
                <a:effectLst/>
                <a:latin typeface="Menlo"/>
              </a:rPr>
              <a:t>;</a:t>
            </a:r>
          </a:p>
          <a:p>
            <a:r>
              <a:rPr lang="en-US" sz="500" b="0" i="0" dirty="0">
                <a:effectLst/>
                <a:latin typeface="Menlo"/>
              </a:rPr>
              <a:t>t = </a:t>
            </a:r>
            <a:r>
              <a:rPr lang="en-US" sz="500" b="0" i="0" dirty="0" err="1">
                <a:effectLst/>
                <a:latin typeface="Menlo"/>
              </a:rPr>
              <a:t>t_full</a:t>
            </a:r>
            <a:r>
              <a:rPr lang="en-US" sz="500" b="0" i="0" dirty="0">
                <a:effectLst/>
                <a:latin typeface="Menlo"/>
              </a:rPr>
              <a:t>(1:cut);</a:t>
            </a:r>
          </a:p>
          <a:p>
            <a:r>
              <a:rPr lang="en-US" sz="500" b="0" i="0" dirty="0">
                <a:effectLst/>
                <a:latin typeface="Menlo"/>
              </a:rPr>
              <a:t>f = </a:t>
            </a:r>
            <a:r>
              <a:rPr lang="en-US" sz="500" b="0" i="0" dirty="0" err="1">
                <a:effectLst/>
                <a:latin typeface="Menlo"/>
              </a:rPr>
              <a:t>f_full</a:t>
            </a:r>
            <a:r>
              <a:rPr lang="en-US" sz="500" b="0" i="0" dirty="0">
                <a:effectLst/>
                <a:latin typeface="Menlo"/>
              </a:rPr>
              <a:t>(1:cut);</a:t>
            </a:r>
          </a:p>
          <a:p>
            <a:r>
              <a:rPr lang="en-US" sz="500" b="0" i="0" dirty="0" err="1">
                <a:effectLst/>
                <a:latin typeface="Menlo"/>
              </a:rPr>
              <a:t>tt</a:t>
            </a:r>
            <a:r>
              <a:rPr lang="en-US" sz="500" b="0" i="0" dirty="0">
                <a:effectLst/>
                <a:latin typeface="Menlo"/>
              </a:rPr>
              <a:t> = </a:t>
            </a:r>
            <a:r>
              <a:rPr lang="en-US" sz="500" b="0" i="0" dirty="0" err="1">
                <a:effectLst/>
                <a:latin typeface="Menlo"/>
              </a:rPr>
              <a:t>linspace</a:t>
            </a:r>
            <a:r>
              <a:rPr lang="en-US" sz="500" b="0" i="0" dirty="0">
                <a:effectLst/>
                <a:latin typeface="Menlo"/>
              </a:rPr>
              <a:t>(1, cut, 10000);</a:t>
            </a:r>
          </a:p>
          <a:p>
            <a:r>
              <a:rPr lang="en-US" sz="500" b="0" i="0" dirty="0" err="1">
                <a:effectLst/>
                <a:latin typeface="Menlo"/>
              </a:rPr>
              <a:t>tt_full</a:t>
            </a:r>
            <a:r>
              <a:rPr lang="en-US" sz="500" b="0" i="0" dirty="0">
                <a:effectLst/>
                <a:latin typeface="Menlo"/>
              </a:rPr>
              <a:t> = </a:t>
            </a:r>
            <a:r>
              <a:rPr lang="en-US" sz="500" b="0" i="0" dirty="0" err="1">
                <a:effectLst/>
                <a:latin typeface="Menlo"/>
              </a:rPr>
              <a:t>linspace</a:t>
            </a:r>
            <a:r>
              <a:rPr lang="en-US" sz="500" b="0" i="0" dirty="0">
                <a:effectLst/>
                <a:latin typeface="Menlo"/>
              </a:rPr>
              <a:t>(1, length(</a:t>
            </a:r>
            <a:r>
              <a:rPr lang="en-US" sz="500" b="0" i="0" dirty="0" err="1">
                <a:effectLst/>
                <a:latin typeface="Menlo"/>
              </a:rPr>
              <a:t>f_full</a:t>
            </a:r>
            <a:r>
              <a:rPr lang="en-US" sz="500" b="0" i="0" dirty="0">
                <a:effectLst/>
                <a:latin typeface="Menlo"/>
              </a:rPr>
              <a:t>), length(</a:t>
            </a:r>
            <a:r>
              <a:rPr lang="en-US" sz="500" b="0" i="0" dirty="0" err="1">
                <a:effectLst/>
                <a:latin typeface="Menlo"/>
              </a:rPr>
              <a:t>tt</a:t>
            </a:r>
            <a:r>
              <a:rPr lang="en-US" sz="500" b="0" i="0" dirty="0">
                <a:effectLst/>
                <a:latin typeface="Menlo"/>
              </a:rPr>
              <a:t>));</a:t>
            </a:r>
          </a:p>
          <a:p>
            <a:endParaRPr lang="en-US" sz="500" b="0" i="0" dirty="0">
              <a:effectLst/>
              <a:latin typeface="Menlo"/>
            </a:endParaRPr>
          </a:p>
          <a:p>
            <a:r>
              <a:rPr lang="en-US" sz="500" b="0" i="0" dirty="0">
                <a:effectLst/>
                <a:latin typeface="Menlo"/>
              </a:rPr>
              <a:t>figure; hold </a:t>
            </a:r>
            <a:r>
              <a:rPr lang="en-US" sz="500" b="0" i="0" dirty="0">
                <a:solidFill>
                  <a:srgbClr val="A709F5"/>
                </a:solidFill>
                <a:effectLst/>
                <a:latin typeface="Menlo"/>
              </a:rPr>
              <a:t>on</a:t>
            </a:r>
            <a:r>
              <a:rPr lang="en-US" sz="500" b="0" i="0" dirty="0">
                <a:effectLst/>
                <a:latin typeface="Menlo"/>
              </a:rPr>
              <a:t>;  grid </a:t>
            </a:r>
            <a:r>
              <a:rPr lang="en-US" sz="500" b="0" i="0" dirty="0">
                <a:solidFill>
                  <a:srgbClr val="A709F5"/>
                </a:solidFill>
                <a:effectLst/>
                <a:latin typeface="Menlo"/>
              </a:rPr>
              <a:t>on</a:t>
            </a:r>
            <a:r>
              <a:rPr lang="en-US" sz="500" b="0" i="0" dirty="0">
                <a:effectLst/>
                <a:latin typeface="Menlo"/>
              </a:rPr>
              <a:t>; plot(</a:t>
            </a:r>
            <a:r>
              <a:rPr lang="en-US" sz="500" b="0" i="0" dirty="0" err="1">
                <a:effectLst/>
                <a:latin typeface="Menlo"/>
              </a:rPr>
              <a:t>t_full</a:t>
            </a:r>
            <a:r>
              <a:rPr lang="en-US" sz="500" b="0" i="0" dirty="0">
                <a:effectLst/>
                <a:latin typeface="Menlo"/>
              </a:rPr>
              <a:t>, </a:t>
            </a:r>
            <a:r>
              <a:rPr lang="en-US" sz="500" b="0" i="0" dirty="0" err="1">
                <a:effectLst/>
                <a:latin typeface="Menlo"/>
              </a:rPr>
              <a:t>f_full</a:t>
            </a:r>
            <a:r>
              <a:rPr lang="en-US" sz="500" b="0" i="0" dirty="0">
                <a:effectLst/>
                <a:latin typeface="Menlo"/>
              </a:rPr>
              <a:t>, </a:t>
            </a:r>
            <a:r>
              <a:rPr lang="en-US" sz="500" b="0" i="0" dirty="0">
                <a:solidFill>
                  <a:srgbClr val="A709F5"/>
                </a:solidFill>
                <a:effectLst/>
                <a:latin typeface="Menlo"/>
              </a:rPr>
              <a:t>"--"</a:t>
            </a:r>
            <a:r>
              <a:rPr lang="en-US" sz="500" b="0" i="0" dirty="0">
                <a:effectLst/>
                <a:latin typeface="Menlo"/>
              </a:rPr>
              <a:t>, color=[0 0.4470 0.7410], </a:t>
            </a:r>
            <a:r>
              <a:rPr lang="en-US" sz="500" b="0" i="0" dirty="0" err="1">
                <a:effectLst/>
                <a:latin typeface="Menlo"/>
              </a:rPr>
              <a:t>LineWidth</a:t>
            </a:r>
            <a:r>
              <a:rPr lang="en-US" sz="500" b="0" i="0" dirty="0">
                <a:effectLst/>
                <a:latin typeface="Menlo"/>
              </a:rPr>
              <a:t>=0.25, DisplayName=</a:t>
            </a:r>
            <a:r>
              <a:rPr lang="en-US" sz="500" b="0" i="0" dirty="0">
                <a:solidFill>
                  <a:srgbClr val="A709F5"/>
                </a:solidFill>
                <a:effectLst/>
                <a:latin typeface="Menlo"/>
              </a:rPr>
              <a:t>"</a:t>
            </a:r>
            <a:r>
              <a:rPr lang="en-US" sz="500" b="0" i="0" dirty="0" err="1">
                <a:solidFill>
                  <a:srgbClr val="A709F5"/>
                </a:solidFill>
                <a:effectLst/>
                <a:latin typeface="Menlo"/>
              </a:rPr>
              <a:t>Odstránené</a:t>
            </a:r>
            <a:r>
              <a:rPr lang="en-US" sz="500" b="0" i="0" dirty="0">
                <a:solidFill>
                  <a:srgbClr val="A709F5"/>
                </a:solidFill>
                <a:effectLst/>
                <a:latin typeface="Menlo"/>
              </a:rPr>
              <a:t> </a:t>
            </a:r>
            <a:r>
              <a:rPr lang="en-US" sz="500" b="0" i="0" dirty="0" err="1">
                <a:solidFill>
                  <a:srgbClr val="A709F5"/>
                </a:solidFill>
                <a:effectLst/>
                <a:latin typeface="Menlo"/>
              </a:rPr>
              <a:t>dáta</a:t>
            </a:r>
            <a:r>
              <a:rPr lang="en-US" sz="500" b="0" i="0" dirty="0">
                <a:solidFill>
                  <a:srgbClr val="A709F5"/>
                </a:solidFill>
                <a:effectLst/>
                <a:latin typeface="Menlo"/>
              </a:rPr>
              <a:t>"</a:t>
            </a:r>
            <a:r>
              <a:rPr lang="en-US" sz="500" b="0" i="0" dirty="0">
                <a:effectLst/>
                <a:latin typeface="Menlo"/>
              </a:rPr>
              <a:t>); plot(t, f, </a:t>
            </a:r>
            <a:r>
              <a:rPr lang="en-US" sz="500" b="0" i="0" dirty="0">
                <a:solidFill>
                  <a:srgbClr val="A709F5"/>
                </a:solidFill>
                <a:effectLst/>
                <a:latin typeface="Menlo"/>
              </a:rPr>
              <a:t>"-b"</a:t>
            </a:r>
            <a:r>
              <a:rPr lang="en-US" sz="500" b="0" i="0" dirty="0">
                <a:effectLst/>
                <a:latin typeface="Menlo"/>
              </a:rPr>
              <a:t>, color=[0 0.4470 0.7410], DisplayName=</a:t>
            </a:r>
            <a:r>
              <a:rPr lang="en-US" sz="500" b="0" i="0" dirty="0">
                <a:solidFill>
                  <a:srgbClr val="A709F5"/>
                </a:solidFill>
                <a:effectLst/>
                <a:latin typeface="Menlo"/>
              </a:rPr>
              <a:t>"</a:t>
            </a:r>
            <a:r>
              <a:rPr lang="en-US" sz="500" b="0" i="0" dirty="0" err="1">
                <a:solidFill>
                  <a:srgbClr val="A709F5"/>
                </a:solidFill>
                <a:effectLst/>
                <a:latin typeface="Menlo"/>
              </a:rPr>
              <a:t>Dáta</a:t>
            </a:r>
            <a:r>
              <a:rPr lang="en-US" sz="500" b="0" i="0" dirty="0">
                <a:solidFill>
                  <a:srgbClr val="A709F5"/>
                </a:solidFill>
                <a:effectLst/>
                <a:latin typeface="Menlo"/>
              </a:rPr>
              <a:t>"</a:t>
            </a:r>
            <a:r>
              <a:rPr lang="en-US" sz="500" b="0" i="0" dirty="0">
                <a:effectLst/>
                <a:latin typeface="Menlo"/>
              </a:rPr>
              <a:t>); title(</a:t>
            </a:r>
            <a:r>
              <a:rPr lang="en-US" sz="500" b="0" i="0" dirty="0">
                <a:solidFill>
                  <a:srgbClr val="A709F5"/>
                </a:solidFill>
                <a:effectLst/>
                <a:latin typeface="Menlo"/>
              </a:rPr>
              <a:t>"</a:t>
            </a:r>
            <a:r>
              <a:rPr lang="en-US" sz="500" b="0" i="0" dirty="0" err="1">
                <a:solidFill>
                  <a:srgbClr val="A709F5"/>
                </a:solidFill>
                <a:effectLst/>
                <a:latin typeface="Menlo"/>
              </a:rPr>
              <a:t>Dáta</a:t>
            </a:r>
            <a:r>
              <a:rPr lang="en-US" sz="500" b="0" i="0" dirty="0">
                <a:solidFill>
                  <a:srgbClr val="A709F5"/>
                </a:solidFill>
                <a:effectLst/>
                <a:latin typeface="Menlo"/>
              </a:rPr>
              <a:t> - </a:t>
            </a:r>
            <a:r>
              <a:rPr lang="en-US" sz="500" b="0" i="0" dirty="0" err="1">
                <a:solidFill>
                  <a:srgbClr val="A709F5"/>
                </a:solidFill>
                <a:effectLst/>
                <a:latin typeface="Menlo"/>
              </a:rPr>
              <a:t>hodnoty</a:t>
            </a:r>
            <a:r>
              <a:rPr lang="en-US" sz="500" b="0" i="0" dirty="0">
                <a:solidFill>
                  <a:srgbClr val="A709F5"/>
                </a:solidFill>
                <a:effectLst/>
                <a:latin typeface="Menlo"/>
              </a:rPr>
              <a:t> </a:t>
            </a:r>
            <a:r>
              <a:rPr lang="en-US" sz="500" b="0" i="0" dirty="0" err="1">
                <a:solidFill>
                  <a:srgbClr val="A709F5"/>
                </a:solidFill>
                <a:effectLst/>
                <a:latin typeface="Menlo"/>
              </a:rPr>
              <a:t>akcií</a:t>
            </a:r>
            <a:r>
              <a:rPr lang="en-US" sz="500" b="0" i="0" dirty="0">
                <a:solidFill>
                  <a:srgbClr val="A709F5"/>
                </a:solidFill>
                <a:effectLst/>
                <a:latin typeface="Menlo"/>
              </a:rPr>
              <a:t> </a:t>
            </a:r>
            <a:r>
              <a:rPr lang="en-US" sz="500" b="0" i="0" dirty="0" err="1">
                <a:solidFill>
                  <a:srgbClr val="A709F5"/>
                </a:solidFill>
                <a:effectLst/>
                <a:latin typeface="Menlo"/>
              </a:rPr>
              <a:t>spoločnosti</a:t>
            </a:r>
            <a:r>
              <a:rPr lang="en-US" sz="500" b="0" i="0" dirty="0">
                <a:solidFill>
                  <a:srgbClr val="A709F5"/>
                </a:solidFill>
                <a:effectLst/>
                <a:latin typeface="Menlo"/>
              </a:rPr>
              <a:t> EA"</a:t>
            </a:r>
            <a:r>
              <a:rPr lang="en-US" sz="500" b="0" i="0" dirty="0">
                <a:effectLst/>
                <a:latin typeface="Menlo"/>
              </a:rPr>
              <a:t>); </a:t>
            </a:r>
            <a:r>
              <a:rPr lang="en-US" sz="500" b="0" i="0" dirty="0" err="1">
                <a:effectLst/>
                <a:latin typeface="Menlo"/>
              </a:rPr>
              <a:t>xlabel</a:t>
            </a:r>
            <a:r>
              <a:rPr lang="en-US" sz="500" b="0" i="0" dirty="0">
                <a:effectLst/>
                <a:latin typeface="Menlo"/>
              </a:rPr>
              <a:t>(</a:t>
            </a:r>
            <a:r>
              <a:rPr lang="en-US" sz="500" b="0" i="0" dirty="0">
                <a:solidFill>
                  <a:srgbClr val="A709F5"/>
                </a:solidFill>
                <a:effectLst/>
                <a:latin typeface="Menlo"/>
              </a:rPr>
              <a:t>"</a:t>
            </a:r>
            <a:r>
              <a:rPr lang="en-US" sz="500" b="0" i="0" dirty="0" err="1">
                <a:solidFill>
                  <a:srgbClr val="A709F5"/>
                </a:solidFill>
                <a:effectLst/>
                <a:latin typeface="Menlo"/>
              </a:rPr>
              <a:t>Počet</a:t>
            </a:r>
            <a:r>
              <a:rPr lang="en-US" sz="500" b="0" i="0" dirty="0">
                <a:solidFill>
                  <a:srgbClr val="A709F5"/>
                </a:solidFill>
                <a:effectLst/>
                <a:latin typeface="Menlo"/>
              </a:rPr>
              <a:t> </a:t>
            </a:r>
            <a:r>
              <a:rPr lang="en-US" sz="500" b="0" i="0" dirty="0" err="1">
                <a:solidFill>
                  <a:srgbClr val="A709F5"/>
                </a:solidFill>
                <a:effectLst/>
                <a:latin typeface="Menlo"/>
              </a:rPr>
              <a:t>dní</a:t>
            </a:r>
            <a:r>
              <a:rPr lang="en-US" sz="500" b="0" i="0" dirty="0">
                <a:solidFill>
                  <a:srgbClr val="A709F5"/>
                </a:solidFill>
                <a:effectLst/>
                <a:latin typeface="Menlo"/>
              </a:rPr>
              <a:t> od 1. 1. 2024"</a:t>
            </a:r>
            <a:r>
              <a:rPr lang="en-US" sz="500" b="0" i="0" dirty="0">
                <a:effectLst/>
                <a:latin typeface="Menlo"/>
              </a:rPr>
              <a:t>); </a:t>
            </a:r>
            <a:r>
              <a:rPr lang="en-US" sz="500" b="0" i="0" dirty="0" err="1">
                <a:effectLst/>
                <a:latin typeface="Menlo"/>
              </a:rPr>
              <a:t>ylabel</a:t>
            </a:r>
            <a:r>
              <a:rPr lang="en-US" sz="500" b="0" i="0" dirty="0">
                <a:effectLst/>
                <a:latin typeface="Menlo"/>
              </a:rPr>
              <a:t>(</a:t>
            </a:r>
            <a:r>
              <a:rPr lang="en-US" sz="500" b="0" i="0" dirty="0">
                <a:solidFill>
                  <a:srgbClr val="A709F5"/>
                </a:solidFill>
                <a:effectLst/>
                <a:latin typeface="Menlo"/>
              </a:rPr>
              <a:t>"</a:t>
            </a:r>
            <a:r>
              <a:rPr lang="en-US" sz="500" b="0" i="0" dirty="0" err="1">
                <a:solidFill>
                  <a:srgbClr val="A709F5"/>
                </a:solidFill>
                <a:effectLst/>
                <a:latin typeface="Menlo"/>
              </a:rPr>
              <a:t>Hodnota</a:t>
            </a:r>
            <a:r>
              <a:rPr lang="en-US" sz="500" b="0" i="0" dirty="0">
                <a:solidFill>
                  <a:srgbClr val="A709F5"/>
                </a:solidFill>
                <a:effectLst/>
                <a:latin typeface="Menlo"/>
              </a:rPr>
              <a:t> </a:t>
            </a:r>
            <a:r>
              <a:rPr lang="en-US" sz="500" b="0" i="0" dirty="0" err="1">
                <a:solidFill>
                  <a:srgbClr val="A709F5"/>
                </a:solidFill>
                <a:effectLst/>
                <a:latin typeface="Menlo"/>
              </a:rPr>
              <a:t>akcie</a:t>
            </a:r>
            <a:r>
              <a:rPr lang="en-US" sz="500" b="0" i="0" dirty="0">
                <a:solidFill>
                  <a:srgbClr val="A709F5"/>
                </a:solidFill>
                <a:effectLst/>
                <a:latin typeface="Menlo"/>
              </a:rPr>
              <a:t> [$]"</a:t>
            </a:r>
            <a:r>
              <a:rPr lang="en-US" sz="500" b="0" i="0" dirty="0">
                <a:effectLst/>
                <a:latin typeface="Menlo"/>
              </a:rPr>
              <a:t>); </a:t>
            </a:r>
            <a:r>
              <a:rPr lang="en-US" sz="500" b="0" i="0" dirty="0" err="1">
                <a:effectLst/>
                <a:latin typeface="Menlo"/>
              </a:rPr>
              <a:t>xlim</a:t>
            </a:r>
            <a:r>
              <a:rPr lang="en-US" sz="500" b="0" i="0" dirty="0">
                <a:effectLst/>
                <a:latin typeface="Menlo"/>
              </a:rPr>
              <a:t>([1, 124]); </a:t>
            </a:r>
            <a:r>
              <a:rPr lang="en-US" sz="500" b="0" i="0" dirty="0" err="1">
                <a:effectLst/>
                <a:latin typeface="Menlo"/>
              </a:rPr>
              <a:t>xline</a:t>
            </a:r>
            <a:r>
              <a:rPr lang="en-US" sz="500" b="0" i="0" dirty="0">
                <a:effectLst/>
                <a:latin typeface="Menlo"/>
              </a:rPr>
              <a:t>(cut, </a:t>
            </a:r>
            <a:r>
              <a:rPr lang="en-US" sz="500" b="0" i="0" dirty="0">
                <a:solidFill>
                  <a:srgbClr val="A709F5"/>
                </a:solidFill>
                <a:effectLst/>
                <a:latin typeface="Menlo"/>
              </a:rPr>
              <a:t>"--k"</a:t>
            </a:r>
            <a:r>
              <a:rPr lang="en-US" sz="500" b="0" i="0" dirty="0">
                <a:effectLst/>
                <a:latin typeface="Menlo"/>
              </a:rPr>
              <a:t>, </a:t>
            </a:r>
            <a:r>
              <a:rPr lang="en-US" sz="500" b="0" i="0" dirty="0" err="1">
                <a:effectLst/>
                <a:latin typeface="Menlo"/>
              </a:rPr>
              <a:t>HandleVisibility</a:t>
            </a:r>
            <a:r>
              <a:rPr lang="en-US" sz="500" b="0" i="0" dirty="0">
                <a:effectLst/>
                <a:latin typeface="Menlo"/>
              </a:rPr>
              <a:t>=</a:t>
            </a:r>
            <a:r>
              <a:rPr lang="en-US" sz="500" b="0" i="0" dirty="0">
                <a:solidFill>
                  <a:srgbClr val="A709F5"/>
                </a:solidFill>
                <a:effectLst/>
                <a:latin typeface="Menlo"/>
              </a:rPr>
              <a:t>"off"</a:t>
            </a:r>
            <a:r>
              <a:rPr lang="en-US" sz="500" b="0" i="0" dirty="0">
                <a:effectLst/>
                <a:latin typeface="Menlo"/>
              </a:rPr>
              <a:t>); </a:t>
            </a:r>
            <a:r>
              <a:rPr lang="en-US" sz="500" b="0" i="0" dirty="0" err="1">
                <a:effectLst/>
                <a:latin typeface="Menlo"/>
              </a:rPr>
              <a:t>xticks</a:t>
            </a:r>
            <a:r>
              <a:rPr lang="en-US" sz="500" b="0" i="0" dirty="0">
                <a:effectLst/>
                <a:latin typeface="Menlo"/>
              </a:rPr>
              <a:t>(unique([</a:t>
            </a:r>
            <a:r>
              <a:rPr lang="en-US" sz="500" b="0" i="0" dirty="0" err="1">
                <a:effectLst/>
                <a:latin typeface="Menlo"/>
              </a:rPr>
              <a:t>xticks</a:t>
            </a:r>
            <a:r>
              <a:rPr lang="en-US" sz="500" b="0" i="0" dirty="0">
                <a:effectLst/>
                <a:latin typeface="Menlo"/>
              </a:rPr>
              <a:t>(), cut])); legend;</a:t>
            </a:r>
          </a:p>
          <a:p>
            <a:r>
              <a:rPr lang="en-US" sz="500" b="0" i="0" dirty="0">
                <a:solidFill>
                  <a:srgbClr val="008013"/>
                </a:solidFill>
                <a:effectLst/>
                <a:latin typeface="Menlo"/>
              </a:rPr>
              <a:t>% ------------------------------------ slide 2 --------------------------------------</a:t>
            </a:r>
            <a:endParaRPr lang="en-US" sz="500" b="0" i="0" dirty="0">
              <a:effectLst/>
              <a:latin typeface="Menlo"/>
            </a:endParaRPr>
          </a:p>
          <a:p>
            <a:r>
              <a:rPr lang="en-US" sz="500" b="0" i="0" dirty="0">
                <a:effectLst/>
                <a:latin typeface="Menlo"/>
              </a:rPr>
              <a:t>n = 6; </a:t>
            </a:r>
            <a:r>
              <a:rPr lang="en-US" sz="5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en-US" sz="500" b="0" i="0" dirty="0" err="1">
                <a:solidFill>
                  <a:srgbClr val="008013"/>
                </a:solidFill>
                <a:effectLst/>
                <a:latin typeface="Menlo"/>
              </a:rPr>
              <a:t>velkost</a:t>
            </a:r>
            <a:r>
              <a:rPr lang="en-US" sz="5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500" b="0" i="0" dirty="0" err="1">
                <a:solidFill>
                  <a:srgbClr val="008013"/>
                </a:solidFill>
                <a:effectLst/>
                <a:latin typeface="Menlo"/>
              </a:rPr>
              <a:t>polynomu</a:t>
            </a:r>
            <a:r>
              <a:rPr lang="en-US" sz="5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endParaRPr lang="en-US" sz="500" b="0" i="0" dirty="0">
              <a:effectLst/>
              <a:latin typeface="Menlo"/>
            </a:endParaRPr>
          </a:p>
          <a:p>
            <a:r>
              <a:rPr lang="en-US" sz="500" b="0" i="0" dirty="0">
                <a:solidFill>
                  <a:srgbClr val="0E00FF"/>
                </a:solidFill>
                <a:effectLst/>
                <a:latin typeface="Menlo"/>
              </a:rPr>
              <a:t>for </a:t>
            </a:r>
            <a:r>
              <a:rPr lang="en-US" sz="500" b="0" i="0" dirty="0" err="1">
                <a:effectLst/>
                <a:latin typeface="Menlo"/>
              </a:rPr>
              <a:t>i</a:t>
            </a:r>
            <a:r>
              <a:rPr lang="en-US" sz="500" b="0" i="0" dirty="0">
                <a:effectLst/>
                <a:latin typeface="Menlo"/>
              </a:rPr>
              <a:t> = 1:n+1;</a:t>
            </a:r>
          </a:p>
          <a:p>
            <a:r>
              <a:rPr lang="en-US" sz="500" b="0" i="0" dirty="0">
                <a:effectLst/>
                <a:latin typeface="Menlo"/>
              </a:rPr>
              <a:t>    b{</a:t>
            </a:r>
            <a:r>
              <a:rPr lang="en-US" sz="500" b="0" i="0" dirty="0" err="1">
                <a:effectLst/>
                <a:latin typeface="Menlo"/>
              </a:rPr>
              <a:t>i</a:t>
            </a:r>
            <a:r>
              <a:rPr lang="en-US" sz="500" b="0" i="0" dirty="0">
                <a:effectLst/>
                <a:latin typeface="Menlo"/>
              </a:rPr>
              <a:t>} = t.^(i-1);</a:t>
            </a:r>
          </a:p>
          <a:p>
            <a:r>
              <a:rPr lang="en-US" sz="500" b="0" i="0" dirty="0">
                <a:effectLst/>
                <a:latin typeface="Menlo"/>
              </a:rPr>
              <a:t>    B(</a:t>
            </a:r>
            <a:r>
              <a:rPr lang="en-US" sz="500" b="0" i="0" dirty="0" err="1">
                <a:effectLst/>
                <a:latin typeface="Menlo"/>
              </a:rPr>
              <a:t>i</a:t>
            </a:r>
            <a:r>
              <a:rPr lang="en-US" sz="500" b="0" i="0" dirty="0">
                <a:effectLst/>
                <a:latin typeface="Menlo"/>
              </a:rPr>
              <a:t>, :) = b{</a:t>
            </a:r>
            <a:r>
              <a:rPr lang="en-US" sz="500" b="0" i="0" dirty="0" err="1">
                <a:effectLst/>
                <a:latin typeface="Menlo"/>
              </a:rPr>
              <a:t>i</a:t>
            </a:r>
            <a:r>
              <a:rPr lang="en-US" sz="500" b="0" i="0" dirty="0">
                <a:effectLst/>
                <a:latin typeface="Menlo"/>
              </a:rPr>
              <a:t>};</a:t>
            </a:r>
          </a:p>
          <a:p>
            <a:r>
              <a:rPr lang="en-US" sz="500" b="0" i="0" dirty="0">
                <a:effectLst/>
                <a:latin typeface="Menlo"/>
              </a:rPr>
              <a:t>    BB(</a:t>
            </a:r>
            <a:r>
              <a:rPr lang="en-US" sz="500" b="0" i="0" dirty="0" err="1">
                <a:effectLst/>
                <a:latin typeface="Menlo"/>
              </a:rPr>
              <a:t>i</a:t>
            </a:r>
            <a:r>
              <a:rPr lang="en-US" sz="500" b="0" i="0" dirty="0">
                <a:effectLst/>
                <a:latin typeface="Menlo"/>
              </a:rPr>
              <a:t>, :) = </a:t>
            </a:r>
            <a:r>
              <a:rPr lang="en-US" sz="500" b="0" i="0" dirty="0" err="1">
                <a:effectLst/>
                <a:latin typeface="Menlo"/>
              </a:rPr>
              <a:t>tt</a:t>
            </a:r>
            <a:r>
              <a:rPr lang="en-US" sz="500" b="0" i="0" dirty="0">
                <a:effectLst/>
                <a:latin typeface="Menlo"/>
              </a:rPr>
              <a:t>.^(i-1);</a:t>
            </a:r>
          </a:p>
          <a:p>
            <a:r>
              <a:rPr lang="en-US" sz="500" b="0" i="0" dirty="0">
                <a:effectLst/>
                <a:latin typeface="Menlo"/>
              </a:rPr>
              <a:t>    a(</a:t>
            </a:r>
            <a:r>
              <a:rPr lang="en-US" sz="500" b="0" i="0" dirty="0" err="1">
                <a:effectLst/>
                <a:latin typeface="Menlo"/>
              </a:rPr>
              <a:t>i</a:t>
            </a:r>
            <a:r>
              <a:rPr lang="en-US" sz="500" b="0" i="0" dirty="0">
                <a:effectLst/>
                <a:latin typeface="Menlo"/>
              </a:rPr>
              <a:t>) = f*b{</a:t>
            </a:r>
            <a:r>
              <a:rPr lang="en-US" sz="500" b="0" i="0" dirty="0" err="1">
                <a:effectLst/>
                <a:latin typeface="Menlo"/>
              </a:rPr>
              <a:t>i</a:t>
            </a:r>
            <a:r>
              <a:rPr lang="en-US" sz="500" b="0" i="0" dirty="0">
                <a:effectLst/>
                <a:latin typeface="Menlo"/>
              </a:rPr>
              <a:t>}';</a:t>
            </a:r>
          </a:p>
          <a:p>
            <a:r>
              <a:rPr lang="en-US" sz="500" b="0" i="0" dirty="0">
                <a:solidFill>
                  <a:srgbClr val="0E00FF"/>
                </a:solidFill>
                <a:effectLst/>
                <a:latin typeface="Menlo"/>
              </a:rPr>
              <a:t>end</a:t>
            </a:r>
            <a:endParaRPr lang="en-US" sz="500" b="0" i="0" dirty="0">
              <a:effectLst/>
              <a:latin typeface="Menlo"/>
            </a:endParaRPr>
          </a:p>
          <a:p>
            <a:r>
              <a:rPr lang="en-US" sz="500" b="0" i="0" dirty="0">
                <a:solidFill>
                  <a:srgbClr val="0E00FF"/>
                </a:solidFill>
                <a:effectLst/>
                <a:latin typeface="Menlo"/>
              </a:rPr>
              <a:t>for </a:t>
            </a:r>
            <a:r>
              <a:rPr lang="en-US" sz="500" b="0" i="0" dirty="0" err="1">
                <a:effectLst/>
                <a:latin typeface="Menlo"/>
              </a:rPr>
              <a:t>i</a:t>
            </a:r>
            <a:r>
              <a:rPr lang="en-US" sz="500" b="0" i="0" dirty="0">
                <a:effectLst/>
                <a:latin typeface="Menlo"/>
              </a:rPr>
              <a:t>=1:n+1</a:t>
            </a:r>
          </a:p>
          <a:p>
            <a:r>
              <a:rPr lang="en-US" sz="500" b="0" i="0" dirty="0">
                <a:solidFill>
                  <a:srgbClr val="0E00FF"/>
                </a:solidFill>
                <a:effectLst/>
                <a:latin typeface="Menlo"/>
              </a:rPr>
              <a:t>    for </a:t>
            </a:r>
            <a:r>
              <a:rPr lang="en-US" sz="500" b="0" i="0" dirty="0">
                <a:effectLst/>
                <a:latin typeface="Menlo"/>
              </a:rPr>
              <a:t>j = 1:n+1</a:t>
            </a:r>
          </a:p>
          <a:p>
            <a:r>
              <a:rPr lang="en-US" sz="500" b="0" i="0" dirty="0">
                <a:effectLst/>
                <a:latin typeface="Menlo"/>
              </a:rPr>
              <a:t>        A(</a:t>
            </a:r>
            <a:r>
              <a:rPr lang="en-US" sz="500" b="0" i="0" dirty="0" err="1">
                <a:effectLst/>
                <a:latin typeface="Menlo"/>
              </a:rPr>
              <a:t>i</a:t>
            </a:r>
            <a:r>
              <a:rPr lang="en-US" sz="500" b="0" i="0" dirty="0">
                <a:effectLst/>
                <a:latin typeface="Menlo"/>
              </a:rPr>
              <a:t>, j) = b{</a:t>
            </a:r>
            <a:r>
              <a:rPr lang="en-US" sz="500" b="0" i="0" dirty="0" err="1">
                <a:effectLst/>
                <a:latin typeface="Menlo"/>
              </a:rPr>
              <a:t>i</a:t>
            </a:r>
            <a:r>
              <a:rPr lang="en-US" sz="500" b="0" i="0" dirty="0">
                <a:effectLst/>
                <a:latin typeface="Menlo"/>
              </a:rPr>
              <a:t>} * b{j}’;</a:t>
            </a:r>
          </a:p>
          <a:p>
            <a:r>
              <a:rPr lang="en-US" sz="500" b="0" i="0" dirty="0">
                <a:solidFill>
                  <a:srgbClr val="0E00FF"/>
                </a:solidFill>
                <a:effectLst/>
                <a:latin typeface="Menlo"/>
              </a:rPr>
              <a:t>    end</a:t>
            </a:r>
            <a:endParaRPr lang="en-US" sz="500" b="0" i="0" dirty="0">
              <a:effectLst/>
              <a:latin typeface="Menlo"/>
            </a:endParaRPr>
          </a:p>
          <a:p>
            <a:r>
              <a:rPr lang="en-US" sz="500" b="0" i="0" dirty="0">
                <a:solidFill>
                  <a:srgbClr val="0E00FF"/>
                </a:solidFill>
                <a:effectLst/>
                <a:latin typeface="Menlo"/>
              </a:rPr>
              <a:t>end</a:t>
            </a:r>
            <a:endParaRPr lang="en-US" sz="500" b="0" i="0" dirty="0">
              <a:effectLst/>
              <a:latin typeface="Menlo"/>
            </a:endParaRPr>
          </a:p>
          <a:p>
            <a:r>
              <a:rPr lang="en-US" sz="500" b="0" i="0" dirty="0">
                <a:effectLst/>
                <a:latin typeface="Menlo"/>
              </a:rPr>
              <a:t>c = A\a';</a:t>
            </a:r>
          </a:p>
          <a:p>
            <a:r>
              <a:rPr lang="en-US" sz="500" b="0" i="0" dirty="0" err="1">
                <a:effectLst/>
                <a:latin typeface="Menlo"/>
              </a:rPr>
              <a:t>fp</a:t>
            </a:r>
            <a:r>
              <a:rPr lang="en-US" sz="500" b="0" i="0" dirty="0">
                <a:effectLst/>
                <a:latin typeface="Menlo"/>
              </a:rPr>
              <a:t> = c'*B;</a:t>
            </a:r>
          </a:p>
          <a:p>
            <a:r>
              <a:rPr lang="en-US" sz="500" b="0" i="0" dirty="0" err="1">
                <a:effectLst/>
                <a:latin typeface="Menlo"/>
              </a:rPr>
              <a:t>fpp</a:t>
            </a:r>
            <a:r>
              <a:rPr lang="en-US" sz="500" b="0" i="0" dirty="0">
                <a:effectLst/>
                <a:latin typeface="Menlo"/>
              </a:rPr>
              <a:t> = c'*BB;</a:t>
            </a:r>
          </a:p>
          <a:p>
            <a:r>
              <a:rPr lang="en-US" sz="500" b="0" i="0" dirty="0">
                <a:effectLst/>
                <a:latin typeface="Menlo"/>
              </a:rPr>
              <a:t>figure; hold </a:t>
            </a:r>
            <a:r>
              <a:rPr lang="en-US" sz="500" b="0" i="0" dirty="0">
                <a:solidFill>
                  <a:srgbClr val="A709F5"/>
                </a:solidFill>
                <a:effectLst/>
                <a:latin typeface="Menlo"/>
              </a:rPr>
              <a:t>on</a:t>
            </a:r>
            <a:r>
              <a:rPr lang="en-US" sz="500" b="0" i="0" dirty="0">
                <a:effectLst/>
                <a:latin typeface="Menlo"/>
              </a:rPr>
              <a:t>; grid </a:t>
            </a:r>
            <a:r>
              <a:rPr lang="en-US" sz="500" b="0" i="0" dirty="0">
                <a:solidFill>
                  <a:srgbClr val="A709F5"/>
                </a:solidFill>
                <a:effectLst/>
                <a:latin typeface="Menlo"/>
              </a:rPr>
              <a:t>on</a:t>
            </a:r>
            <a:r>
              <a:rPr lang="en-US" sz="500" b="0" i="0" dirty="0">
                <a:effectLst/>
                <a:latin typeface="Menlo"/>
              </a:rPr>
              <a:t>; plot(t, f, </a:t>
            </a:r>
            <a:r>
              <a:rPr lang="en-US" sz="500" b="0" i="0" dirty="0">
                <a:solidFill>
                  <a:srgbClr val="A709F5"/>
                </a:solidFill>
                <a:effectLst/>
                <a:latin typeface="Menlo"/>
              </a:rPr>
              <a:t>"-"</a:t>
            </a:r>
            <a:r>
              <a:rPr lang="en-US" sz="500" b="0" i="0" dirty="0">
                <a:effectLst/>
                <a:latin typeface="Menlo"/>
              </a:rPr>
              <a:t>, DisplayName=</a:t>
            </a:r>
            <a:r>
              <a:rPr lang="en-US" sz="500" b="0" i="0" dirty="0">
                <a:solidFill>
                  <a:srgbClr val="A709F5"/>
                </a:solidFill>
                <a:effectLst/>
                <a:latin typeface="Menlo"/>
              </a:rPr>
              <a:t>"</a:t>
            </a:r>
            <a:r>
              <a:rPr lang="en-US" sz="500" b="0" i="0" dirty="0" err="1">
                <a:solidFill>
                  <a:srgbClr val="A709F5"/>
                </a:solidFill>
                <a:effectLst/>
                <a:latin typeface="Menlo"/>
              </a:rPr>
              <a:t>Dáta</a:t>
            </a:r>
            <a:r>
              <a:rPr lang="en-US" sz="500" b="0" i="0" dirty="0">
                <a:solidFill>
                  <a:srgbClr val="A709F5"/>
                </a:solidFill>
                <a:effectLst/>
                <a:latin typeface="Menlo"/>
              </a:rPr>
              <a:t>"</a:t>
            </a:r>
            <a:r>
              <a:rPr lang="en-US" sz="500" b="0" i="0" dirty="0">
                <a:effectLst/>
                <a:latin typeface="Menlo"/>
              </a:rPr>
              <a:t>); plot(t, </a:t>
            </a:r>
            <a:r>
              <a:rPr lang="en-US" sz="500" b="0" i="0" dirty="0" err="1">
                <a:effectLst/>
                <a:latin typeface="Menlo"/>
              </a:rPr>
              <a:t>fp</a:t>
            </a:r>
            <a:r>
              <a:rPr lang="en-US" sz="500" b="0" i="0" dirty="0">
                <a:effectLst/>
                <a:latin typeface="Menlo"/>
              </a:rPr>
              <a:t>, </a:t>
            </a:r>
            <a:r>
              <a:rPr lang="en-US" sz="500" b="0" i="0" dirty="0">
                <a:solidFill>
                  <a:srgbClr val="A709F5"/>
                </a:solidFill>
                <a:effectLst/>
                <a:latin typeface="Menlo"/>
              </a:rPr>
              <a:t>""</a:t>
            </a:r>
            <a:r>
              <a:rPr lang="en-US" sz="500" b="0" i="0" dirty="0">
                <a:effectLst/>
                <a:latin typeface="Menlo"/>
              </a:rPr>
              <a:t>, DisplayName=</a:t>
            </a:r>
            <a:r>
              <a:rPr lang="en-US" sz="500" b="0" i="0" dirty="0" err="1">
                <a:effectLst/>
                <a:latin typeface="Menlo"/>
              </a:rPr>
              <a:t>sprintf</a:t>
            </a:r>
            <a:r>
              <a:rPr lang="en-US" sz="500" b="0" i="0" dirty="0">
                <a:effectLst/>
                <a:latin typeface="Menlo"/>
              </a:rPr>
              <a:t>(</a:t>
            </a:r>
            <a:r>
              <a:rPr lang="en-US" sz="500" b="0" i="0" dirty="0">
                <a:solidFill>
                  <a:srgbClr val="A709F5"/>
                </a:solidFill>
                <a:effectLst/>
                <a:latin typeface="Menlo"/>
              </a:rPr>
              <a:t>"</a:t>
            </a:r>
            <a:r>
              <a:rPr lang="en-US" sz="500" b="0" i="0" dirty="0" err="1">
                <a:solidFill>
                  <a:srgbClr val="A709F5"/>
                </a:solidFill>
                <a:effectLst/>
                <a:latin typeface="Menlo"/>
              </a:rPr>
              <a:t>Aproximácia</a:t>
            </a:r>
            <a:r>
              <a:rPr lang="en-US" sz="500" b="0" i="0" dirty="0">
                <a:solidFill>
                  <a:srgbClr val="A709F5"/>
                </a:solidFill>
                <a:effectLst/>
                <a:latin typeface="Menlo"/>
              </a:rPr>
              <a:t> </a:t>
            </a:r>
            <a:r>
              <a:rPr lang="en-US" sz="500" b="0" i="0" dirty="0" err="1">
                <a:solidFill>
                  <a:srgbClr val="A709F5"/>
                </a:solidFill>
                <a:effectLst/>
                <a:latin typeface="Menlo"/>
              </a:rPr>
              <a:t>polynómom</a:t>
            </a:r>
            <a:r>
              <a:rPr lang="en-US" sz="500" b="0" i="0" dirty="0">
                <a:solidFill>
                  <a:srgbClr val="A709F5"/>
                </a:solidFill>
                <a:effectLst/>
                <a:latin typeface="Menlo"/>
              </a:rPr>
              <a:t> %d. </a:t>
            </a:r>
            <a:r>
              <a:rPr lang="en-US" sz="500" b="0" i="0" dirty="0" err="1">
                <a:solidFill>
                  <a:srgbClr val="A709F5"/>
                </a:solidFill>
                <a:effectLst/>
                <a:latin typeface="Menlo"/>
              </a:rPr>
              <a:t>stupňa</a:t>
            </a:r>
            <a:r>
              <a:rPr lang="en-US" sz="500" b="0" i="0" dirty="0">
                <a:solidFill>
                  <a:srgbClr val="A709F5"/>
                </a:solidFill>
                <a:effectLst/>
                <a:latin typeface="Menlo"/>
              </a:rPr>
              <a:t>"</a:t>
            </a:r>
            <a:r>
              <a:rPr lang="en-US" sz="500" b="0" i="0" dirty="0">
                <a:effectLst/>
                <a:latin typeface="Menlo"/>
              </a:rPr>
              <a:t>, n)); title(</a:t>
            </a:r>
            <a:r>
              <a:rPr lang="en-US" sz="500" b="0" i="0" dirty="0" err="1">
                <a:effectLst/>
                <a:latin typeface="Menlo"/>
              </a:rPr>
              <a:t>sprintf</a:t>
            </a:r>
            <a:r>
              <a:rPr lang="en-US" sz="500" b="0" i="0" dirty="0">
                <a:effectLst/>
                <a:latin typeface="Menlo"/>
              </a:rPr>
              <a:t>(</a:t>
            </a:r>
            <a:r>
              <a:rPr lang="en-US" sz="500" b="0" i="0" dirty="0">
                <a:solidFill>
                  <a:srgbClr val="A709F5"/>
                </a:solidFill>
                <a:effectLst/>
                <a:latin typeface="Menlo"/>
              </a:rPr>
              <a:t>"</a:t>
            </a:r>
            <a:r>
              <a:rPr lang="en-US" sz="500" b="0" i="0" dirty="0" err="1">
                <a:solidFill>
                  <a:srgbClr val="A709F5"/>
                </a:solidFill>
                <a:effectLst/>
                <a:latin typeface="Menlo"/>
              </a:rPr>
              <a:t>Regresia</a:t>
            </a:r>
            <a:r>
              <a:rPr lang="en-US" sz="500" b="0" i="0" dirty="0">
                <a:solidFill>
                  <a:srgbClr val="A709F5"/>
                </a:solidFill>
                <a:effectLst/>
                <a:latin typeface="Menlo"/>
              </a:rPr>
              <a:t> </a:t>
            </a:r>
            <a:r>
              <a:rPr lang="en-US" sz="500" b="0" i="0" dirty="0" err="1">
                <a:solidFill>
                  <a:srgbClr val="A709F5"/>
                </a:solidFill>
                <a:effectLst/>
                <a:latin typeface="Menlo"/>
              </a:rPr>
              <a:t>polynómom</a:t>
            </a:r>
            <a:r>
              <a:rPr lang="en-US" sz="500" b="0" i="0" dirty="0">
                <a:solidFill>
                  <a:srgbClr val="A709F5"/>
                </a:solidFill>
                <a:effectLst/>
                <a:latin typeface="Menlo"/>
              </a:rPr>
              <a:t> %d. </a:t>
            </a:r>
            <a:r>
              <a:rPr lang="en-US" sz="500" b="0" i="0" dirty="0" err="1">
                <a:solidFill>
                  <a:srgbClr val="A709F5"/>
                </a:solidFill>
                <a:effectLst/>
                <a:latin typeface="Menlo"/>
              </a:rPr>
              <a:t>stupňa</a:t>
            </a:r>
            <a:r>
              <a:rPr lang="en-US" sz="500" b="0" i="0" dirty="0">
                <a:solidFill>
                  <a:srgbClr val="A709F5"/>
                </a:solidFill>
                <a:effectLst/>
                <a:latin typeface="Menlo"/>
              </a:rPr>
              <a:t>"</a:t>
            </a:r>
            <a:r>
              <a:rPr lang="en-US" sz="500" b="0" i="0" dirty="0">
                <a:effectLst/>
                <a:latin typeface="Menlo"/>
              </a:rPr>
              <a:t>, n)); </a:t>
            </a:r>
            <a:r>
              <a:rPr lang="en-US" sz="500" b="0" i="0" dirty="0" err="1">
                <a:effectLst/>
                <a:latin typeface="Menlo"/>
              </a:rPr>
              <a:t>xlabel</a:t>
            </a:r>
            <a:r>
              <a:rPr lang="en-US" sz="500" b="0" i="0" dirty="0">
                <a:effectLst/>
                <a:latin typeface="Menlo"/>
              </a:rPr>
              <a:t>(</a:t>
            </a:r>
            <a:r>
              <a:rPr lang="en-US" sz="500" b="0" i="0" dirty="0">
                <a:solidFill>
                  <a:srgbClr val="A709F5"/>
                </a:solidFill>
                <a:effectLst/>
                <a:latin typeface="Menlo"/>
              </a:rPr>
              <a:t>"</a:t>
            </a:r>
            <a:r>
              <a:rPr lang="en-US" sz="500" b="0" i="0" dirty="0" err="1">
                <a:solidFill>
                  <a:srgbClr val="A709F5"/>
                </a:solidFill>
                <a:effectLst/>
                <a:latin typeface="Menlo"/>
              </a:rPr>
              <a:t>Počet</a:t>
            </a:r>
            <a:r>
              <a:rPr lang="en-US" sz="500" b="0" i="0" dirty="0">
                <a:solidFill>
                  <a:srgbClr val="A709F5"/>
                </a:solidFill>
                <a:effectLst/>
                <a:latin typeface="Menlo"/>
              </a:rPr>
              <a:t> </a:t>
            </a:r>
            <a:r>
              <a:rPr lang="en-US" sz="500" b="0" i="0" dirty="0" err="1">
                <a:solidFill>
                  <a:srgbClr val="A709F5"/>
                </a:solidFill>
                <a:effectLst/>
                <a:latin typeface="Menlo"/>
              </a:rPr>
              <a:t>dní</a:t>
            </a:r>
            <a:r>
              <a:rPr lang="en-US" sz="500" b="0" i="0" dirty="0">
                <a:solidFill>
                  <a:srgbClr val="A709F5"/>
                </a:solidFill>
                <a:effectLst/>
                <a:latin typeface="Menlo"/>
              </a:rPr>
              <a:t> od 1. 1. 2024"</a:t>
            </a:r>
            <a:r>
              <a:rPr lang="en-US" sz="500" b="0" i="0" dirty="0">
                <a:effectLst/>
                <a:latin typeface="Menlo"/>
              </a:rPr>
              <a:t>); </a:t>
            </a:r>
            <a:r>
              <a:rPr lang="en-US" sz="500" b="0" i="0" dirty="0" err="1">
                <a:effectLst/>
                <a:latin typeface="Menlo"/>
              </a:rPr>
              <a:t>ylabel</a:t>
            </a:r>
            <a:r>
              <a:rPr lang="en-US" sz="500" b="0" i="0" dirty="0">
                <a:effectLst/>
                <a:latin typeface="Menlo"/>
              </a:rPr>
              <a:t>(</a:t>
            </a:r>
            <a:r>
              <a:rPr lang="en-US" sz="500" b="0" i="0" dirty="0">
                <a:solidFill>
                  <a:srgbClr val="A709F5"/>
                </a:solidFill>
                <a:effectLst/>
                <a:latin typeface="Menlo"/>
              </a:rPr>
              <a:t>"</a:t>
            </a:r>
            <a:r>
              <a:rPr lang="en-US" sz="500" b="0" i="0" dirty="0" err="1">
                <a:solidFill>
                  <a:srgbClr val="A709F5"/>
                </a:solidFill>
                <a:effectLst/>
                <a:latin typeface="Menlo"/>
              </a:rPr>
              <a:t>Hodnota</a:t>
            </a:r>
            <a:r>
              <a:rPr lang="en-US" sz="500" b="0" i="0" dirty="0">
                <a:solidFill>
                  <a:srgbClr val="A709F5"/>
                </a:solidFill>
                <a:effectLst/>
                <a:latin typeface="Menlo"/>
              </a:rPr>
              <a:t> </a:t>
            </a:r>
            <a:r>
              <a:rPr lang="en-US" sz="500" b="0" i="0" dirty="0" err="1">
                <a:solidFill>
                  <a:srgbClr val="A709F5"/>
                </a:solidFill>
                <a:effectLst/>
                <a:latin typeface="Menlo"/>
              </a:rPr>
              <a:t>akcie</a:t>
            </a:r>
            <a:r>
              <a:rPr lang="en-US" sz="500" b="0" i="0" dirty="0">
                <a:solidFill>
                  <a:srgbClr val="A709F5"/>
                </a:solidFill>
                <a:effectLst/>
                <a:latin typeface="Menlo"/>
              </a:rPr>
              <a:t> [$]"</a:t>
            </a:r>
            <a:r>
              <a:rPr lang="en-US" sz="500" b="0" i="0" dirty="0">
                <a:effectLst/>
                <a:latin typeface="Menlo"/>
              </a:rPr>
              <a:t>); </a:t>
            </a:r>
            <a:r>
              <a:rPr lang="en-US" sz="500" b="0" i="0" dirty="0" err="1">
                <a:effectLst/>
                <a:latin typeface="Menlo"/>
              </a:rPr>
              <a:t>xlim</a:t>
            </a:r>
            <a:r>
              <a:rPr lang="en-US" sz="500" b="0" i="0" dirty="0">
                <a:effectLst/>
                <a:latin typeface="Menlo"/>
              </a:rPr>
              <a:t>([1, cut]); legend;</a:t>
            </a:r>
          </a:p>
          <a:p>
            <a:r>
              <a:rPr lang="en-US" sz="500" b="0" i="0" dirty="0">
                <a:solidFill>
                  <a:srgbClr val="008013"/>
                </a:solidFill>
                <a:effectLst/>
                <a:latin typeface="Menlo"/>
              </a:rPr>
              <a:t>% ------------------------------------ slide 3 --------------------------------------</a:t>
            </a:r>
            <a:endParaRPr lang="en-US" sz="500" b="0" i="0" dirty="0">
              <a:effectLst/>
              <a:latin typeface="Menlo"/>
            </a:endParaRPr>
          </a:p>
          <a:p>
            <a:r>
              <a:rPr lang="en-US" sz="500" b="0" i="0" dirty="0" err="1">
                <a:effectLst/>
                <a:latin typeface="Menlo"/>
              </a:rPr>
              <a:t>f_old</a:t>
            </a:r>
            <a:r>
              <a:rPr lang="en-US" sz="500" b="0" i="0" dirty="0">
                <a:effectLst/>
                <a:latin typeface="Menlo"/>
              </a:rPr>
              <a:t> = f;</a:t>
            </a:r>
          </a:p>
          <a:p>
            <a:r>
              <a:rPr lang="en-US" sz="500" b="0" i="0" dirty="0">
                <a:effectLst/>
                <a:latin typeface="Menlo"/>
              </a:rPr>
              <a:t>f = f - </a:t>
            </a:r>
            <a:r>
              <a:rPr lang="en-US" sz="500" b="0" i="0" dirty="0" err="1">
                <a:effectLst/>
                <a:latin typeface="Menlo"/>
              </a:rPr>
              <a:t>fp</a:t>
            </a:r>
            <a:r>
              <a:rPr lang="en-US" sz="500" b="0" i="0" dirty="0">
                <a:effectLst/>
                <a:latin typeface="Menlo"/>
              </a:rPr>
              <a:t>; </a:t>
            </a:r>
            <a:r>
              <a:rPr lang="en-US" sz="5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en-US" sz="500" b="0" i="0" dirty="0" err="1">
                <a:solidFill>
                  <a:srgbClr val="008013"/>
                </a:solidFill>
                <a:effectLst/>
                <a:latin typeface="Menlo"/>
              </a:rPr>
              <a:t>centrovane</a:t>
            </a:r>
            <a:r>
              <a:rPr lang="en-US" sz="500" b="0" i="0" dirty="0">
                <a:solidFill>
                  <a:srgbClr val="008013"/>
                </a:solidFill>
                <a:effectLst/>
                <a:latin typeface="Menlo"/>
              </a:rPr>
              <a:t> data</a:t>
            </a:r>
            <a:endParaRPr lang="en-US" sz="500" b="0" i="0" dirty="0">
              <a:effectLst/>
              <a:latin typeface="Menlo"/>
            </a:endParaRPr>
          </a:p>
          <a:p>
            <a:r>
              <a:rPr lang="en-US" sz="500" b="0" i="0" dirty="0">
                <a:effectLst/>
                <a:latin typeface="Menlo"/>
              </a:rPr>
              <a:t>figure; hold </a:t>
            </a:r>
            <a:r>
              <a:rPr lang="en-US" sz="500" b="0" i="0" dirty="0">
                <a:solidFill>
                  <a:srgbClr val="A709F5"/>
                </a:solidFill>
                <a:effectLst/>
                <a:latin typeface="Menlo"/>
              </a:rPr>
              <a:t>on</a:t>
            </a:r>
            <a:r>
              <a:rPr lang="en-US" sz="500" b="0" i="0" dirty="0">
                <a:effectLst/>
                <a:latin typeface="Menlo"/>
              </a:rPr>
              <a:t>; grid </a:t>
            </a:r>
            <a:r>
              <a:rPr lang="en-US" sz="500" b="0" i="0" dirty="0">
                <a:solidFill>
                  <a:srgbClr val="A709F5"/>
                </a:solidFill>
                <a:effectLst/>
                <a:latin typeface="Menlo"/>
              </a:rPr>
              <a:t>on</a:t>
            </a:r>
            <a:r>
              <a:rPr lang="en-US" sz="500" b="0" i="0" dirty="0">
                <a:effectLst/>
                <a:latin typeface="Menlo"/>
              </a:rPr>
              <a:t>; plot(t, (</a:t>
            </a:r>
            <a:r>
              <a:rPr lang="en-US" sz="500" b="0" i="0" dirty="0" err="1">
                <a:effectLst/>
                <a:latin typeface="Menlo"/>
              </a:rPr>
              <a:t>f_old</a:t>
            </a:r>
            <a:r>
              <a:rPr lang="en-US" sz="500" b="0" i="0" dirty="0">
                <a:effectLst/>
                <a:latin typeface="Menlo"/>
              </a:rPr>
              <a:t> - mean(</a:t>
            </a:r>
            <a:r>
              <a:rPr lang="en-US" sz="500" b="0" i="0" dirty="0" err="1">
                <a:effectLst/>
                <a:latin typeface="Menlo"/>
              </a:rPr>
              <a:t>f_old</a:t>
            </a:r>
            <a:r>
              <a:rPr lang="en-US" sz="500" b="0" i="0" dirty="0">
                <a:effectLst/>
                <a:latin typeface="Menlo"/>
              </a:rPr>
              <a:t>)), </a:t>
            </a:r>
            <a:r>
              <a:rPr lang="en-US" sz="500" b="0" i="0" dirty="0">
                <a:solidFill>
                  <a:srgbClr val="A709F5"/>
                </a:solidFill>
                <a:effectLst/>
                <a:latin typeface="Menlo"/>
              </a:rPr>
              <a:t>"--"</a:t>
            </a:r>
            <a:r>
              <a:rPr lang="en-US" sz="500" b="0" i="0" dirty="0">
                <a:effectLst/>
                <a:latin typeface="Menlo"/>
              </a:rPr>
              <a:t>, </a:t>
            </a:r>
            <a:r>
              <a:rPr lang="en-US" sz="500" b="0" i="0" dirty="0" err="1">
                <a:effectLst/>
                <a:latin typeface="Menlo"/>
              </a:rPr>
              <a:t>LineWidth</a:t>
            </a:r>
            <a:r>
              <a:rPr lang="en-US" sz="500" b="0" i="0" dirty="0">
                <a:effectLst/>
                <a:latin typeface="Menlo"/>
              </a:rPr>
              <a:t>=0.25, DisplayName=</a:t>
            </a:r>
            <a:r>
              <a:rPr lang="en-US" sz="500" b="0" i="0" dirty="0">
                <a:solidFill>
                  <a:srgbClr val="A709F5"/>
                </a:solidFill>
                <a:effectLst/>
                <a:latin typeface="Menlo"/>
              </a:rPr>
              <a:t>"</a:t>
            </a:r>
            <a:r>
              <a:rPr lang="en-US" sz="500" b="0" i="0" dirty="0" err="1">
                <a:solidFill>
                  <a:srgbClr val="A709F5"/>
                </a:solidFill>
                <a:effectLst/>
                <a:latin typeface="Menlo"/>
              </a:rPr>
              <a:t>Pôvodné</a:t>
            </a:r>
            <a:r>
              <a:rPr lang="en-US" sz="500" b="0" i="0" dirty="0">
                <a:solidFill>
                  <a:srgbClr val="A709F5"/>
                </a:solidFill>
                <a:effectLst/>
                <a:latin typeface="Menlo"/>
              </a:rPr>
              <a:t> </a:t>
            </a:r>
            <a:r>
              <a:rPr lang="en-US" sz="500" b="0" i="0" dirty="0" err="1">
                <a:solidFill>
                  <a:srgbClr val="A709F5"/>
                </a:solidFill>
                <a:effectLst/>
                <a:latin typeface="Menlo"/>
              </a:rPr>
              <a:t>dáta</a:t>
            </a:r>
            <a:r>
              <a:rPr lang="en-US" sz="500" b="0" i="0" dirty="0">
                <a:solidFill>
                  <a:srgbClr val="A709F5"/>
                </a:solidFill>
                <a:effectLst/>
                <a:latin typeface="Menlo"/>
              </a:rPr>
              <a:t>"</a:t>
            </a:r>
            <a:r>
              <a:rPr lang="en-US" sz="500" b="0" i="0" dirty="0">
                <a:effectLst/>
                <a:latin typeface="Menlo"/>
              </a:rPr>
              <a:t>); plot(t, f, </a:t>
            </a:r>
            <a:r>
              <a:rPr lang="en-US" sz="500" b="0" i="0" dirty="0">
                <a:solidFill>
                  <a:srgbClr val="A709F5"/>
                </a:solidFill>
                <a:effectLst/>
                <a:latin typeface="Menlo"/>
              </a:rPr>
              <a:t>"-"</a:t>
            </a:r>
            <a:r>
              <a:rPr lang="en-US" sz="500" b="0" i="0" dirty="0">
                <a:effectLst/>
                <a:latin typeface="Menlo"/>
              </a:rPr>
              <a:t>, DisplayName=</a:t>
            </a:r>
            <a:r>
              <a:rPr lang="en-US" sz="500" b="0" i="0" dirty="0">
                <a:solidFill>
                  <a:srgbClr val="A709F5"/>
                </a:solidFill>
                <a:effectLst/>
                <a:latin typeface="Menlo"/>
              </a:rPr>
              <a:t>"</a:t>
            </a:r>
            <a:r>
              <a:rPr lang="en-US" sz="500" b="0" i="0" dirty="0" err="1">
                <a:solidFill>
                  <a:srgbClr val="A709F5"/>
                </a:solidFill>
                <a:effectLst/>
                <a:latin typeface="Menlo"/>
              </a:rPr>
              <a:t>Dáta</a:t>
            </a:r>
            <a:r>
              <a:rPr lang="en-US" sz="500" b="0" i="0" dirty="0">
                <a:solidFill>
                  <a:srgbClr val="A709F5"/>
                </a:solidFill>
                <a:effectLst/>
                <a:latin typeface="Menlo"/>
              </a:rPr>
              <a:t> bez </a:t>
            </a:r>
            <a:r>
              <a:rPr lang="en-US" sz="500" b="0" i="0" dirty="0" err="1">
                <a:solidFill>
                  <a:srgbClr val="A709F5"/>
                </a:solidFill>
                <a:effectLst/>
                <a:latin typeface="Menlo"/>
              </a:rPr>
              <a:t>globálneho</a:t>
            </a:r>
            <a:r>
              <a:rPr lang="en-US" sz="500" b="0" i="0" dirty="0">
                <a:solidFill>
                  <a:srgbClr val="A709F5"/>
                </a:solidFill>
                <a:effectLst/>
                <a:latin typeface="Menlo"/>
              </a:rPr>
              <a:t> </a:t>
            </a:r>
            <a:r>
              <a:rPr lang="en-US" sz="500" b="0" i="0" dirty="0" err="1">
                <a:solidFill>
                  <a:srgbClr val="A709F5"/>
                </a:solidFill>
                <a:effectLst/>
                <a:latin typeface="Menlo"/>
              </a:rPr>
              <a:t>trendu</a:t>
            </a:r>
            <a:r>
              <a:rPr lang="en-US" sz="500" b="0" i="0" dirty="0">
                <a:solidFill>
                  <a:srgbClr val="A709F5"/>
                </a:solidFill>
                <a:effectLst/>
                <a:latin typeface="Menlo"/>
              </a:rPr>
              <a:t>"</a:t>
            </a:r>
            <a:r>
              <a:rPr lang="en-US" sz="500" b="0" i="0" dirty="0">
                <a:effectLst/>
                <a:latin typeface="Menlo"/>
              </a:rPr>
              <a:t>); </a:t>
            </a:r>
            <a:r>
              <a:rPr lang="en-US" sz="500" b="0" i="0" dirty="0" err="1">
                <a:effectLst/>
                <a:latin typeface="Menlo"/>
              </a:rPr>
              <a:t>xlim</a:t>
            </a:r>
            <a:r>
              <a:rPr lang="en-US" sz="500" b="0" i="0" dirty="0">
                <a:effectLst/>
                <a:latin typeface="Menlo"/>
              </a:rPr>
              <a:t>([1, cut]); title(</a:t>
            </a:r>
            <a:r>
              <a:rPr lang="en-US" sz="500" b="0" i="0" dirty="0">
                <a:solidFill>
                  <a:srgbClr val="A709F5"/>
                </a:solidFill>
                <a:effectLst/>
                <a:latin typeface="Menlo"/>
              </a:rPr>
              <a:t>"</a:t>
            </a:r>
            <a:r>
              <a:rPr lang="en-US" sz="500" b="0" i="0" dirty="0" err="1">
                <a:solidFill>
                  <a:srgbClr val="A709F5"/>
                </a:solidFill>
                <a:effectLst/>
                <a:latin typeface="Menlo"/>
              </a:rPr>
              <a:t>Dáta</a:t>
            </a:r>
            <a:r>
              <a:rPr lang="en-US" sz="500" b="0" i="0" dirty="0">
                <a:solidFill>
                  <a:srgbClr val="A709F5"/>
                </a:solidFill>
                <a:effectLst/>
                <a:latin typeface="Menlo"/>
              </a:rPr>
              <a:t> s </a:t>
            </a:r>
            <a:r>
              <a:rPr lang="en-US" sz="500" b="0" i="0" dirty="0" err="1">
                <a:solidFill>
                  <a:srgbClr val="A709F5"/>
                </a:solidFill>
                <a:effectLst/>
                <a:latin typeface="Menlo"/>
              </a:rPr>
              <a:t>odstráneným</a:t>
            </a:r>
            <a:r>
              <a:rPr lang="en-US" sz="500" b="0" i="0" dirty="0">
                <a:solidFill>
                  <a:srgbClr val="A709F5"/>
                </a:solidFill>
                <a:effectLst/>
                <a:latin typeface="Menlo"/>
              </a:rPr>
              <a:t> </a:t>
            </a:r>
            <a:r>
              <a:rPr lang="en-US" sz="500" b="0" i="0" dirty="0" err="1">
                <a:solidFill>
                  <a:srgbClr val="A709F5"/>
                </a:solidFill>
                <a:effectLst/>
                <a:latin typeface="Menlo"/>
              </a:rPr>
              <a:t>globálnym</a:t>
            </a:r>
            <a:r>
              <a:rPr lang="en-US" sz="500" b="0" i="0" dirty="0">
                <a:solidFill>
                  <a:srgbClr val="A709F5"/>
                </a:solidFill>
                <a:effectLst/>
                <a:latin typeface="Menlo"/>
              </a:rPr>
              <a:t> </a:t>
            </a:r>
            <a:r>
              <a:rPr lang="en-US" sz="500" b="0" i="0" dirty="0" err="1">
                <a:solidFill>
                  <a:srgbClr val="A709F5"/>
                </a:solidFill>
                <a:effectLst/>
                <a:latin typeface="Menlo"/>
              </a:rPr>
              <a:t>trendom</a:t>
            </a:r>
            <a:r>
              <a:rPr lang="en-US" sz="500" b="0" i="0" dirty="0">
                <a:solidFill>
                  <a:srgbClr val="A709F5"/>
                </a:solidFill>
                <a:effectLst/>
                <a:latin typeface="Menlo"/>
              </a:rPr>
              <a:t>"</a:t>
            </a:r>
            <a:r>
              <a:rPr lang="en-US" sz="500" b="0" i="0" dirty="0">
                <a:effectLst/>
                <a:latin typeface="Menlo"/>
              </a:rPr>
              <a:t>); </a:t>
            </a:r>
            <a:r>
              <a:rPr lang="en-US" sz="500" b="0" i="0" dirty="0" err="1">
                <a:effectLst/>
                <a:latin typeface="Menlo"/>
              </a:rPr>
              <a:t>xlabel</a:t>
            </a:r>
            <a:r>
              <a:rPr lang="en-US" sz="500" b="0" i="0" dirty="0">
                <a:effectLst/>
                <a:latin typeface="Menlo"/>
              </a:rPr>
              <a:t>(</a:t>
            </a:r>
            <a:r>
              <a:rPr lang="en-US" sz="500" b="0" i="0" dirty="0">
                <a:solidFill>
                  <a:srgbClr val="A709F5"/>
                </a:solidFill>
                <a:effectLst/>
                <a:latin typeface="Menlo"/>
              </a:rPr>
              <a:t>"</a:t>
            </a:r>
            <a:r>
              <a:rPr lang="en-US" sz="500" b="0" i="0" dirty="0" err="1">
                <a:solidFill>
                  <a:srgbClr val="A709F5"/>
                </a:solidFill>
                <a:effectLst/>
                <a:latin typeface="Menlo"/>
              </a:rPr>
              <a:t>Počet</a:t>
            </a:r>
            <a:r>
              <a:rPr lang="en-US" sz="500" b="0" i="0" dirty="0">
                <a:solidFill>
                  <a:srgbClr val="A709F5"/>
                </a:solidFill>
                <a:effectLst/>
                <a:latin typeface="Menlo"/>
              </a:rPr>
              <a:t> </a:t>
            </a:r>
            <a:r>
              <a:rPr lang="en-US" sz="500" b="0" i="0" dirty="0" err="1">
                <a:solidFill>
                  <a:srgbClr val="A709F5"/>
                </a:solidFill>
                <a:effectLst/>
                <a:latin typeface="Menlo"/>
              </a:rPr>
              <a:t>dní</a:t>
            </a:r>
            <a:r>
              <a:rPr lang="en-US" sz="500" b="0" i="0" dirty="0">
                <a:solidFill>
                  <a:srgbClr val="A709F5"/>
                </a:solidFill>
                <a:effectLst/>
                <a:latin typeface="Menlo"/>
              </a:rPr>
              <a:t> od 1. 1. 2024"</a:t>
            </a:r>
            <a:r>
              <a:rPr lang="en-US" sz="500" b="0" i="0" dirty="0">
                <a:effectLst/>
                <a:latin typeface="Menlo"/>
              </a:rPr>
              <a:t>); legend;</a:t>
            </a:r>
          </a:p>
          <a:p>
            <a:r>
              <a:rPr lang="en-US" sz="500" b="0" i="0" dirty="0">
                <a:solidFill>
                  <a:srgbClr val="008013"/>
                </a:solidFill>
                <a:effectLst/>
                <a:latin typeface="Menlo"/>
              </a:rPr>
              <a:t>% ------------------------------------ slide 4 --------------------------------------</a:t>
            </a:r>
            <a:endParaRPr lang="en-US" sz="500" b="0" i="0" dirty="0">
              <a:effectLst/>
              <a:latin typeface="Menlo"/>
            </a:endParaRPr>
          </a:p>
          <a:p>
            <a:r>
              <a:rPr lang="en-US" sz="500" b="0" i="0" dirty="0">
                <a:effectLst/>
                <a:latin typeface="Menlo"/>
              </a:rPr>
              <a:t>N = length(f);</a:t>
            </a:r>
          </a:p>
          <a:p>
            <a:r>
              <a:rPr lang="en-US" sz="500" b="0" i="0" dirty="0">
                <a:solidFill>
                  <a:srgbClr val="0E00FF"/>
                </a:solidFill>
                <a:effectLst/>
                <a:latin typeface="Menlo"/>
              </a:rPr>
              <a:t>for </a:t>
            </a:r>
            <a:r>
              <a:rPr lang="en-US" sz="500" b="0" i="0" dirty="0">
                <a:effectLst/>
                <a:latin typeface="Menlo"/>
              </a:rPr>
              <a:t>n = 1:N</a:t>
            </a:r>
          </a:p>
          <a:p>
            <a:r>
              <a:rPr lang="en-US" sz="500" b="0" i="0" dirty="0">
                <a:solidFill>
                  <a:srgbClr val="0E00FF"/>
                </a:solidFill>
                <a:effectLst/>
                <a:latin typeface="Menlo"/>
              </a:rPr>
              <a:t>    for </a:t>
            </a:r>
            <a:r>
              <a:rPr lang="en-US" sz="500" b="0" i="0" dirty="0">
                <a:effectLst/>
                <a:latin typeface="Menlo"/>
              </a:rPr>
              <a:t>k = 1:N</a:t>
            </a:r>
          </a:p>
          <a:p>
            <a:r>
              <a:rPr lang="en-US" sz="500" b="0" i="0" dirty="0">
                <a:effectLst/>
                <a:latin typeface="Menlo"/>
              </a:rPr>
              <a:t>        H(</a:t>
            </a:r>
            <a:r>
              <a:rPr lang="en-US" sz="500" b="0" i="0" dirty="0" err="1">
                <a:effectLst/>
                <a:latin typeface="Menlo"/>
              </a:rPr>
              <a:t>n,k</a:t>
            </a:r>
            <a:r>
              <a:rPr lang="en-US" sz="500" b="0" i="0" dirty="0">
                <a:effectLst/>
                <a:latin typeface="Menlo"/>
              </a:rPr>
              <a:t>) = cos((n-1) * (k-1) * 2*pi / N) + 1i * sin((n-1) * (k-1) * 2*pi / N);</a:t>
            </a:r>
          </a:p>
          <a:p>
            <a:r>
              <a:rPr lang="en-US" sz="500" b="0" i="0" dirty="0">
                <a:solidFill>
                  <a:srgbClr val="0E00FF"/>
                </a:solidFill>
                <a:effectLst/>
                <a:latin typeface="Menlo"/>
              </a:rPr>
              <a:t>    end</a:t>
            </a:r>
            <a:endParaRPr lang="en-US" sz="500" b="0" i="0" dirty="0">
              <a:effectLst/>
              <a:latin typeface="Menlo"/>
            </a:endParaRPr>
          </a:p>
          <a:p>
            <a:r>
              <a:rPr lang="en-US" sz="500" b="0" i="0" dirty="0">
                <a:solidFill>
                  <a:srgbClr val="0E00FF"/>
                </a:solidFill>
                <a:effectLst/>
                <a:latin typeface="Menlo"/>
              </a:rPr>
              <a:t>end</a:t>
            </a:r>
            <a:endParaRPr lang="en-US" sz="500" b="0" i="0" dirty="0">
              <a:effectLst/>
              <a:latin typeface="Menlo"/>
            </a:endParaRPr>
          </a:p>
          <a:p>
            <a:r>
              <a:rPr lang="en-US" sz="500" b="0" i="0" dirty="0" err="1">
                <a:effectLst/>
                <a:latin typeface="Menlo"/>
              </a:rPr>
              <a:t>c_h</a:t>
            </a:r>
            <a:r>
              <a:rPr lang="en-US" sz="500" b="0" i="0" dirty="0">
                <a:effectLst/>
                <a:latin typeface="Menlo"/>
              </a:rPr>
              <a:t> = f * H^(-1);  </a:t>
            </a:r>
            <a:r>
              <a:rPr lang="en-US" sz="500" dirty="0">
                <a:solidFill>
                  <a:srgbClr val="008013"/>
                </a:solidFill>
                <a:latin typeface="Menlo"/>
              </a:rPr>
              <a:t>% </a:t>
            </a:r>
            <a:r>
              <a:rPr lang="en-US" sz="500" dirty="0" err="1">
                <a:solidFill>
                  <a:srgbClr val="008013"/>
                </a:solidFill>
                <a:latin typeface="Menlo"/>
              </a:rPr>
              <a:t>spektrum</a:t>
            </a:r>
            <a:endParaRPr lang="en-US" sz="500" dirty="0">
              <a:solidFill>
                <a:srgbClr val="008013"/>
              </a:solidFill>
              <a:latin typeface="Menlo"/>
            </a:endParaRPr>
          </a:p>
          <a:p>
            <a:r>
              <a:rPr lang="en-US" sz="500" b="0" i="0" dirty="0" err="1">
                <a:effectLst/>
                <a:latin typeface="Menlo"/>
              </a:rPr>
              <a:t>ca_h</a:t>
            </a:r>
            <a:r>
              <a:rPr lang="en-US" sz="500" b="0" i="0" dirty="0">
                <a:effectLst/>
                <a:latin typeface="Menlo"/>
              </a:rPr>
              <a:t> = abs(</a:t>
            </a:r>
            <a:r>
              <a:rPr lang="en-US" sz="500" b="0" i="0" dirty="0" err="1">
                <a:effectLst/>
                <a:latin typeface="Menlo"/>
              </a:rPr>
              <a:t>c_h</a:t>
            </a:r>
            <a:r>
              <a:rPr lang="en-US" sz="500" b="0" i="0" dirty="0">
                <a:effectLst/>
                <a:latin typeface="Menlo"/>
              </a:rPr>
              <a:t>); </a:t>
            </a:r>
            <a:r>
              <a:rPr lang="en-US" sz="5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en-US" sz="500" b="0" i="0" dirty="0" err="1">
                <a:solidFill>
                  <a:srgbClr val="008013"/>
                </a:solidFill>
                <a:effectLst/>
                <a:latin typeface="Menlo"/>
              </a:rPr>
              <a:t>amplitudove</a:t>
            </a:r>
            <a:r>
              <a:rPr lang="en-US" sz="5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500" b="0" i="0" dirty="0" err="1">
                <a:solidFill>
                  <a:srgbClr val="008013"/>
                </a:solidFill>
                <a:effectLst/>
                <a:latin typeface="Menlo"/>
              </a:rPr>
              <a:t>spektrum</a:t>
            </a:r>
            <a:br>
              <a:rPr lang="en-US" sz="500" b="0" i="0" dirty="0">
                <a:effectLst/>
                <a:latin typeface="Menlo"/>
              </a:rPr>
            </a:br>
            <a:r>
              <a:rPr lang="en-US" sz="500" b="0" i="0" dirty="0">
                <a:effectLst/>
                <a:latin typeface="Menlo"/>
              </a:rPr>
              <a:t>figure; hold </a:t>
            </a:r>
            <a:r>
              <a:rPr lang="en-US" sz="500" b="0" i="0" dirty="0">
                <a:solidFill>
                  <a:srgbClr val="A709F5"/>
                </a:solidFill>
                <a:effectLst/>
                <a:latin typeface="Menlo"/>
              </a:rPr>
              <a:t>on</a:t>
            </a:r>
            <a:r>
              <a:rPr lang="en-US" sz="500" b="0" i="0" dirty="0">
                <a:effectLst/>
                <a:latin typeface="Menlo"/>
              </a:rPr>
              <a:t>; grid </a:t>
            </a:r>
            <a:r>
              <a:rPr lang="en-US" sz="500" b="0" i="0" dirty="0">
                <a:solidFill>
                  <a:srgbClr val="A709F5"/>
                </a:solidFill>
                <a:effectLst/>
                <a:latin typeface="Menlo"/>
              </a:rPr>
              <a:t>on</a:t>
            </a:r>
            <a:r>
              <a:rPr lang="en-US" sz="500" b="0" i="0" dirty="0">
                <a:effectLst/>
                <a:latin typeface="Menlo"/>
              </a:rPr>
              <a:t>; plot(t, </a:t>
            </a:r>
            <a:r>
              <a:rPr lang="en-US" sz="500" b="0" i="0" dirty="0" err="1">
                <a:effectLst/>
                <a:latin typeface="Menlo"/>
              </a:rPr>
              <a:t>ca_h</a:t>
            </a:r>
            <a:r>
              <a:rPr lang="en-US" sz="500" b="0" i="0" dirty="0">
                <a:effectLst/>
                <a:latin typeface="Menlo"/>
              </a:rPr>
              <a:t>, </a:t>
            </a:r>
            <a:r>
              <a:rPr lang="en-US" sz="500" b="0" i="0" dirty="0">
                <a:solidFill>
                  <a:srgbClr val="A709F5"/>
                </a:solidFill>
                <a:effectLst/>
                <a:latin typeface="Menlo"/>
              </a:rPr>
              <a:t>"-"</a:t>
            </a:r>
            <a:r>
              <a:rPr lang="en-US" sz="500" b="0" i="0" dirty="0">
                <a:effectLst/>
                <a:latin typeface="Menlo"/>
              </a:rPr>
              <a:t>); title(</a:t>
            </a:r>
            <a:r>
              <a:rPr lang="en-US" sz="500" b="0" i="0" dirty="0">
                <a:solidFill>
                  <a:srgbClr val="A709F5"/>
                </a:solidFill>
                <a:effectLst/>
                <a:latin typeface="Menlo"/>
              </a:rPr>
              <a:t>"</a:t>
            </a:r>
            <a:r>
              <a:rPr lang="en-US" sz="500" b="0" i="0" dirty="0" err="1">
                <a:solidFill>
                  <a:srgbClr val="A709F5"/>
                </a:solidFill>
                <a:effectLst/>
                <a:latin typeface="Menlo"/>
              </a:rPr>
              <a:t>Amplitúdové</a:t>
            </a:r>
            <a:r>
              <a:rPr lang="en-US" sz="500" b="0" i="0" dirty="0">
                <a:solidFill>
                  <a:srgbClr val="A709F5"/>
                </a:solidFill>
                <a:effectLst/>
                <a:latin typeface="Menlo"/>
              </a:rPr>
              <a:t> </a:t>
            </a:r>
            <a:r>
              <a:rPr lang="en-US" sz="500" b="0" i="0" dirty="0" err="1">
                <a:solidFill>
                  <a:srgbClr val="A709F5"/>
                </a:solidFill>
                <a:effectLst/>
                <a:latin typeface="Menlo"/>
              </a:rPr>
              <a:t>spektrum</a:t>
            </a:r>
            <a:r>
              <a:rPr lang="en-US" sz="500" b="0" i="0" dirty="0">
                <a:solidFill>
                  <a:srgbClr val="A709F5"/>
                </a:solidFill>
                <a:effectLst/>
                <a:latin typeface="Menlo"/>
              </a:rPr>
              <a:t>"</a:t>
            </a:r>
            <a:r>
              <a:rPr lang="en-US" sz="500" b="0" i="0" dirty="0">
                <a:effectLst/>
                <a:latin typeface="Menlo"/>
              </a:rPr>
              <a:t>); </a:t>
            </a:r>
            <a:r>
              <a:rPr lang="en-US" sz="500" b="0" i="0" dirty="0" err="1">
                <a:effectLst/>
                <a:latin typeface="Menlo"/>
              </a:rPr>
              <a:t>xlim</a:t>
            </a:r>
            <a:r>
              <a:rPr lang="en-US" sz="500" b="0" i="0" dirty="0">
                <a:effectLst/>
                <a:latin typeface="Menlo"/>
              </a:rPr>
              <a:t>([1, cut]); </a:t>
            </a:r>
            <a:r>
              <a:rPr lang="en-US" sz="500" b="0" i="0" dirty="0" err="1">
                <a:effectLst/>
                <a:latin typeface="Menlo"/>
              </a:rPr>
              <a:t>xlabel</a:t>
            </a:r>
            <a:r>
              <a:rPr lang="en-US" sz="500" b="0" i="0" dirty="0">
                <a:effectLst/>
                <a:latin typeface="Menlo"/>
              </a:rPr>
              <a:t>(</a:t>
            </a:r>
            <a:r>
              <a:rPr lang="en-US" sz="500" b="0" i="0" dirty="0">
                <a:solidFill>
                  <a:srgbClr val="A709F5"/>
                </a:solidFill>
                <a:effectLst/>
                <a:latin typeface="Menlo"/>
              </a:rPr>
              <a:t>"</a:t>
            </a:r>
            <a:r>
              <a:rPr lang="en-US" sz="500" b="0" i="0" dirty="0" err="1">
                <a:solidFill>
                  <a:srgbClr val="A709F5"/>
                </a:solidFill>
                <a:effectLst/>
                <a:latin typeface="Menlo"/>
              </a:rPr>
              <a:t>Počet</a:t>
            </a:r>
            <a:r>
              <a:rPr lang="en-US" sz="500" b="0" i="0" dirty="0">
                <a:solidFill>
                  <a:srgbClr val="A709F5"/>
                </a:solidFill>
                <a:effectLst/>
                <a:latin typeface="Menlo"/>
              </a:rPr>
              <a:t> </a:t>
            </a:r>
            <a:r>
              <a:rPr lang="en-US" sz="500" b="0" i="0" dirty="0" err="1">
                <a:solidFill>
                  <a:srgbClr val="A709F5"/>
                </a:solidFill>
                <a:effectLst/>
                <a:latin typeface="Menlo"/>
              </a:rPr>
              <a:t>dní</a:t>
            </a:r>
            <a:r>
              <a:rPr lang="en-US" sz="500" b="0" i="0" dirty="0">
                <a:solidFill>
                  <a:srgbClr val="A709F5"/>
                </a:solidFill>
                <a:effectLst/>
                <a:latin typeface="Menlo"/>
              </a:rPr>
              <a:t> od 1. 1. 2024"</a:t>
            </a:r>
            <a:r>
              <a:rPr lang="en-US" sz="500" b="0" i="0" dirty="0">
                <a:effectLst/>
                <a:latin typeface="Menlo"/>
              </a:rPr>
              <a:t>); </a:t>
            </a:r>
            <a:r>
              <a:rPr lang="en-US" sz="500" b="0" i="0" dirty="0" err="1">
                <a:effectLst/>
                <a:latin typeface="Menlo"/>
              </a:rPr>
              <a:t>xline</a:t>
            </a:r>
            <a:r>
              <a:rPr lang="en-US" sz="500" b="0" i="0" dirty="0">
                <a:effectLst/>
                <a:latin typeface="Menlo"/>
              </a:rPr>
              <a:t>((cut + 2)/2, </a:t>
            </a:r>
            <a:r>
              <a:rPr lang="en-US" sz="500" b="0" i="0" dirty="0">
                <a:solidFill>
                  <a:srgbClr val="A709F5"/>
                </a:solidFill>
                <a:effectLst/>
                <a:latin typeface="Menlo"/>
              </a:rPr>
              <a:t>"--k"</a:t>
            </a:r>
            <a:r>
              <a:rPr lang="en-US" sz="500" b="0" i="0" dirty="0">
                <a:effectLst/>
                <a:latin typeface="Menlo"/>
              </a:rPr>
              <a:t>, </a:t>
            </a:r>
            <a:r>
              <a:rPr lang="en-US" sz="500" b="0" i="0" dirty="0" err="1">
                <a:effectLst/>
                <a:latin typeface="Menlo"/>
              </a:rPr>
              <a:t>LineWidth</a:t>
            </a:r>
            <a:r>
              <a:rPr lang="en-US" sz="500" b="0" i="0" dirty="0">
                <a:effectLst/>
                <a:latin typeface="Menlo"/>
              </a:rPr>
              <a:t>=0.125);</a:t>
            </a:r>
          </a:p>
          <a:p>
            <a:r>
              <a:rPr lang="en-US" sz="500" b="0" i="0" dirty="0">
                <a:solidFill>
                  <a:srgbClr val="008013"/>
                </a:solidFill>
                <a:effectLst/>
                <a:latin typeface="Menlo"/>
              </a:rPr>
              <a:t>% ------------------------------------ slide 5 --------------------------------------</a:t>
            </a:r>
            <a:endParaRPr lang="en-US" sz="500" b="0" i="0" dirty="0">
              <a:effectLst/>
              <a:latin typeface="Menlo"/>
            </a:endParaRPr>
          </a:p>
          <a:p>
            <a:r>
              <a:rPr lang="en-US" sz="500" b="0" i="0" dirty="0" err="1">
                <a:effectLst/>
                <a:latin typeface="Menlo"/>
              </a:rPr>
              <a:t>najvyznamnejsie</a:t>
            </a:r>
            <a:r>
              <a:rPr lang="en-US" sz="500" b="0" i="0" dirty="0">
                <a:effectLst/>
                <a:latin typeface="Menlo"/>
              </a:rPr>
              <a:t> = [6 8 5 26 16]; </a:t>
            </a:r>
            <a:r>
              <a:rPr lang="en-US" sz="5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en-US" sz="500" b="0" i="0" dirty="0" err="1">
                <a:solidFill>
                  <a:srgbClr val="008013"/>
                </a:solidFill>
                <a:effectLst/>
                <a:latin typeface="Menlo"/>
              </a:rPr>
              <a:t>indexy</a:t>
            </a:r>
            <a:r>
              <a:rPr lang="en-US" sz="5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500" b="0" i="0" dirty="0" err="1">
                <a:solidFill>
                  <a:srgbClr val="008013"/>
                </a:solidFill>
                <a:effectLst/>
                <a:latin typeface="Menlo"/>
              </a:rPr>
              <a:t>najvyznamnejsich</a:t>
            </a:r>
            <a:r>
              <a:rPr lang="en-US" sz="5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500" b="0" i="0" dirty="0" err="1">
                <a:solidFill>
                  <a:srgbClr val="008013"/>
                </a:solidFill>
                <a:effectLst/>
                <a:latin typeface="Menlo"/>
              </a:rPr>
              <a:t>koeficientov</a:t>
            </a:r>
            <a:r>
              <a:rPr lang="en-US" sz="500" b="0" i="0" dirty="0">
                <a:solidFill>
                  <a:srgbClr val="008013"/>
                </a:solidFill>
                <a:effectLst/>
                <a:latin typeface="Menlo"/>
              </a:rPr>
              <a:t> (</a:t>
            </a:r>
            <a:r>
              <a:rPr lang="en-US" sz="500" b="0" i="0" dirty="0" err="1">
                <a:solidFill>
                  <a:srgbClr val="008013"/>
                </a:solidFill>
                <a:effectLst/>
                <a:latin typeface="Menlo"/>
              </a:rPr>
              <a:t>indexovane</a:t>
            </a:r>
            <a:r>
              <a:rPr lang="en-US" sz="500" b="0" i="0" dirty="0">
                <a:solidFill>
                  <a:srgbClr val="008013"/>
                </a:solidFill>
                <a:effectLst/>
                <a:latin typeface="Menlo"/>
              </a:rPr>
              <a:t> od 1)</a:t>
            </a:r>
            <a:endParaRPr lang="en-US" sz="500" b="0" i="0" dirty="0">
              <a:effectLst/>
              <a:latin typeface="Menlo"/>
            </a:endParaRPr>
          </a:p>
          <a:p>
            <a:r>
              <a:rPr lang="en-US" sz="500" b="0" i="0" dirty="0">
                <a:effectLst/>
                <a:latin typeface="Menlo"/>
              </a:rPr>
              <a:t>y{1} = 2 * real(</a:t>
            </a:r>
            <a:r>
              <a:rPr lang="en-US" sz="500" b="0" i="0" dirty="0" err="1">
                <a:effectLst/>
                <a:latin typeface="Menlo"/>
              </a:rPr>
              <a:t>c_h</a:t>
            </a:r>
            <a:r>
              <a:rPr lang="en-US" sz="500" b="0" i="0" dirty="0">
                <a:effectLst/>
                <a:latin typeface="Menlo"/>
              </a:rPr>
              <a:t>(6)) * cos((2*pi/N) * 5 * </a:t>
            </a:r>
            <a:r>
              <a:rPr lang="en-US" sz="500" b="0" i="0" dirty="0" err="1">
                <a:effectLst/>
                <a:latin typeface="Menlo"/>
              </a:rPr>
              <a:t>tt</a:t>
            </a:r>
            <a:r>
              <a:rPr lang="en-US" sz="500" b="0" i="0" dirty="0">
                <a:effectLst/>
                <a:latin typeface="Menlo"/>
              </a:rPr>
              <a:t>) - 2 * </a:t>
            </a:r>
            <a:r>
              <a:rPr lang="en-US" sz="500" b="0" i="0" dirty="0" err="1">
                <a:effectLst/>
                <a:latin typeface="Menlo"/>
              </a:rPr>
              <a:t>imag</a:t>
            </a:r>
            <a:r>
              <a:rPr lang="en-US" sz="500" b="0" i="0" dirty="0">
                <a:effectLst/>
                <a:latin typeface="Menlo"/>
              </a:rPr>
              <a:t>(</a:t>
            </a:r>
            <a:r>
              <a:rPr lang="en-US" sz="500" b="0" i="0" dirty="0" err="1">
                <a:effectLst/>
                <a:latin typeface="Menlo"/>
              </a:rPr>
              <a:t>c_h</a:t>
            </a:r>
            <a:r>
              <a:rPr lang="en-US" sz="500" b="0" i="0" dirty="0">
                <a:effectLst/>
                <a:latin typeface="Menlo"/>
              </a:rPr>
              <a:t>(6)) * sin((2 * pi / N) * 5 * </a:t>
            </a:r>
            <a:r>
              <a:rPr lang="en-US" sz="500" b="0" i="0" dirty="0" err="1">
                <a:effectLst/>
                <a:latin typeface="Menlo"/>
              </a:rPr>
              <a:t>tt</a:t>
            </a:r>
            <a:r>
              <a:rPr lang="en-US" sz="500" b="0" i="0" dirty="0">
                <a:effectLst/>
                <a:latin typeface="Menlo"/>
              </a:rPr>
              <a:t>);</a:t>
            </a:r>
          </a:p>
          <a:p>
            <a:r>
              <a:rPr lang="en-US" sz="500" b="0" i="0" dirty="0">
                <a:solidFill>
                  <a:srgbClr val="0E00FF"/>
                </a:solidFill>
                <a:effectLst/>
                <a:latin typeface="Menlo"/>
              </a:rPr>
              <a:t>for </a:t>
            </a:r>
            <a:r>
              <a:rPr lang="en-US" sz="500" b="0" i="0" dirty="0" err="1">
                <a:effectLst/>
                <a:latin typeface="Menlo"/>
              </a:rPr>
              <a:t>i</a:t>
            </a:r>
            <a:r>
              <a:rPr lang="en-US" sz="500" b="0" i="0" dirty="0">
                <a:effectLst/>
                <a:latin typeface="Menlo"/>
              </a:rPr>
              <a:t> = 2:length(</a:t>
            </a:r>
            <a:r>
              <a:rPr lang="en-US" sz="500" b="0" i="0" dirty="0" err="1">
                <a:effectLst/>
                <a:latin typeface="Menlo"/>
              </a:rPr>
              <a:t>najvyznamnejsie</a:t>
            </a:r>
            <a:r>
              <a:rPr lang="en-US" sz="500" b="0" i="0" dirty="0">
                <a:effectLst/>
                <a:latin typeface="Menlo"/>
              </a:rPr>
              <a:t>)</a:t>
            </a:r>
          </a:p>
          <a:p>
            <a:r>
              <a:rPr lang="en-US" sz="500" b="0" i="0" dirty="0">
                <a:effectLst/>
                <a:latin typeface="Menlo"/>
              </a:rPr>
              <a:t>    k = </a:t>
            </a:r>
            <a:r>
              <a:rPr lang="en-US" sz="500" b="0" i="0" dirty="0" err="1">
                <a:effectLst/>
                <a:latin typeface="Menlo"/>
              </a:rPr>
              <a:t>najvyznamnejsie</a:t>
            </a:r>
            <a:r>
              <a:rPr lang="en-US" sz="500" b="0" i="0" dirty="0">
                <a:effectLst/>
                <a:latin typeface="Menlo"/>
              </a:rPr>
              <a:t>(</a:t>
            </a:r>
            <a:r>
              <a:rPr lang="en-US" sz="500" b="0" i="0" dirty="0" err="1">
                <a:effectLst/>
                <a:latin typeface="Menlo"/>
              </a:rPr>
              <a:t>i</a:t>
            </a:r>
            <a:r>
              <a:rPr lang="en-US" sz="500" b="0" i="0" dirty="0">
                <a:effectLst/>
                <a:latin typeface="Menlo"/>
              </a:rPr>
              <a:t>);</a:t>
            </a:r>
          </a:p>
          <a:p>
            <a:r>
              <a:rPr lang="en-US" sz="500" b="0" i="0" dirty="0">
                <a:effectLst/>
                <a:latin typeface="Menlo"/>
              </a:rPr>
              <a:t>    y{</a:t>
            </a:r>
            <a:r>
              <a:rPr lang="en-US" sz="500" b="0" i="0" dirty="0" err="1">
                <a:effectLst/>
                <a:latin typeface="Menlo"/>
              </a:rPr>
              <a:t>i</a:t>
            </a:r>
            <a:r>
              <a:rPr lang="en-US" sz="500" b="0" i="0" dirty="0">
                <a:effectLst/>
                <a:latin typeface="Menlo"/>
              </a:rPr>
              <a:t>} = y{</a:t>
            </a:r>
            <a:r>
              <a:rPr lang="en-US" sz="500" b="0" i="0" dirty="0" err="1">
                <a:effectLst/>
                <a:latin typeface="Menlo"/>
              </a:rPr>
              <a:t>i</a:t>
            </a:r>
            <a:r>
              <a:rPr lang="en-US" sz="500" b="0" i="0" dirty="0">
                <a:effectLst/>
                <a:latin typeface="Menlo"/>
              </a:rPr>
              <a:t> - 1} + 2 * real(</a:t>
            </a:r>
            <a:r>
              <a:rPr lang="en-US" sz="500" b="0" i="0" dirty="0" err="1">
                <a:effectLst/>
                <a:latin typeface="Menlo"/>
              </a:rPr>
              <a:t>c_h</a:t>
            </a:r>
            <a:r>
              <a:rPr lang="en-US" sz="500" b="0" i="0" dirty="0">
                <a:effectLst/>
                <a:latin typeface="Menlo"/>
              </a:rPr>
              <a:t>(k)) * cos((2*pi/N) * (k-1) * </a:t>
            </a:r>
            <a:r>
              <a:rPr lang="en-US" sz="500" b="0" i="0" dirty="0" err="1">
                <a:effectLst/>
                <a:latin typeface="Menlo"/>
              </a:rPr>
              <a:t>tt</a:t>
            </a:r>
            <a:r>
              <a:rPr lang="en-US" sz="500" b="0" i="0" dirty="0">
                <a:effectLst/>
                <a:latin typeface="Menlo"/>
              </a:rPr>
              <a:t>) - 2 * </a:t>
            </a:r>
            <a:r>
              <a:rPr lang="en-US" sz="500" b="0" i="0" dirty="0" err="1">
                <a:effectLst/>
                <a:latin typeface="Menlo"/>
              </a:rPr>
              <a:t>imag</a:t>
            </a:r>
            <a:r>
              <a:rPr lang="en-US" sz="500" b="0" i="0" dirty="0">
                <a:effectLst/>
                <a:latin typeface="Menlo"/>
              </a:rPr>
              <a:t>(</a:t>
            </a:r>
            <a:r>
              <a:rPr lang="en-US" sz="500" b="0" i="0" dirty="0" err="1">
                <a:effectLst/>
                <a:latin typeface="Menlo"/>
              </a:rPr>
              <a:t>c_h</a:t>
            </a:r>
            <a:r>
              <a:rPr lang="en-US" sz="500" b="0" i="0" dirty="0">
                <a:effectLst/>
                <a:latin typeface="Menlo"/>
              </a:rPr>
              <a:t>(k)) * sin((2 * pi / N) * (k-1) * </a:t>
            </a:r>
            <a:r>
              <a:rPr lang="en-US" sz="500" b="0" i="0" dirty="0" err="1">
                <a:effectLst/>
                <a:latin typeface="Menlo"/>
              </a:rPr>
              <a:t>tt</a:t>
            </a:r>
            <a:r>
              <a:rPr lang="en-US" sz="500" b="0" i="0" dirty="0">
                <a:effectLst/>
                <a:latin typeface="Menlo"/>
              </a:rPr>
              <a:t>);</a:t>
            </a:r>
          </a:p>
          <a:p>
            <a:r>
              <a:rPr lang="en-US" sz="500" b="0" i="0" dirty="0">
                <a:solidFill>
                  <a:srgbClr val="0E00FF"/>
                </a:solidFill>
                <a:effectLst/>
                <a:latin typeface="Menlo"/>
              </a:rPr>
              <a:t>end</a:t>
            </a:r>
            <a:endParaRPr lang="en-US" sz="500" b="0" i="0" dirty="0">
              <a:effectLst/>
              <a:latin typeface="Menlo"/>
            </a:endParaRPr>
          </a:p>
          <a:p>
            <a:r>
              <a:rPr lang="en-US" sz="500" b="0" i="0" dirty="0">
                <a:solidFill>
                  <a:srgbClr val="0E00FF"/>
                </a:solidFill>
                <a:effectLst/>
                <a:latin typeface="Menlo"/>
              </a:rPr>
              <a:t>for </a:t>
            </a:r>
            <a:r>
              <a:rPr lang="en-US" sz="500" b="0" i="0" dirty="0" err="1">
                <a:effectLst/>
                <a:latin typeface="Menlo"/>
              </a:rPr>
              <a:t>i</a:t>
            </a:r>
            <a:r>
              <a:rPr lang="en-US" sz="500" b="0" i="0" dirty="0">
                <a:effectLst/>
                <a:latin typeface="Menlo"/>
              </a:rPr>
              <a:t> = 1:length(y)</a:t>
            </a:r>
          </a:p>
          <a:p>
            <a:r>
              <a:rPr lang="en-US" sz="500" dirty="0">
                <a:latin typeface="Menlo"/>
              </a:rPr>
              <a:t>    </a:t>
            </a:r>
            <a:r>
              <a:rPr lang="en-US" sz="500" b="0" i="0" dirty="0">
                <a:effectLst/>
                <a:latin typeface="Menlo"/>
              </a:rPr>
              <a:t>figure; hold </a:t>
            </a:r>
            <a:r>
              <a:rPr lang="en-US" sz="500" b="0" i="0" dirty="0">
                <a:solidFill>
                  <a:srgbClr val="A709F5"/>
                </a:solidFill>
                <a:effectLst/>
                <a:latin typeface="Menlo"/>
              </a:rPr>
              <a:t>on</a:t>
            </a:r>
            <a:r>
              <a:rPr lang="en-US" sz="500" b="0" i="0" dirty="0">
                <a:effectLst/>
                <a:latin typeface="Menlo"/>
              </a:rPr>
              <a:t>; grid </a:t>
            </a:r>
            <a:r>
              <a:rPr lang="en-US" sz="500" b="0" i="0" dirty="0">
                <a:solidFill>
                  <a:srgbClr val="A709F5"/>
                </a:solidFill>
                <a:effectLst/>
                <a:latin typeface="Menlo"/>
              </a:rPr>
              <a:t>on</a:t>
            </a:r>
            <a:r>
              <a:rPr lang="en-US" sz="500" b="0" i="0" dirty="0">
                <a:effectLst/>
                <a:latin typeface="Menlo"/>
              </a:rPr>
              <a:t>; plot(t, f, </a:t>
            </a:r>
            <a:r>
              <a:rPr lang="en-US" sz="500" b="0" i="0" dirty="0">
                <a:solidFill>
                  <a:srgbClr val="A709F5"/>
                </a:solidFill>
                <a:effectLst/>
                <a:latin typeface="Menlo"/>
              </a:rPr>
              <a:t>"-k"</a:t>
            </a:r>
            <a:r>
              <a:rPr lang="en-US" sz="500" b="0" i="0" dirty="0">
                <a:effectLst/>
                <a:latin typeface="Menlo"/>
              </a:rPr>
              <a:t>, DisplayName=</a:t>
            </a:r>
            <a:r>
              <a:rPr lang="en-US" sz="500" b="0" i="0" dirty="0">
                <a:solidFill>
                  <a:srgbClr val="A709F5"/>
                </a:solidFill>
                <a:effectLst/>
                <a:latin typeface="Menlo"/>
              </a:rPr>
              <a:t>"</a:t>
            </a:r>
            <a:r>
              <a:rPr lang="en-US" sz="500" b="0" i="0" dirty="0" err="1">
                <a:solidFill>
                  <a:srgbClr val="A709F5"/>
                </a:solidFill>
                <a:effectLst/>
                <a:latin typeface="Menlo"/>
              </a:rPr>
              <a:t>Dáta</a:t>
            </a:r>
            <a:r>
              <a:rPr lang="en-US" sz="500" b="0" i="0" dirty="0">
                <a:solidFill>
                  <a:srgbClr val="A709F5"/>
                </a:solidFill>
                <a:effectLst/>
                <a:latin typeface="Menlo"/>
              </a:rPr>
              <a:t>"</a:t>
            </a:r>
            <a:r>
              <a:rPr lang="en-US" sz="500" b="0" i="0" dirty="0">
                <a:effectLst/>
                <a:latin typeface="Menlo"/>
              </a:rPr>
              <a:t>); title(</a:t>
            </a:r>
            <a:r>
              <a:rPr lang="en-US" sz="500" b="0" i="0" dirty="0">
                <a:solidFill>
                  <a:srgbClr val="A709F5"/>
                </a:solidFill>
                <a:effectLst/>
                <a:latin typeface="Menlo"/>
              </a:rPr>
              <a:t>"</a:t>
            </a:r>
            <a:r>
              <a:rPr lang="en-US" sz="500" b="0" i="0" dirty="0" err="1">
                <a:solidFill>
                  <a:srgbClr val="A709F5"/>
                </a:solidFill>
                <a:effectLst/>
                <a:latin typeface="Menlo"/>
              </a:rPr>
              <a:t>Harmonické</a:t>
            </a:r>
            <a:r>
              <a:rPr lang="en-US" sz="500" b="0" i="0" dirty="0">
                <a:solidFill>
                  <a:srgbClr val="A709F5"/>
                </a:solidFill>
                <a:effectLst/>
                <a:latin typeface="Menlo"/>
              </a:rPr>
              <a:t> </a:t>
            </a:r>
            <a:r>
              <a:rPr lang="en-US" sz="500" b="0" i="0" dirty="0" err="1">
                <a:solidFill>
                  <a:srgbClr val="A709F5"/>
                </a:solidFill>
                <a:effectLst/>
                <a:latin typeface="Menlo"/>
              </a:rPr>
              <a:t>funkcie</a:t>
            </a:r>
            <a:r>
              <a:rPr lang="en-US" sz="500" b="0" i="0" dirty="0">
                <a:solidFill>
                  <a:srgbClr val="A709F5"/>
                </a:solidFill>
                <a:effectLst/>
                <a:latin typeface="Menlo"/>
              </a:rPr>
              <a:t>"</a:t>
            </a:r>
            <a:r>
              <a:rPr lang="en-US" sz="500" b="0" i="0" dirty="0">
                <a:effectLst/>
                <a:latin typeface="Menlo"/>
              </a:rPr>
              <a:t>); </a:t>
            </a:r>
            <a:r>
              <a:rPr lang="en-US" sz="500" b="0" i="0" dirty="0" err="1">
                <a:effectLst/>
                <a:latin typeface="Menlo"/>
              </a:rPr>
              <a:t>xlabel</a:t>
            </a:r>
            <a:r>
              <a:rPr lang="en-US" sz="500" b="0" i="0" dirty="0">
                <a:effectLst/>
                <a:latin typeface="Menlo"/>
              </a:rPr>
              <a:t>(</a:t>
            </a:r>
            <a:r>
              <a:rPr lang="en-US" sz="500" b="0" i="0" dirty="0">
                <a:solidFill>
                  <a:srgbClr val="A709F5"/>
                </a:solidFill>
                <a:effectLst/>
                <a:latin typeface="Menlo"/>
              </a:rPr>
              <a:t>"</a:t>
            </a:r>
            <a:r>
              <a:rPr lang="en-US" sz="500" b="0" i="0" dirty="0" err="1">
                <a:solidFill>
                  <a:srgbClr val="A709F5"/>
                </a:solidFill>
                <a:effectLst/>
                <a:latin typeface="Menlo"/>
              </a:rPr>
              <a:t>Počet</a:t>
            </a:r>
            <a:r>
              <a:rPr lang="en-US" sz="500" b="0" i="0" dirty="0">
                <a:solidFill>
                  <a:srgbClr val="A709F5"/>
                </a:solidFill>
                <a:effectLst/>
                <a:latin typeface="Menlo"/>
              </a:rPr>
              <a:t> </a:t>
            </a:r>
            <a:r>
              <a:rPr lang="en-US" sz="500" b="0" i="0" dirty="0" err="1">
                <a:solidFill>
                  <a:srgbClr val="A709F5"/>
                </a:solidFill>
                <a:effectLst/>
                <a:latin typeface="Menlo"/>
              </a:rPr>
              <a:t>dní</a:t>
            </a:r>
            <a:r>
              <a:rPr lang="en-US" sz="500" b="0" i="0" dirty="0">
                <a:solidFill>
                  <a:srgbClr val="A709F5"/>
                </a:solidFill>
                <a:effectLst/>
                <a:latin typeface="Menlo"/>
              </a:rPr>
              <a:t> od 1. 1. 2024"</a:t>
            </a:r>
            <a:r>
              <a:rPr lang="en-US" sz="500" b="0" i="0" dirty="0">
                <a:effectLst/>
                <a:latin typeface="Menlo"/>
              </a:rPr>
              <a:t>); </a:t>
            </a:r>
            <a:r>
              <a:rPr lang="en-US" sz="500" b="0" i="0" dirty="0" err="1">
                <a:effectLst/>
                <a:latin typeface="Menlo"/>
              </a:rPr>
              <a:t>xlim</a:t>
            </a:r>
            <a:r>
              <a:rPr lang="en-US" sz="500" b="0" i="0" dirty="0">
                <a:effectLst/>
                <a:latin typeface="Menlo"/>
              </a:rPr>
              <a:t>([1 cut]);</a:t>
            </a:r>
          </a:p>
          <a:p>
            <a:r>
              <a:rPr lang="en-US" sz="500" b="0" i="0" dirty="0">
                <a:effectLst/>
                <a:latin typeface="Menlo"/>
              </a:rPr>
              <a:t>    j = 1;</a:t>
            </a:r>
          </a:p>
          <a:p>
            <a:r>
              <a:rPr lang="en-US" sz="500" b="0" i="0" dirty="0">
                <a:solidFill>
                  <a:srgbClr val="0E00FF"/>
                </a:solidFill>
                <a:effectLst/>
                <a:latin typeface="Menlo"/>
              </a:rPr>
              <a:t>    while </a:t>
            </a:r>
            <a:r>
              <a:rPr lang="en-US" sz="500" b="0" i="0" dirty="0">
                <a:effectLst/>
                <a:latin typeface="Menlo"/>
              </a:rPr>
              <a:t>j &lt; </a:t>
            </a:r>
            <a:r>
              <a:rPr lang="en-US" sz="500" b="0" i="0" dirty="0" err="1">
                <a:effectLst/>
                <a:latin typeface="Menlo"/>
              </a:rPr>
              <a:t>i</a:t>
            </a:r>
            <a:endParaRPr lang="en-US" sz="500" b="0" i="0" dirty="0">
              <a:effectLst/>
              <a:latin typeface="Menlo"/>
            </a:endParaRPr>
          </a:p>
          <a:p>
            <a:r>
              <a:rPr lang="en-US" sz="500" b="0" i="0" dirty="0">
                <a:effectLst/>
                <a:latin typeface="Menlo"/>
              </a:rPr>
              <a:t>        plot(</a:t>
            </a:r>
            <a:r>
              <a:rPr lang="en-US" sz="500" b="0" i="0" dirty="0" err="1">
                <a:effectLst/>
                <a:latin typeface="Menlo"/>
              </a:rPr>
              <a:t>tt</a:t>
            </a:r>
            <a:r>
              <a:rPr lang="en-US" sz="500" b="0" i="0" dirty="0">
                <a:effectLst/>
                <a:latin typeface="Menlo"/>
              </a:rPr>
              <a:t>, y{j}, </a:t>
            </a:r>
            <a:r>
              <a:rPr lang="en-US" sz="500" b="0" i="0" dirty="0">
                <a:solidFill>
                  <a:srgbClr val="A709F5"/>
                </a:solidFill>
                <a:effectLst/>
                <a:latin typeface="Menlo"/>
              </a:rPr>
              <a:t>"--"</a:t>
            </a:r>
            <a:r>
              <a:rPr lang="en-US" sz="500" b="0" i="0" dirty="0">
                <a:effectLst/>
                <a:latin typeface="Menlo"/>
              </a:rPr>
              <a:t>, DisplayName=</a:t>
            </a:r>
            <a:r>
              <a:rPr lang="en-US" sz="500" b="0" i="0" dirty="0" err="1">
                <a:effectLst/>
                <a:latin typeface="Menlo"/>
              </a:rPr>
              <a:t>sprintf</a:t>
            </a:r>
            <a:r>
              <a:rPr lang="en-US" sz="500" b="0" i="0" dirty="0">
                <a:effectLst/>
                <a:latin typeface="Menlo"/>
              </a:rPr>
              <a:t>(</a:t>
            </a:r>
            <a:r>
              <a:rPr lang="en-US" sz="500" b="0" i="0" dirty="0">
                <a:solidFill>
                  <a:srgbClr val="A709F5"/>
                </a:solidFill>
                <a:effectLst/>
                <a:latin typeface="Menlo"/>
              </a:rPr>
              <a:t>"%d. </a:t>
            </a:r>
            <a:r>
              <a:rPr lang="en-US" sz="500" b="0" i="0" dirty="0" err="1">
                <a:solidFill>
                  <a:srgbClr val="A709F5"/>
                </a:solidFill>
                <a:effectLst/>
                <a:latin typeface="Menlo"/>
              </a:rPr>
              <a:t>harmonická</a:t>
            </a:r>
            <a:r>
              <a:rPr lang="en-US" sz="500" b="0" i="0" dirty="0">
                <a:solidFill>
                  <a:srgbClr val="A709F5"/>
                </a:solidFill>
                <a:effectLst/>
                <a:latin typeface="Menlo"/>
              </a:rPr>
              <a:t> </a:t>
            </a:r>
            <a:r>
              <a:rPr lang="en-US" sz="500" b="0" i="0" dirty="0" err="1">
                <a:solidFill>
                  <a:srgbClr val="A709F5"/>
                </a:solidFill>
                <a:effectLst/>
                <a:latin typeface="Menlo"/>
              </a:rPr>
              <a:t>funkcia</a:t>
            </a:r>
            <a:r>
              <a:rPr lang="en-US" sz="500" b="0" i="0" dirty="0">
                <a:solidFill>
                  <a:srgbClr val="A709F5"/>
                </a:solidFill>
                <a:effectLst/>
                <a:latin typeface="Menlo"/>
              </a:rPr>
              <a:t>"</a:t>
            </a:r>
            <a:r>
              <a:rPr lang="en-US" sz="500" b="0" i="0" dirty="0">
                <a:effectLst/>
                <a:latin typeface="Menlo"/>
              </a:rPr>
              <a:t>, j));</a:t>
            </a:r>
          </a:p>
          <a:p>
            <a:r>
              <a:rPr lang="en-US" sz="500" b="0" i="0" dirty="0">
                <a:effectLst/>
                <a:latin typeface="Menlo"/>
              </a:rPr>
              <a:t>        j = j+1;</a:t>
            </a:r>
          </a:p>
          <a:p>
            <a:r>
              <a:rPr lang="en-US" sz="500" b="0" i="0" dirty="0">
                <a:solidFill>
                  <a:srgbClr val="0E00FF"/>
                </a:solidFill>
                <a:effectLst/>
                <a:latin typeface="Menlo"/>
              </a:rPr>
              <a:t>    end</a:t>
            </a:r>
            <a:endParaRPr lang="en-US" sz="500" b="0" i="0" dirty="0">
              <a:effectLst/>
              <a:latin typeface="Menlo"/>
            </a:endParaRPr>
          </a:p>
          <a:p>
            <a:r>
              <a:rPr lang="en-US" sz="500" b="0" i="0" dirty="0">
                <a:effectLst/>
                <a:latin typeface="Menlo"/>
              </a:rPr>
              <a:t>    plot(</a:t>
            </a:r>
            <a:r>
              <a:rPr lang="en-US" sz="500" b="0" i="0" dirty="0" err="1">
                <a:effectLst/>
                <a:latin typeface="Menlo"/>
              </a:rPr>
              <a:t>tt</a:t>
            </a:r>
            <a:r>
              <a:rPr lang="en-US" sz="500" b="0" i="0" dirty="0">
                <a:effectLst/>
                <a:latin typeface="Menlo"/>
              </a:rPr>
              <a:t>, y{</a:t>
            </a:r>
            <a:r>
              <a:rPr lang="en-US" sz="500" b="0" i="0" dirty="0" err="1">
                <a:effectLst/>
                <a:latin typeface="Menlo"/>
              </a:rPr>
              <a:t>i</a:t>
            </a:r>
            <a:r>
              <a:rPr lang="en-US" sz="500" b="0" i="0" dirty="0">
                <a:effectLst/>
                <a:latin typeface="Menlo"/>
              </a:rPr>
              <a:t>}, </a:t>
            </a:r>
            <a:r>
              <a:rPr lang="en-US" sz="500" b="0" i="0" dirty="0">
                <a:solidFill>
                  <a:srgbClr val="A709F5"/>
                </a:solidFill>
                <a:effectLst/>
                <a:latin typeface="Menlo"/>
              </a:rPr>
              <a:t>"-"</a:t>
            </a:r>
            <a:r>
              <a:rPr lang="en-US" sz="500" b="0" i="0" dirty="0">
                <a:effectLst/>
                <a:latin typeface="Menlo"/>
              </a:rPr>
              <a:t>, </a:t>
            </a:r>
            <a:r>
              <a:rPr lang="en-US" sz="500" b="0" i="0" dirty="0" err="1">
                <a:effectLst/>
                <a:latin typeface="Menlo"/>
              </a:rPr>
              <a:t>LineWidth</a:t>
            </a:r>
            <a:r>
              <a:rPr lang="en-US" sz="500" b="0" i="0" dirty="0">
                <a:effectLst/>
                <a:latin typeface="Menlo"/>
              </a:rPr>
              <a:t>=1.5, DisplayName=</a:t>
            </a:r>
            <a:r>
              <a:rPr lang="en-US" sz="500" b="0" i="0" dirty="0" err="1">
                <a:effectLst/>
                <a:latin typeface="Menlo"/>
              </a:rPr>
              <a:t>sprintf</a:t>
            </a:r>
            <a:r>
              <a:rPr lang="en-US" sz="500" b="0" i="0" dirty="0">
                <a:effectLst/>
                <a:latin typeface="Menlo"/>
              </a:rPr>
              <a:t>(</a:t>
            </a:r>
            <a:r>
              <a:rPr lang="en-US" sz="500" b="0" i="0" dirty="0">
                <a:solidFill>
                  <a:srgbClr val="A709F5"/>
                </a:solidFill>
                <a:effectLst/>
                <a:latin typeface="Menlo"/>
              </a:rPr>
              <a:t>"%d. </a:t>
            </a:r>
            <a:r>
              <a:rPr lang="en-US" sz="500" b="0" i="0" dirty="0" err="1">
                <a:solidFill>
                  <a:srgbClr val="A709F5"/>
                </a:solidFill>
                <a:effectLst/>
                <a:latin typeface="Menlo"/>
              </a:rPr>
              <a:t>harmonická</a:t>
            </a:r>
            <a:r>
              <a:rPr lang="en-US" sz="500" b="0" i="0" dirty="0">
                <a:solidFill>
                  <a:srgbClr val="A709F5"/>
                </a:solidFill>
                <a:effectLst/>
                <a:latin typeface="Menlo"/>
              </a:rPr>
              <a:t> </a:t>
            </a:r>
            <a:r>
              <a:rPr lang="en-US" sz="500" b="0" i="0" dirty="0" err="1">
                <a:solidFill>
                  <a:srgbClr val="A709F5"/>
                </a:solidFill>
                <a:effectLst/>
                <a:latin typeface="Menlo"/>
              </a:rPr>
              <a:t>funkcia</a:t>
            </a:r>
            <a:r>
              <a:rPr lang="en-US" sz="500" b="0" i="0" dirty="0">
                <a:solidFill>
                  <a:srgbClr val="A709F5"/>
                </a:solidFill>
                <a:effectLst/>
                <a:latin typeface="Menlo"/>
              </a:rPr>
              <a:t>"</a:t>
            </a:r>
            <a:r>
              <a:rPr lang="en-US" sz="500" b="0" i="0" dirty="0">
                <a:effectLst/>
                <a:latin typeface="Menlo"/>
              </a:rPr>
              <a:t>, </a:t>
            </a:r>
            <a:r>
              <a:rPr lang="en-US" sz="500" b="0" i="0" dirty="0" err="1">
                <a:effectLst/>
                <a:latin typeface="Menlo"/>
              </a:rPr>
              <a:t>i</a:t>
            </a:r>
            <a:r>
              <a:rPr lang="en-US" sz="500" b="0" i="0" dirty="0">
                <a:effectLst/>
                <a:latin typeface="Menlo"/>
              </a:rPr>
              <a:t>)); legend;</a:t>
            </a:r>
          </a:p>
          <a:p>
            <a:r>
              <a:rPr lang="en-US" sz="500" b="0" i="0" dirty="0">
                <a:solidFill>
                  <a:srgbClr val="0E00FF"/>
                </a:solidFill>
                <a:effectLst/>
                <a:latin typeface="Menlo"/>
              </a:rPr>
              <a:t>end</a:t>
            </a:r>
            <a:endParaRPr lang="en-US" sz="500" b="0" i="0" dirty="0">
              <a:effectLst/>
              <a:latin typeface="Menlo"/>
            </a:endParaRPr>
          </a:p>
          <a:p>
            <a:r>
              <a:rPr lang="en-US" sz="500" b="0" i="0" dirty="0">
                <a:solidFill>
                  <a:srgbClr val="008013"/>
                </a:solidFill>
                <a:effectLst/>
                <a:latin typeface="Menlo"/>
              </a:rPr>
              <a:t>% ------------------------------------ slide 6 --------------------------------------</a:t>
            </a:r>
            <a:endParaRPr lang="en-US" sz="500" b="0" i="0" dirty="0">
              <a:effectLst/>
              <a:latin typeface="Menlo"/>
            </a:endParaRPr>
          </a:p>
          <a:p>
            <a:r>
              <a:rPr lang="en-US" sz="500" b="0" i="0" dirty="0">
                <a:solidFill>
                  <a:srgbClr val="0E00FF"/>
                </a:solidFill>
                <a:effectLst/>
                <a:latin typeface="Menlo"/>
              </a:rPr>
              <a:t>for </a:t>
            </a:r>
            <a:r>
              <a:rPr lang="en-US" sz="500" b="0" i="0" dirty="0" err="1">
                <a:effectLst/>
                <a:latin typeface="Menlo"/>
              </a:rPr>
              <a:t>i</a:t>
            </a:r>
            <a:r>
              <a:rPr lang="en-US" sz="500" b="0" i="0" dirty="0">
                <a:effectLst/>
                <a:latin typeface="Menlo"/>
              </a:rPr>
              <a:t> = 1:length(c)</a:t>
            </a:r>
          </a:p>
          <a:p>
            <a:r>
              <a:rPr lang="en-US" sz="500" b="0" i="0" dirty="0">
                <a:effectLst/>
                <a:latin typeface="Menlo"/>
              </a:rPr>
              <a:t>    </a:t>
            </a:r>
            <a:r>
              <a:rPr lang="en-US" sz="500" b="0" i="0" dirty="0" err="1">
                <a:effectLst/>
                <a:latin typeface="Menlo"/>
              </a:rPr>
              <a:t>B_full</a:t>
            </a:r>
            <a:r>
              <a:rPr lang="en-US" sz="500" b="0" i="0" dirty="0">
                <a:effectLst/>
                <a:latin typeface="Menlo"/>
              </a:rPr>
              <a:t>(</a:t>
            </a:r>
            <a:r>
              <a:rPr lang="en-US" sz="500" b="0" i="0" dirty="0" err="1">
                <a:effectLst/>
                <a:latin typeface="Menlo"/>
              </a:rPr>
              <a:t>i</a:t>
            </a:r>
            <a:r>
              <a:rPr lang="en-US" sz="500" b="0" i="0" dirty="0">
                <a:effectLst/>
                <a:latin typeface="Menlo"/>
              </a:rPr>
              <a:t>, :) = </a:t>
            </a:r>
            <a:r>
              <a:rPr lang="en-US" sz="500" b="0" i="0" dirty="0" err="1">
                <a:effectLst/>
                <a:latin typeface="Menlo"/>
              </a:rPr>
              <a:t>tt_full</a:t>
            </a:r>
            <a:r>
              <a:rPr lang="en-US" sz="500" b="0" i="0" dirty="0">
                <a:effectLst/>
                <a:latin typeface="Menlo"/>
              </a:rPr>
              <a:t>.^(</a:t>
            </a:r>
            <a:r>
              <a:rPr lang="en-US" sz="500" b="0" i="0" dirty="0" err="1">
                <a:effectLst/>
                <a:latin typeface="Menlo"/>
              </a:rPr>
              <a:t>i</a:t>
            </a:r>
            <a:r>
              <a:rPr lang="en-US" sz="500" b="0" i="0" dirty="0">
                <a:effectLst/>
                <a:latin typeface="Menlo"/>
              </a:rPr>
              <a:t> - 1);</a:t>
            </a:r>
          </a:p>
          <a:p>
            <a:r>
              <a:rPr lang="en-US" sz="500" b="0" i="0" dirty="0">
                <a:solidFill>
                  <a:srgbClr val="0E00FF"/>
                </a:solidFill>
                <a:effectLst/>
                <a:latin typeface="Menlo"/>
              </a:rPr>
              <a:t>end</a:t>
            </a:r>
            <a:endParaRPr lang="en-US" sz="500" b="0" i="0" dirty="0">
              <a:effectLst/>
              <a:latin typeface="Menlo"/>
            </a:endParaRPr>
          </a:p>
          <a:p>
            <a:r>
              <a:rPr lang="en-US" sz="500" b="0" i="0" dirty="0" err="1">
                <a:effectLst/>
                <a:latin typeface="Menlo"/>
              </a:rPr>
              <a:t>fpp_full</a:t>
            </a:r>
            <a:r>
              <a:rPr lang="en-US" sz="500" b="0" i="0" dirty="0">
                <a:effectLst/>
                <a:latin typeface="Menlo"/>
              </a:rPr>
              <a:t> = c'* </a:t>
            </a:r>
            <a:r>
              <a:rPr lang="en-US" sz="500" b="0" i="0" dirty="0" err="1">
                <a:effectLst/>
                <a:latin typeface="Menlo"/>
              </a:rPr>
              <a:t>B_full</a:t>
            </a:r>
            <a:r>
              <a:rPr lang="en-US" sz="500" b="0" i="0" dirty="0">
                <a:effectLst/>
                <a:latin typeface="Menlo"/>
              </a:rPr>
              <a:t>;</a:t>
            </a:r>
          </a:p>
          <a:p>
            <a:r>
              <a:rPr lang="en-US" sz="500" b="0" i="0" dirty="0" err="1">
                <a:effectLst/>
                <a:latin typeface="Menlo"/>
              </a:rPr>
              <a:t>N_full</a:t>
            </a:r>
            <a:r>
              <a:rPr lang="en-US" sz="500" b="0" i="0" dirty="0">
                <a:effectLst/>
                <a:latin typeface="Menlo"/>
              </a:rPr>
              <a:t> = length(</a:t>
            </a:r>
            <a:r>
              <a:rPr lang="en-US" sz="500" b="0" i="0" dirty="0" err="1">
                <a:effectLst/>
                <a:latin typeface="Menlo"/>
              </a:rPr>
              <a:t>f_full</a:t>
            </a:r>
            <a:r>
              <a:rPr lang="en-US" sz="500" b="0" i="0" dirty="0">
                <a:effectLst/>
                <a:latin typeface="Menlo"/>
              </a:rPr>
              <a:t>);</a:t>
            </a:r>
          </a:p>
          <a:p>
            <a:r>
              <a:rPr lang="en-US" sz="500" b="0" i="0" dirty="0" err="1">
                <a:effectLst/>
                <a:latin typeface="Menlo"/>
              </a:rPr>
              <a:t>y_full</a:t>
            </a:r>
            <a:r>
              <a:rPr lang="en-US" sz="500" b="0" i="0" dirty="0">
                <a:effectLst/>
                <a:latin typeface="Menlo"/>
              </a:rPr>
              <a:t> = 0;</a:t>
            </a:r>
          </a:p>
          <a:p>
            <a:r>
              <a:rPr lang="en-US" sz="500" b="0" i="0" dirty="0">
                <a:solidFill>
                  <a:srgbClr val="0E00FF"/>
                </a:solidFill>
                <a:effectLst/>
                <a:latin typeface="Menlo"/>
              </a:rPr>
              <a:t>for </a:t>
            </a:r>
            <a:r>
              <a:rPr lang="en-US" sz="500" b="0" i="0" dirty="0" err="1">
                <a:effectLst/>
                <a:latin typeface="Menlo"/>
              </a:rPr>
              <a:t>i</a:t>
            </a:r>
            <a:r>
              <a:rPr lang="en-US" sz="500" b="0" i="0" dirty="0">
                <a:effectLst/>
                <a:latin typeface="Menlo"/>
              </a:rPr>
              <a:t> = 1:length(</a:t>
            </a:r>
            <a:r>
              <a:rPr lang="en-US" sz="500" b="0" i="0" dirty="0" err="1">
                <a:effectLst/>
                <a:latin typeface="Menlo"/>
              </a:rPr>
              <a:t>najvyznamnejsie</a:t>
            </a:r>
            <a:r>
              <a:rPr lang="en-US" sz="500" b="0" i="0" dirty="0">
                <a:effectLst/>
                <a:latin typeface="Menlo"/>
              </a:rPr>
              <a:t>)</a:t>
            </a:r>
          </a:p>
          <a:p>
            <a:r>
              <a:rPr lang="en-US" sz="500" b="0" i="0" dirty="0">
                <a:effectLst/>
                <a:latin typeface="Menlo"/>
              </a:rPr>
              <a:t>    k = </a:t>
            </a:r>
            <a:r>
              <a:rPr lang="en-US" sz="500" b="0" i="0" dirty="0" err="1">
                <a:effectLst/>
                <a:latin typeface="Menlo"/>
              </a:rPr>
              <a:t>najvyznamnejsie</a:t>
            </a:r>
            <a:r>
              <a:rPr lang="en-US" sz="500" b="0" i="0" dirty="0">
                <a:effectLst/>
                <a:latin typeface="Menlo"/>
              </a:rPr>
              <a:t>(</a:t>
            </a:r>
            <a:r>
              <a:rPr lang="en-US" sz="500" b="0" i="0" dirty="0" err="1">
                <a:effectLst/>
                <a:latin typeface="Menlo"/>
              </a:rPr>
              <a:t>i</a:t>
            </a:r>
            <a:r>
              <a:rPr lang="en-US" sz="500" b="0" i="0" dirty="0">
                <a:effectLst/>
                <a:latin typeface="Menlo"/>
              </a:rPr>
              <a:t>);</a:t>
            </a:r>
          </a:p>
          <a:p>
            <a:r>
              <a:rPr lang="en-US" sz="500" b="0" i="0" dirty="0">
                <a:effectLst/>
                <a:latin typeface="Menlo"/>
              </a:rPr>
              <a:t>    </a:t>
            </a:r>
            <a:r>
              <a:rPr lang="en-US" sz="500" b="0" i="0" dirty="0" err="1">
                <a:effectLst/>
                <a:latin typeface="Menlo"/>
              </a:rPr>
              <a:t>y_full</a:t>
            </a:r>
            <a:r>
              <a:rPr lang="en-US" sz="500" b="0" i="0" dirty="0">
                <a:effectLst/>
                <a:latin typeface="Menlo"/>
              </a:rPr>
              <a:t> = </a:t>
            </a:r>
            <a:r>
              <a:rPr lang="en-US" sz="500" b="0" i="0" dirty="0" err="1">
                <a:effectLst/>
                <a:latin typeface="Menlo"/>
              </a:rPr>
              <a:t>y_full</a:t>
            </a:r>
            <a:r>
              <a:rPr lang="en-US" sz="500" b="0" i="0" dirty="0">
                <a:effectLst/>
                <a:latin typeface="Menlo"/>
              </a:rPr>
              <a:t> + 2 * real(</a:t>
            </a:r>
            <a:r>
              <a:rPr lang="en-US" sz="500" b="0" i="0" dirty="0" err="1">
                <a:effectLst/>
                <a:latin typeface="Menlo"/>
              </a:rPr>
              <a:t>c_h</a:t>
            </a:r>
            <a:r>
              <a:rPr lang="en-US" sz="500" b="0" i="0" dirty="0">
                <a:effectLst/>
                <a:latin typeface="Menlo"/>
              </a:rPr>
              <a:t>(k)) * cos((2*pi/</a:t>
            </a:r>
            <a:r>
              <a:rPr lang="en-US" sz="500" b="0" i="0" dirty="0" err="1">
                <a:effectLst/>
                <a:latin typeface="Menlo"/>
              </a:rPr>
              <a:t>N_full</a:t>
            </a:r>
            <a:r>
              <a:rPr lang="en-US" sz="500" b="0" i="0" dirty="0">
                <a:effectLst/>
                <a:latin typeface="Menlo"/>
              </a:rPr>
              <a:t>) * (k-1) * </a:t>
            </a:r>
            <a:r>
              <a:rPr lang="en-US" sz="500" b="0" i="0" dirty="0" err="1">
                <a:effectLst/>
                <a:latin typeface="Menlo"/>
              </a:rPr>
              <a:t>tt_full</a:t>
            </a:r>
            <a:r>
              <a:rPr lang="en-US" sz="500" b="0" i="0" dirty="0">
                <a:effectLst/>
                <a:latin typeface="Menlo"/>
              </a:rPr>
              <a:t>) - 2 * </a:t>
            </a:r>
            <a:r>
              <a:rPr lang="en-US" sz="500" b="0" i="0" dirty="0" err="1">
                <a:effectLst/>
                <a:latin typeface="Menlo"/>
              </a:rPr>
              <a:t>imag</a:t>
            </a:r>
            <a:r>
              <a:rPr lang="en-US" sz="500" b="0" i="0" dirty="0">
                <a:effectLst/>
                <a:latin typeface="Menlo"/>
              </a:rPr>
              <a:t>(</a:t>
            </a:r>
            <a:r>
              <a:rPr lang="en-US" sz="500" b="0" i="0" dirty="0" err="1">
                <a:effectLst/>
                <a:latin typeface="Menlo"/>
              </a:rPr>
              <a:t>c_h</a:t>
            </a:r>
            <a:r>
              <a:rPr lang="en-US" sz="500" b="0" i="0" dirty="0">
                <a:effectLst/>
                <a:latin typeface="Menlo"/>
              </a:rPr>
              <a:t>(k)) * sin((2 * pi / </a:t>
            </a:r>
            <a:r>
              <a:rPr lang="en-US" sz="500" b="0" i="0" dirty="0" err="1">
                <a:effectLst/>
                <a:latin typeface="Menlo"/>
              </a:rPr>
              <a:t>N_full</a:t>
            </a:r>
            <a:r>
              <a:rPr lang="en-US" sz="500" b="0" i="0" dirty="0">
                <a:effectLst/>
                <a:latin typeface="Menlo"/>
              </a:rPr>
              <a:t>) * (k-1) * </a:t>
            </a:r>
            <a:r>
              <a:rPr lang="en-US" sz="500" b="0" i="0" dirty="0" err="1">
                <a:effectLst/>
                <a:latin typeface="Menlo"/>
              </a:rPr>
              <a:t>tt_full</a:t>
            </a:r>
            <a:r>
              <a:rPr lang="en-US" sz="500" b="0" i="0" dirty="0">
                <a:effectLst/>
                <a:latin typeface="Menlo"/>
              </a:rPr>
              <a:t>);</a:t>
            </a:r>
          </a:p>
          <a:p>
            <a:r>
              <a:rPr lang="en-US" sz="500" b="0" i="0" dirty="0">
                <a:solidFill>
                  <a:srgbClr val="0E00FF"/>
                </a:solidFill>
                <a:effectLst/>
                <a:latin typeface="Menlo"/>
              </a:rPr>
              <a:t>end</a:t>
            </a:r>
            <a:endParaRPr lang="en-US" sz="500" b="0" i="0" dirty="0">
              <a:effectLst/>
              <a:latin typeface="Menlo"/>
            </a:endParaRPr>
          </a:p>
          <a:p>
            <a:r>
              <a:rPr lang="en-US" sz="500" b="0" i="0" dirty="0">
                <a:effectLst/>
                <a:latin typeface="Menlo"/>
              </a:rPr>
              <a:t>final = </a:t>
            </a:r>
            <a:r>
              <a:rPr lang="en-US" sz="500" b="0" i="0" dirty="0" err="1">
                <a:effectLst/>
                <a:latin typeface="Menlo"/>
              </a:rPr>
              <a:t>fpp_full</a:t>
            </a:r>
            <a:r>
              <a:rPr lang="en-US" sz="500" b="0" i="0" dirty="0">
                <a:effectLst/>
                <a:latin typeface="Menlo"/>
              </a:rPr>
              <a:t> + </a:t>
            </a:r>
            <a:r>
              <a:rPr lang="en-US" sz="500" b="0" i="0" dirty="0" err="1">
                <a:effectLst/>
                <a:latin typeface="Menlo"/>
              </a:rPr>
              <a:t>y_full</a:t>
            </a:r>
            <a:r>
              <a:rPr lang="en-US" sz="500" b="0" i="0" dirty="0">
                <a:effectLst/>
                <a:latin typeface="Menlo"/>
              </a:rPr>
              <a:t>;</a:t>
            </a:r>
          </a:p>
          <a:p>
            <a:r>
              <a:rPr lang="en-US" sz="500" b="0" i="0" dirty="0">
                <a:effectLst/>
                <a:latin typeface="Menlo"/>
              </a:rPr>
              <a:t>final = final - mean(final);</a:t>
            </a:r>
          </a:p>
          <a:p>
            <a:r>
              <a:rPr lang="en-US" sz="500" b="0" i="0" dirty="0">
                <a:effectLst/>
                <a:latin typeface="Menlo"/>
              </a:rPr>
              <a:t>figure; hold </a:t>
            </a:r>
            <a:r>
              <a:rPr lang="en-US" sz="500" b="0" i="0" dirty="0">
                <a:solidFill>
                  <a:srgbClr val="A709F5"/>
                </a:solidFill>
                <a:effectLst/>
                <a:latin typeface="Menlo"/>
              </a:rPr>
              <a:t>on;</a:t>
            </a:r>
            <a:r>
              <a:rPr lang="en-US" sz="500" dirty="0">
                <a:solidFill>
                  <a:srgbClr val="A709F5"/>
                </a:solidFill>
                <a:latin typeface="Menlo"/>
              </a:rPr>
              <a:t> </a:t>
            </a:r>
            <a:r>
              <a:rPr lang="en-US" sz="500" b="0" i="0" dirty="0">
                <a:effectLst/>
                <a:latin typeface="Menlo"/>
              </a:rPr>
              <a:t>grid </a:t>
            </a:r>
            <a:r>
              <a:rPr lang="en-US" sz="500" b="0" i="0" dirty="0">
                <a:solidFill>
                  <a:srgbClr val="A709F5"/>
                </a:solidFill>
                <a:effectLst/>
                <a:latin typeface="Menlo"/>
              </a:rPr>
              <a:t>on;</a:t>
            </a:r>
            <a:r>
              <a:rPr lang="en-US" sz="500" dirty="0">
                <a:solidFill>
                  <a:srgbClr val="A709F5"/>
                </a:solidFill>
                <a:latin typeface="Menlo"/>
              </a:rPr>
              <a:t> </a:t>
            </a:r>
            <a:r>
              <a:rPr lang="en-US" sz="500" b="0" i="0" dirty="0">
                <a:effectLst/>
                <a:latin typeface="Menlo"/>
              </a:rPr>
              <a:t>plot(</a:t>
            </a:r>
            <a:r>
              <a:rPr lang="en-US" sz="500" b="0" i="0" dirty="0" err="1">
                <a:effectLst/>
                <a:latin typeface="Menlo"/>
              </a:rPr>
              <a:t>t_full</a:t>
            </a:r>
            <a:r>
              <a:rPr lang="en-US" sz="500" b="0" i="0" dirty="0">
                <a:effectLst/>
                <a:latin typeface="Menlo"/>
              </a:rPr>
              <a:t>, (</a:t>
            </a:r>
            <a:r>
              <a:rPr lang="en-US" sz="500" b="0" i="0" dirty="0" err="1">
                <a:effectLst/>
                <a:latin typeface="Menlo"/>
              </a:rPr>
              <a:t>f_full</a:t>
            </a:r>
            <a:r>
              <a:rPr lang="en-US" sz="500" b="0" i="0" dirty="0">
                <a:effectLst/>
                <a:latin typeface="Menlo"/>
              </a:rPr>
              <a:t>- mean(</a:t>
            </a:r>
            <a:r>
              <a:rPr lang="en-US" sz="500" b="0" i="0" dirty="0" err="1">
                <a:effectLst/>
                <a:latin typeface="Menlo"/>
              </a:rPr>
              <a:t>f_full</a:t>
            </a:r>
            <a:r>
              <a:rPr lang="en-US" sz="500" b="0" i="0" dirty="0">
                <a:effectLst/>
                <a:latin typeface="Menlo"/>
              </a:rPr>
              <a:t>)), </a:t>
            </a:r>
            <a:r>
              <a:rPr lang="en-US" sz="500" b="0" i="0" dirty="0">
                <a:solidFill>
                  <a:srgbClr val="A709F5"/>
                </a:solidFill>
                <a:effectLst/>
                <a:latin typeface="Menlo"/>
              </a:rPr>
              <a:t>"-"</a:t>
            </a:r>
            <a:r>
              <a:rPr lang="en-US" sz="500" b="0" i="0" dirty="0">
                <a:effectLst/>
                <a:latin typeface="Menlo"/>
              </a:rPr>
              <a:t>, DisplayName=</a:t>
            </a:r>
            <a:r>
              <a:rPr lang="en-US" sz="500" b="0" i="0" dirty="0">
                <a:solidFill>
                  <a:srgbClr val="A709F5"/>
                </a:solidFill>
                <a:effectLst/>
                <a:latin typeface="Menlo"/>
              </a:rPr>
              <a:t>"</a:t>
            </a:r>
            <a:r>
              <a:rPr lang="en-US" sz="500" b="0" i="0" dirty="0" err="1">
                <a:solidFill>
                  <a:srgbClr val="A709F5"/>
                </a:solidFill>
                <a:effectLst/>
                <a:latin typeface="Menlo"/>
              </a:rPr>
              <a:t>Dáta</a:t>
            </a:r>
            <a:r>
              <a:rPr lang="en-US" sz="500" b="0" i="0" dirty="0">
                <a:solidFill>
                  <a:srgbClr val="A709F5"/>
                </a:solidFill>
                <a:effectLst/>
                <a:latin typeface="Menlo"/>
              </a:rPr>
              <a:t>"</a:t>
            </a:r>
            <a:r>
              <a:rPr lang="en-US" sz="500" b="0" i="0" dirty="0">
                <a:effectLst/>
                <a:latin typeface="Menlo"/>
              </a:rPr>
              <a:t>); plot(</a:t>
            </a:r>
            <a:r>
              <a:rPr lang="en-US" sz="500" b="0" i="0" dirty="0" err="1">
                <a:effectLst/>
                <a:latin typeface="Menlo"/>
              </a:rPr>
              <a:t>tt_full</a:t>
            </a:r>
            <a:r>
              <a:rPr lang="en-US" sz="500" b="0" i="0" dirty="0">
                <a:effectLst/>
                <a:latin typeface="Menlo"/>
              </a:rPr>
              <a:t>, final, </a:t>
            </a:r>
            <a:r>
              <a:rPr lang="en-US" sz="500" b="0" i="0" dirty="0">
                <a:solidFill>
                  <a:srgbClr val="A709F5"/>
                </a:solidFill>
                <a:effectLst/>
                <a:latin typeface="Menlo"/>
              </a:rPr>
              <a:t>"-"</a:t>
            </a:r>
            <a:r>
              <a:rPr lang="en-US" sz="500" b="0" i="0" dirty="0">
                <a:effectLst/>
                <a:latin typeface="Menlo"/>
              </a:rPr>
              <a:t>, DisplayName=</a:t>
            </a:r>
            <a:r>
              <a:rPr lang="en-US" sz="500" b="0" i="0" dirty="0">
                <a:solidFill>
                  <a:srgbClr val="A709F5"/>
                </a:solidFill>
                <a:effectLst/>
                <a:latin typeface="Menlo"/>
              </a:rPr>
              <a:t>"</a:t>
            </a:r>
            <a:r>
              <a:rPr lang="en-US" sz="500" b="0" i="0" dirty="0" err="1">
                <a:solidFill>
                  <a:srgbClr val="A709F5"/>
                </a:solidFill>
                <a:effectLst/>
                <a:latin typeface="Menlo"/>
              </a:rPr>
              <a:t>Celková</a:t>
            </a:r>
            <a:r>
              <a:rPr lang="en-US" sz="500" b="0" i="0" dirty="0">
                <a:solidFill>
                  <a:srgbClr val="A709F5"/>
                </a:solidFill>
                <a:effectLst/>
                <a:latin typeface="Menlo"/>
              </a:rPr>
              <a:t> </a:t>
            </a:r>
            <a:r>
              <a:rPr lang="en-US" sz="500" b="0" i="0" dirty="0" err="1">
                <a:solidFill>
                  <a:srgbClr val="A709F5"/>
                </a:solidFill>
                <a:effectLst/>
                <a:latin typeface="Menlo"/>
              </a:rPr>
              <a:t>regresná</a:t>
            </a:r>
            <a:r>
              <a:rPr lang="en-US" sz="500" b="0" i="0" dirty="0">
                <a:solidFill>
                  <a:srgbClr val="A709F5"/>
                </a:solidFill>
                <a:effectLst/>
                <a:latin typeface="Menlo"/>
              </a:rPr>
              <a:t> </a:t>
            </a:r>
            <a:r>
              <a:rPr lang="en-US" sz="500" b="0" i="0" dirty="0" err="1">
                <a:solidFill>
                  <a:srgbClr val="A709F5"/>
                </a:solidFill>
                <a:effectLst/>
                <a:latin typeface="Menlo"/>
              </a:rPr>
              <a:t>funkcia</a:t>
            </a:r>
            <a:r>
              <a:rPr lang="en-US" sz="500" b="0" i="0" dirty="0">
                <a:solidFill>
                  <a:srgbClr val="A709F5"/>
                </a:solidFill>
                <a:effectLst/>
                <a:latin typeface="Menlo"/>
              </a:rPr>
              <a:t>"</a:t>
            </a:r>
            <a:r>
              <a:rPr lang="en-US" sz="500" b="0" i="0" dirty="0">
                <a:effectLst/>
                <a:latin typeface="Menlo"/>
              </a:rPr>
              <a:t>, </a:t>
            </a:r>
            <a:r>
              <a:rPr lang="en-US" sz="500" b="0" i="0" dirty="0" err="1">
                <a:effectLst/>
                <a:latin typeface="Menlo"/>
              </a:rPr>
              <a:t>LineWidth</a:t>
            </a:r>
            <a:r>
              <a:rPr lang="en-US" sz="500" b="0" i="0" dirty="0">
                <a:effectLst/>
                <a:latin typeface="Menlo"/>
              </a:rPr>
              <a:t>=1.5); </a:t>
            </a:r>
            <a:r>
              <a:rPr lang="en-US" sz="500" b="0" i="0" dirty="0" err="1">
                <a:effectLst/>
                <a:latin typeface="Menlo"/>
              </a:rPr>
              <a:t>xlim</a:t>
            </a:r>
            <a:r>
              <a:rPr lang="en-US" sz="500" b="0" i="0" dirty="0">
                <a:effectLst/>
                <a:latin typeface="Menlo"/>
              </a:rPr>
              <a:t>([1, length(</a:t>
            </a:r>
            <a:r>
              <a:rPr lang="en-US" sz="500" b="0" i="0" dirty="0" err="1">
                <a:effectLst/>
                <a:latin typeface="Menlo"/>
              </a:rPr>
              <a:t>f_full</a:t>
            </a:r>
            <a:r>
              <a:rPr lang="en-US" sz="500" b="0" i="0" dirty="0">
                <a:effectLst/>
                <a:latin typeface="Menlo"/>
              </a:rPr>
              <a:t>)]); </a:t>
            </a:r>
            <a:r>
              <a:rPr lang="en-US" sz="500" b="0" i="0" dirty="0" err="1">
                <a:effectLst/>
                <a:latin typeface="Menlo"/>
              </a:rPr>
              <a:t>xline</a:t>
            </a:r>
            <a:r>
              <a:rPr lang="en-US" sz="500" b="0" i="0" dirty="0">
                <a:effectLst/>
                <a:latin typeface="Menlo"/>
              </a:rPr>
              <a:t>(cut, </a:t>
            </a:r>
            <a:r>
              <a:rPr lang="en-US" sz="500" b="0" i="0" dirty="0">
                <a:solidFill>
                  <a:srgbClr val="A709F5"/>
                </a:solidFill>
                <a:effectLst/>
                <a:latin typeface="Menlo"/>
              </a:rPr>
              <a:t>"--k"</a:t>
            </a:r>
            <a:r>
              <a:rPr lang="en-US" sz="500" b="0" i="0" dirty="0">
                <a:effectLst/>
                <a:latin typeface="Menlo"/>
              </a:rPr>
              <a:t>, </a:t>
            </a:r>
            <a:r>
              <a:rPr lang="en-US" sz="500" b="0" i="0" dirty="0" err="1">
                <a:effectLst/>
                <a:latin typeface="Menlo"/>
              </a:rPr>
              <a:t>HandleVisibility</a:t>
            </a:r>
            <a:r>
              <a:rPr lang="en-US" sz="500" b="0" i="0" dirty="0">
                <a:effectLst/>
                <a:latin typeface="Menlo"/>
              </a:rPr>
              <a:t>=</a:t>
            </a:r>
            <a:r>
              <a:rPr lang="en-US" sz="500" b="0" i="0" dirty="0">
                <a:solidFill>
                  <a:srgbClr val="A709F5"/>
                </a:solidFill>
                <a:effectLst/>
                <a:latin typeface="Menlo"/>
              </a:rPr>
              <a:t>"off"</a:t>
            </a:r>
            <a:r>
              <a:rPr lang="en-US" sz="500" b="0" i="0" dirty="0">
                <a:effectLst/>
                <a:latin typeface="Menlo"/>
              </a:rPr>
              <a:t>); </a:t>
            </a:r>
            <a:r>
              <a:rPr lang="en-US" sz="500" b="0" i="0" dirty="0" err="1">
                <a:effectLst/>
                <a:latin typeface="Menlo"/>
              </a:rPr>
              <a:t>xticks</a:t>
            </a:r>
            <a:r>
              <a:rPr lang="en-US" sz="500" b="0" i="0" dirty="0">
                <a:effectLst/>
                <a:latin typeface="Menlo"/>
              </a:rPr>
              <a:t>(unique([</a:t>
            </a:r>
            <a:r>
              <a:rPr lang="en-US" sz="500" b="0" i="0" dirty="0" err="1">
                <a:effectLst/>
                <a:latin typeface="Menlo"/>
              </a:rPr>
              <a:t>xticks</a:t>
            </a:r>
            <a:r>
              <a:rPr lang="en-US" sz="500" b="0" i="0" dirty="0">
                <a:effectLst/>
                <a:latin typeface="Menlo"/>
              </a:rPr>
              <a:t>(), cut])); title(</a:t>
            </a:r>
            <a:r>
              <a:rPr lang="en-US" sz="500" b="0" i="0" dirty="0">
                <a:solidFill>
                  <a:srgbClr val="A709F5"/>
                </a:solidFill>
                <a:effectLst/>
                <a:latin typeface="Menlo"/>
              </a:rPr>
              <a:t>"</a:t>
            </a:r>
            <a:r>
              <a:rPr lang="en-US" sz="500" b="0" i="0" dirty="0" err="1">
                <a:solidFill>
                  <a:srgbClr val="A709F5"/>
                </a:solidFill>
                <a:effectLst/>
                <a:latin typeface="Menlo"/>
              </a:rPr>
              <a:t>Regresná</a:t>
            </a:r>
            <a:r>
              <a:rPr lang="en-US" sz="500" b="0" i="0" dirty="0">
                <a:solidFill>
                  <a:srgbClr val="A709F5"/>
                </a:solidFill>
                <a:effectLst/>
                <a:latin typeface="Menlo"/>
              </a:rPr>
              <a:t> </a:t>
            </a:r>
            <a:r>
              <a:rPr lang="en-US" sz="500" b="0" i="0" dirty="0" err="1">
                <a:solidFill>
                  <a:srgbClr val="A709F5"/>
                </a:solidFill>
                <a:effectLst/>
                <a:latin typeface="Menlo"/>
              </a:rPr>
              <a:t>funkcia</a:t>
            </a:r>
            <a:r>
              <a:rPr lang="en-US" sz="500" b="0" i="0" dirty="0">
                <a:solidFill>
                  <a:srgbClr val="A709F5"/>
                </a:solidFill>
                <a:effectLst/>
                <a:latin typeface="Menlo"/>
              </a:rPr>
              <a:t>"</a:t>
            </a:r>
            <a:r>
              <a:rPr lang="en-US" sz="500" b="0" i="0" dirty="0">
                <a:effectLst/>
                <a:latin typeface="Menlo"/>
              </a:rPr>
              <a:t>); </a:t>
            </a:r>
            <a:r>
              <a:rPr lang="en-US" sz="500" b="0" i="0" dirty="0" err="1">
                <a:effectLst/>
                <a:latin typeface="Menlo"/>
              </a:rPr>
              <a:t>xlabel</a:t>
            </a:r>
            <a:r>
              <a:rPr lang="en-US" sz="500" b="0" i="0" dirty="0">
                <a:effectLst/>
                <a:latin typeface="Menlo"/>
              </a:rPr>
              <a:t>(</a:t>
            </a:r>
            <a:r>
              <a:rPr lang="en-US" sz="500" b="0" i="0" dirty="0">
                <a:solidFill>
                  <a:srgbClr val="A709F5"/>
                </a:solidFill>
                <a:effectLst/>
                <a:latin typeface="Menlo"/>
              </a:rPr>
              <a:t>"</a:t>
            </a:r>
            <a:r>
              <a:rPr lang="en-US" sz="500" b="0" i="0" dirty="0" err="1">
                <a:solidFill>
                  <a:srgbClr val="A709F5"/>
                </a:solidFill>
                <a:effectLst/>
                <a:latin typeface="Menlo"/>
              </a:rPr>
              <a:t>Počet</a:t>
            </a:r>
            <a:r>
              <a:rPr lang="en-US" sz="500" b="0" i="0" dirty="0">
                <a:solidFill>
                  <a:srgbClr val="A709F5"/>
                </a:solidFill>
                <a:effectLst/>
                <a:latin typeface="Menlo"/>
              </a:rPr>
              <a:t> </a:t>
            </a:r>
            <a:r>
              <a:rPr lang="en-US" sz="500" b="0" i="0" dirty="0" err="1">
                <a:solidFill>
                  <a:srgbClr val="A709F5"/>
                </a:solidFill>
                <a:effectLst/>
                <a:latin typeface="Menlo"/>
              </a:rPr>
              <a:t>dní</a:t>
            </a:r>
            <a:r>
              <a:rPr lang="en-US" sz="500" b="0" i="0" dirty="0">
                <a:solidFill>
                  <a:srgbClr val="A709F5"/>
                </a:solidFill>
                <a:effectLst/>
                <a:latin typeface="Menlo"/>
              </a:rPr>
              <a:t> od 1. 1. 2024"</a:t>
            </a:r>
            <a:r>
              <a:rPr lang="en-US" sz="500" b="0" i="0" dirty="0">
                <a:effectLst/>
                <a:latin typeface="Menlo"/>
              </a:rPr>
              <a:t>); legend;</a:t>
            </a:r>
            <a:br>
              <a:rPr lang="en-US" sz="500" b="0" i="0" dirty="0">
                <a:effectLst/>
                <a:latin typeface="Menlo"/>
              </a:rPr>
            </a:br>
            <a:r>
              <a:rPr lang="en-US" sz="500" b="0" i="0" dirty="0">
                <a:effectLst/>
                <a:latin typeface="Menlo"/>
              </a:rPr>
              <a:t> </a:t>
            </a:r>
            <a:r>
              <a:rPr lang="en-US" sz="500" dirty="0">
                <a:solidFill>
                  <a:srgbClr val="008013"/>
                </a:solidFill>
                <a:latin typeface="Menlo"/>
              </a:rPr>
              <a:t>% close all % </a:t>
            </a:r>
            <a:r>
              <a:rPr lang="en-US" sz="500" dirty="0" err="1">
                <a:solidFill>
                  <a:srgbClr val="008013"/>
                </a:solidFill>
                <a:latin typeface="Menlo"/>
              </a:rPr>
              <a:t>zavrie</a:t>
            </a:r>
            <a:r>
              <a:rPr lang="en-US" sz="500" dirty="0">
                <a:solidFill>
                  <a:srgbClr val="008013"/>
                </a:solidFill>
                <a:latin typeface="Menlo"/>
              </a:rPr>
              <a:t> </a:t>
            </a:r>
            <a:r>
              <a:rPr lang="en-US" sz="500" dirty="0" err="1">
                <a:solidFill>
                  <a:srgbClr val="008013"/>
                </a:solidFill>
                <a:latin typeface="Menlo"/>
              </a:rPr>
              <a:t>vsetky</a:t>
            </a:r>
            <a:r>
              <a:rPr lang="en-US" sz="500" dirty="0">
                <a:solidFill>
                  <a:srgbClr val="008013"/>
                </a:solidFill>
                <a:latin typeface="Menlo"/>
              </a:rPr>
              <a:t> </a:t>
            </a:r>
            <a:r>
              <a:rPr lang="en-US" sz="500" dirty="0" err="1">
                <a:solidFill>
                  <a:srgbClr val="008013"/>
                </a:solidFill>
                <a:latin typeface="Menlo"/>
              </a:rPr>
              <a:t>otvorene</a:t>
            </a:r>
            <a:r>
              <a:rPr lang="en-US" sz="500" dirty="0">
                <a:solidFill>
                  <a:srgbClr val="008013"/>
                </a:solidFill>
                <a:latin typeface="Menlo"/>
              </a:rPr>
              <a:t> </a:t>
            </a:r>
            <a:r>
              <a:rPr lang="en-US" sz="500" dirty="0" err="1">
                <a:solidFill>
                  <a:srgbClr val="008013"/>
                </a:solidFill>
                <a:latin typeface="Menlo"/>
              </a:rPr>
              <a:t>grafy</a:t>
            </a:r>
            <a:r>
              <a:rPr lang="en-US" sz="500" dirty="0">
                <a:solidFill>
                  <a:srgbClr val="008013"/>
                </a:solidFill>
                <a:latin typeface="Menlo"/>
              </a:rPr>
              <a:t> (figures)</a:t>
            </a:r>
          </a:p>
          <a:p>
            <a:br>
              <a:rPr lang="en-US" sz="500" b="0" i="0" dirty="0">
                <a:effectLst/>
                <a:latin typeface="Menlo"/>
              </a:rPr>
            </a:br>
            <a:endParaRPr lang="en-US" sz="500" b="0" i="0" dirty="0">
              <a:effectLst/>
              <a:latin typeface="Menlo"/>
            </a:endParaRPr>
          </a:p>
          <a:p>
            <a:endParaRPr lang="en-US" sz="200" b="0" i="0" dirty="0">
              <a:effectLst/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144705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477D64-2F56-48E0-4885-220619BBFB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Nadpis 1">
                <a:extLst>
                  <a:ext uri="{FF2B5EF4-FFF2-40B4-BE49-F238E27FC236}">
                    <a16:creationId xmlns:a16="http://schemas.microsoft.com/office/drawing/2014/main" id="{593F13D1-2EB1-3392-93BB-1D60D6E1C3C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dirty="0"/>
                  <a:t>Dáta</a:t>
                </a:r>
                <a:br>
                  <a:rPr lang="en-US" dirty="0"/>
                </a:br>
                <a:r>
                  <a:rPr lang="en-US" sz="1600" b="0" dirty="0" err="1"/>
                  <a:t>Ceny</a:t>
                </a:r>
                <a:r>
                  <a:rPr lang="en-US" sz="1600" b="0" dirty="0"/>
                  <a:t> </a:t>
                </a:r>
                <a:r>
                  <a:rPr lang="en-US" sz="1600" b="0" dirty="0" err="1"/>
                  <a:t>akci</a:t>
                </a:r>
                <a:r>
                  <a:rPr lang="sk-SK" sz="1600" b="0" dirty="0"/>
                  <a:t>í spoločnosti EA v roku </a:t>
                </a:r>
                <a:r>
                  <a:rPr lang="en-US" sz="1600" b="0" dirty="0"/>
                  <a:t>2024</a:t>
                </a:r>
                <a:br>
                  <a:rPr lang="en-US" sz="1600" b="0" dirty="0"/>
                </a:br>
                <a:r>
                  <a:rPr lang="en-US" sz="1600" b="0" dirty="0"/>
                  <a:t>Z d</a:t>
                </a:r>
                <a:r>
                  <a:rPr lang="sk-SK" sz="1600" b="0" dirty="0" err="1"/>
                  <a:t>át</a:t>
                </a:r>
                <a:r>
                  <a:rPr lang="sk-SK" sz="1600" b="0" dirty="0"/>
                  <a:t> som odstránil posledných 11 hodnôt </a:t>
                </a:r>
                <a:r>
                  <a:rPr lang="en-US" sz="1600" b="0" dirty="0"/>
                  <a:t>(</a:t>
                </a:r>
                <a14:m>
                  <m:oMath xmlns:m="http://schemas.openxmlformats.org/officeDocument/2006/math">
                    <m:r>
                      <a:rPr lang="sk-SK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8.8 %</m:t>
                    </m:r>
                  </m:oMath>
                </a14:m>
                <a:r>
                  <a:rPr lang="en-US" sz="1600" b="0" dirty="0"/>
                  <a:t>)</a:t>
                </a:r>
                <a:br>
                  <a:rPr lang="en-US" sz="1600" b="0" dirty="0"/>
                </a:br>
                <a:br>
                  <a:rPr lang="en-US" sz="1600" b="0" dirty="0"/>
                </a:br>
                <a:endParaRPr lang="cs-CZ" sz="1600" b="0" dirty="0"/>
              </a:p>
            </p:txBody>
          </p:sp>
        </mc:Choice>
        <mc:Fallback xmlns="">
          <p:sp>
            <p:nvSpPr>
              <p:cNvPr id="2" name="Nadpis 1">
                <a:extLst>
                  <a:ext uri="{FF2B5EF4-FFF2-40B4-BE49-F238E27FC236}">
                    <a16:creationId xmlns:a16="http://schemas.microsoft.com/office/drawing/2014/main" id="{593F13D1-2EB1-3392-93BB-1D60D6E1C3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774" t="-12903"/>
                </a:stretch>
              </a:blipFill>
            </p:spPr>
            <p:txBody>
              <a:bodyPr/>
              <a:lstStyle/>
              <a:p>
                <a:r>
                  <a:rPr lang="en-150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Zástupný objekt pre obsah 7">
            <a:extLst>
              <a:ext uri="{FF2B5EF4-FFF2-40B4-BE49-F238E27FC236}">
                <a16:creationId xmlns:a16="http://schemas.microsoft.com/office/drawing/2014/main" id="{C49EFAF1-9583-B545-3B51-0F516801B3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67427" y="1680898"/>
            <a:ext cx="9144019" cy="4572009"/>
          </a:xfrm>
        </p:spPr>
      </p:pic>
      <p:sp>
        <p:nvSpPr>
          <p:cNvPr id="10" name="BlokTextu 9">
            <a:extLst>
              <a:ext uri="{FF2B5EF4-FFF2-40B4-BE49-F238E27FC236}">
                <a16:creationId xmlns:a16="http://schemas.microsoft.com/office/drawing/2014/main" id="{1AC5ED29-9A9D-B514-A75E-096ABE24167B}"/>
              </a:ext>
            </a:extLst>
          </p:cNvPr>
          <p:cNvSpPr txBox="1"/>
          <p:nvPr/>
        </p:nvSpPr>
        <p:spPr>
          <a:xfrm>
            <a:off x="3371088" y="6451691"/>
            <a:ext cx="54498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Zdroj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www.kaggle.com/datasets/prathamjyotsingh/ea-stocks-latest/data</a:t>
            </a:r>
            <a:endParaRPr lang="en-150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5612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F47793-EB5C-8219-C9C0-4104AD22D7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E9AE22B-A671-0A08-DE53-D34C73DCA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err="1"/>
              <a:t>Polynomick</a:t>
            </a:r>
            <a:r>
              <a:rPr lang="sk-SK" dirty="0"/>
              <a:t>á regresia</a:t>
            </a:r>
            <a:br>
              <a:rPr lang="en-US" dirty="0"/>
            </a:br>
            <a:r>
              <a:rPr lang="sk-SK" sz="1600" b="0" dirty="0"/>
              <a:t>Zvolil som regresiu polynómom 6. stupňa, pretože polynómy</a:t>
            </a:r>
            <a:r>
              <a:rPr lang="en-US" sz="1600" b="0" dirty="0"/>
              <a:t> </a:t>
            </a:r>
            <a:r>
              <a:rPr lang="en-US" sz="1600" b="0" dirty="0" err="1"/>
              <a:t>vy</a:t>
            </a:r>
            <a:r>
              <a:rPr lang="sk-SK" sz="1600" b="0" dirty="0" err="1"/>
              <a:t>ššieho</a:t>
            </a:r>
            <a:r>
              <a:rPr lang="sk-SK" sz="1600" b="0" dirty="0"/>
              <a:t> stupňa zle predikovali dáta </a:t>
            </a:r>
            <a:endParaRPr lang="cs-CZ" sz="1600" b="0" dirty="0"/>
          </a:p>
        </p:txBody>
      </p:sp>
      <p:pic>
        <p:nvPicPr>
          <p:cNvPr id="8" name="Zástupný objekt pre obsah 7">
            <a:extLst>
              <a:ext uri="{FF2B5EF4-FFF2-40B4-BE49-F238E27FC236}">
                <a16:creationId xmlns:a16="http://schemas.microsoft.com/office/drawing/2014/main" id="{8C358625-FC6F-55BA-7F9C-401B35E7A3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67427" y="1680898"/>
            <a:ext cx="9144019" cy="4572009"/>
          </a:xfrm>
        </p:spPr>
      </p:pic>
    </p:spTree>
    <p:extLst>
      <p:ext uri="{BB962C8B-B14F-4D97-AF65-F5344CB8AC3E}">
        <p14:creationId xmlns:p14="http://schemas.microsoft.com/office/powerpoint/2010/main" val="1514292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E50A0E-D804-CA44-6D0C-F82E359A8C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91F0C4F-687E-8FF5-E10F-CBA2ABF74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err="1"/>
              <a:t>Odstr</a:t>
            </a:r>
            <a:r>
              <a:rPr lang="sk-SK" dirty="0" err="1"/>
              <a:t>ánenie</a:t>
            </a:r>
            <a:r>
              <a:rPr lang="sk-SK" dirty="0"/>
              <a:t> globálneho trendu</a:t>
            </a:r>
            <a:endParaRPr lang="cs-CZ" sz="1600" b="0" dirty="0"/>
          </a:p>
        </p:txBody>
      </p:sp>
      <p:pic>
        <p:nvPicPr>
          <p:cNvPr id="8" name="Zástupný objekt pre obsah 7">
            <a:extLst>
              <a:ext uri="{FF2B5EF4-FFF2-40B4-BE49-F238E27FC236}">
                <a16:creationId xmlns:a16="http://schemas.microsoft.com/office/drawing/2014/main" id="{A12BE730-3D66-80D4-37EA-F136D05CAC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5775" y="1460073"/>
            <a:ext cx="10027324" cy="5013660"/>
          </a:xfrm>
        </p:spPr>
      </p:pic>
    </p:spTree>
    <p:extLst>
      <p:ext uri="{BB962C8B-B14F-4D97-AF65-F5344CB8AC3E}">
        <p14:creationId xmlns:p14="http://schemas.microsoft.com/office/powerpoint/2010/main" val="2938097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9C2970-C0A4-9618-AA38-36CD811B7F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6569F58-533A-FE9E-1DF8-CDA502CBC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err="1"/>
              <a:t>Amplit</a:t>
            </a:r>
            <a:r>
              <a:rPr lang="sk-SK" dirty="0" err="1"/>
              <a:t>údové</a:t>
            </a:r>
            <a:r>
              <a:rPr lang="sk-SK" dirty="0"/>
              <a:t> spektrum</a:t>
            </a:r>
            <a:br>
              <a:rPr lang="en-US" dirty="0"/>
            </a:br>
            <a:r>
              <a:rPr lang="sk-SK" sz="1600" b="0" dirty="0"/>
              <a:t>Graf a tabuľka s 20 najvýznamnejšími hodnotami</a:t>
            </a:r>
            <a:br>
              <a:rPr lang="en-US" sz="1600" b="0" dirty="0"/>
            </a:br>
            <a:br>
              <a:rPr lang="en-US" sz="1600" b="0" dirty="0"/>
            </a:br>
            <a:endParaRPr lang="cs-CZ" sz="1600" b="0" dirty="0"/>
          </a:p>
        </p:txBody>
      </p:sp>
      <p:pic>
        <p:nvPicPr>
          <p:cNvPr id="8" name="Zástupný objekt pre obsah 7">
            <a:extLst>
              <a:ext uri="{FF2B5EF4-FFF2-40B4-BE49-F238E27FC236}">
                <a16:creationId xmlns:a16="http://schemas.microsoft.com/office/drawing/2014/main" id="{EA314BE9-D360-0527-4D02-D564519366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97097" y="1821115"/>
            <a:ext cx="7961356" cy="3980678"/>
          </a:xfrm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uľka 4">
                <a:extLst>
                  <a:ext uri="{FF2B5EF4-FFF2-40B4-BE49-F238E27FC236}">
                    <a16:creationId xmlns:a16="http://schemas.microsoft.com/office/drawing/2014/main" id="{CB621D34-172C-561E-1C2E-C6BB8161C85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51729466"/>
                  </p:ext>
                </p:extLst>
              </p:nvPr>
            </p:nvGraphicFramePr>
            <p:xfrm>
              <a:off x="612648" y="1859594"/>
              <a:ext cx="3584449" cy="3903720"/>
            </p:xfrm>
            <a:graphic>
              <a:graphicData uri="http://schemas.openxmlformats.org/drawingml/2006/table">
                <a:tbl>
                  <a:tblPr firstRow="1" bandRow="1">
                    <a:tableStyleId>{0505E3EF-67EA-436B-97B2-0124C06EBD24}</a:tableStyleId>
                  </a:tblPr>
                  <a:tblGrid>
                    <a:gridCol w="553417">
                      <a:extLst>
                        <a:ext uri="{9D8B030D-6E8A-4147-A177-3AD203B41FA5}">
                          <a16:colId xmlns:a16="http://schemas.microsoft.com/office/drawing/2014/main" val="253406251"/>
                        </a:ext>
                      </a:extLst>
                    </a:gridCol>
                    <a:gridCol w="1228750">
                      <a:extLst>
                        <a:ext uri="{9D8B030D-6E8A-4147-A177-3AD203B41FA5}">
                          <a16:colId xmlns:a16="http://schemas.microsoft.com/office/drawing/2014/main" val="1885157842"/>
                        </a:ext>
                      </a:extLst>
                    </a:gridCol>
                    <a:gridCol w="572994">
                      <a:extLst>
                        <a:ext uri="{9D8B030D-6E8A-4147-A177-3AD203B41FA5}">
                          <a16:colId xmlns:a16="http://schemas.microsoft.com/office/drawing/2014/main" val="3808874499"/>
                        </a:ext>
                      </a:extLst>
                    </a:gridCol>
                    <a:gridCol w="1229288">
                      <a:extLst>
                        <a:ext uri="{9D8B030D-6E8A-4147-A177-3AD203B41FA5}">
                          <a16:colId xmlns:a16="http://schemas.microsoft.com/office/drawing/2014/main" val="2624481596"/>
                        </a:ext>
                      </a:extLst>
                    </a:gridCol>
                  </a:tblGrid>
                  <a:tr h="341604"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/>
                            <a:t>Amplitúdové</a:t>
                          </a:r>
                          <a:r>
                            <a:rPr lang="en-US" sz="1400" dirty="0"/>
                            <a:t> </a:t>
                          </a:r>
                          <a:r>
                            <a:rPr lang="en-US" sz="1400" dirty="0" err="1"/>
                            <a:t>spektrum</a:t>
                          </a:r>
                          <a:endParaRPr lang="en-US" sz="1400" dirty="0"/>
                        </a:p>
                        <a:p>
                          <a:pPr algn="ctr"/>
                          <a:r>
                            <a:rPr lang="en-US" sz="1200" b="0" dirty="0" err="1"/>
                            <a:t>Najv</a:t>
                          </a:r>
                          <a:r>
                            <a:rPr lang="sk-SK" sz="1200" b="0" dirty="0" err="1"/>
                            <a:t>ýznamnejšie</a:t>
                          </a:r>
                          <a:r>
                            <a:rPr lang="sk-SK" sz="1200" b="0" dirty="0"/>
                            <a:t> hodnoty</a:t>
                          </a:r>
                          <a:endParaRPr lang="cs-CZ" sz="1400" b="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15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cs-CZ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87583922"/>
                      </a:ext>
                    </a:extLst>
                  </a:tr>
                  <a:tr h="341604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1.</a:t>
                          </a:r>
                          <a:endParaRPr lang="cs-CZ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=0.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542</m:t>
                                </m:r>
                              </m:oMath>
                            </m:oMathPara>
                          </a14:m>
                          <a:endParaRPr lang="cs-CZ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11.</a:t>
                          </a:r>
                          <a:endParaRPr lang="cs-CZ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23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=0.1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95</m:t>
                                </m:r>
                              </m:oMath>
                            </m:oMathPara>
                          </a14:m>
                          <a:endParaRPr lang="cs-CZ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75741515"/>
                      </a:ext>
                    </a:extLst>
                  </a:tr>
                  <a:tr h="341604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sk-SK" sz="1400" dirty="0"/>
                            <a:t>2</a:t>
                          </a:r>
                          <a:r>
                            <a:rPr lang="en-US" sz="1400" dirty="0"/>
                            <a:t>.</a:t>
                          </a:r>
                          <a:endParaRPr lang="cs-CZ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=0.4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30</m:t>
                                </m:r>
                              </m:oMath>
                            </m:oMathPara>
                          </a14:m>
                          <a:endParaRPr lang="cs-CZ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  <a:r>
                            <a:rPr lang="sk-SK" sz="1400" dirty="0"/>
                            <a:t>2</a:t>
                          </a:r>
                          <a:r>
                            <a:rPr lang="en-US" sz="1400" dirty="0"/>
                            <a:t>.</a:t>
                          </a:r>
                          <a:endParaRPr lang="cs-CZ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=0.1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71</m:t>
                                </m:r>
                              </m:oMath>
                            </m:oMathPara>
                          </a14:m>
                          <a:endParaRPr lang="cs-CZ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79480664"/>
                      </a:ext>
                    </a:extLst>
                  </a:tr>
                  <a:tr h="341604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sk-SK" sz="1400" dirty="0"/>
                            <a:t>3</a:t>
                          </a:r>
                          <a:r>
                            <a:rPr lang="en-US" sz="1400" dirty="0"/>
                            <a:t>.</a:t>
                          </a:r>
                          <a:endParaRPr lang="cs-CZ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=0.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40</m:t>
                                </m:r>
                                <m:r>
                                  <a:rPr lang="en-US" sz="1400" b="0" i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cs-CZ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  <a:r>
                            <a:rPr lang="sk-SK" sz="1400" dirty="0"/>
                            <a:t>3</a:t>
                          </a:r>
                          <a:r>
                            <a:rPr lang="en-US" sz="1400" dirty="0"/>
                            <a:t>.</a:t>
                          </a:r>
                          <a:endParaRPr lang="cs-CZ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35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=0.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161</m:t>
                                </m:r>
                              </m:oMath>
                            </m:oMathPara>
                          </a14:m>
                          <a:endParaRPr lang="cs-CZ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39328572"/>
                      </a:ext>
                    </a:extLst>
                  </a:tr>
                  <a:tr h="341604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sk-SK" sz="1400" dirty="0"/>
                            <a:t>4</a:t>
                          </a:r>
                          <a:r>
                            <a:rPr lang="en-US" sz="1400" dirty="0"/>
                            <a:t>.</a:t>
                          </a:r>
                          <a:endParaRPr lang="cs-CZ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7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=0.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330</m:t>
                                </m:r>
                              </m:oMath>
                            </m:oMathPara>
                          </a14:m>
                          <a:endParaRPr lang="cs-CZ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  <a:r>
                            <a:rPr lang="sk-SK" sz="1400" dirty="0"/>
                            <a:t>4</a:t>
                          </a:r>
                          <a:r>
                            <a:rPr lang="en-US" sz="1400" dirty="0"/>
                            <a:t>.</a:t>
                          </a:r>
                          <a:endParaRPr lang="cs-CZ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12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=0.1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58</m:t>
                                </m:r>
                              </m:oMath>
                            </m:oMathPara>
                          </a14:m>
                          <a:endParaRPr lang="cs-CZ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25632861"/>
                      </a:ext>
                    </a:extLst>
                  </a:tr>
                  <a:tr h="341604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sk-SK" sz="1400" dirty="0"/>
                            <a:t>5</a:t>
                          </a:r>
                          <a:r>
                            <a:rPr lang="en-US" sz="1400" dirty="0"/>
                            <a:t>.</a:t>
                          </a:r>
                          <a:endParaRPr lang="cs-CZ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=0.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299</m:t>
                                </m:r>
                              </m:oMath>
                            </m:oMathPara>
                          </a14:m>
                          <a:endParaRPr lang="cs-CZ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  <a:r>
                            <a:rPr lang="sk-SK" sz="1400" dirty="0"/>
                            <a:t>5</a:t>
                          </a:r>
                          <a:r>
                            <a:rPr lang="en-US" sz="1400" dirty="0"/>
                            <a:t>.</a:t>
                          </a:r>
                          <a:endParaRPr lang="cs-CZ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56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=0.15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cs-CZ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34050216"/>
                      </a:ext>
                    </a:extLst>
                  </a:tr>
                  <a:tr h="341604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sk-SK" sz="1400" dirty="0"/>
                            <a:t>6</a:t>
                          </a:r>
                          <a:r>
                            <a:rPr lang="en-US" sz="1400" dirty="0"/>
                            <a:t>.</a:t>
                          </a:r>
                          <a:endParaRPr lang="cs-CZ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25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=0.28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cs-CZ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  <a:r>
                            <a:rPr lang="sk-SK" sz="1400" dirty="0"/>
                            <a:t>6</a:t>
                          </a:r>
                          <a:r>
                            <a:rPr lang="en-US" sz="1400" dirty="0"/>
                            <a:t>.</a:t>
                          </a:r>
                          <a:endParaRPr lang="cs-CZ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28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=0.1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45</m:t>
                                </m:r>
                              </m:oMath>
                            </m:oMathPara>
                          </a14:m>
                          <a:endParaRPr lang="cs-CZ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09221028"/>
                      </a:ext>
                    </a:extLst>
                  </a:tr>
                  <a:tr h="341604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sk-SK" sz="1400" dirty="0"/>
                            <a:t>7</a:t>
                          </a:r>
                          <a:r>
                            <a:rPr lang="en-US" sz="1400" dirty="0"/>
                            <a:t>.</a:t>
                          </a:r>
                          <a:endParaRPr lang="cs-CZ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=0.2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80</m:t>
                                </m:r>
                              </m:oMath>
                            </m:oMathPara>
                          </a14:m>
                          <a:endParaRPr lang="cs-CZ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  <a:r>
                            <a:rPr lang="sk-SK" sz="1400" dirty="0"/>
                            <a:t>7</a:t>
                          </a:r>
                          <a:r>
                            <a:rPr lang="en-US" sz="1400" dirty="0"/>
                            <a:t>.</a:t>
                          </a:r>
                          <a:endParaRPr lang="cs-CZ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17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=0.14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cs-CZ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90902340"/>
                      </a:ext>
                    </a:extLst>
                  </a:tr>
                  <a:tr h="341604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sk-SK" sz="1400" dirty="0"/>
                            <a:t>8</a:t>
                          </a:r>
                          <a:r>
                            <a:rPr lang="en-US" sz="1400" dirty="0"/>
                            <a:t>.</a:t>
                          </a:r>
                          <a:endParaRPr lang="cs-CZ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=0.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256</m:t>
                                </m:r>
                              </m:oMath>
                            </m:oMathPara>
                          </a14:m>
                          <a:endParaRPr lang="cs-CZ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  <a:r>
                            <a:rPr lang="sk-SK" sz="1400" dirty="0"/>
                            <a:t>8</a:t>
                          </a:r>
                          <a:r>
                            <a:rPr lang="en-US" sz="1400" dirty="0"/>
                            <a:t>.</a:t>
                          </a:r>
                          <a:endParaRPr lang="cs-CZ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55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=0.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138</m:t>
                                </m:r>
                              </m:oMath>
                            </m:oMathPara>
                          </a14:m>
                          <a:endParaRPr lang="cs-CZ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39681518"/>
                      </a:ext>
                    </a:extLst>
                  </a:tr>
                  <a:tr h="341604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sk-SK" sz="1400" dirty="0"/>
                            <a:t>9</a:t>
                          </a:r>
                          <a:r>
                            <a:rPr lang="en-US" sz="1400" dirty="0"/>
                            <a:t>.</a:t>
                          </a:r>
                          <a:endParaRPr lang="cs-CZ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=0.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229</m:t>
                                </m:r>
                              </m:oMath>
                            </m:oMathPara>
                          </a14:m>
                          <a:endParaRPr lang="cs-CZ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  <a:r>
                            <a:rPr lang="sk-SK" sz="1400" dirty="0"/>
                            <a:t>9</a:t>
                          </a:r>
                          <a:r>
                            <a:rPr lang="en-US" sz="1400" dirty="0"/>
                            <a:t>.</a:t>
                          </a:r>
                          <a:endParaRPr lang="cs-CZ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22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=0.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138</m:t>
                                </m:r>
                              </m:oMath>
                            </m:oMathPara>
                          </a14:m>
                          <a:endParaRPr lang="cs-CZ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90045821"/>
                      </a:ext>
                    </a:extLst>
                  </a:tr>
                  <a:tr h="341604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  <a:r>
                            <a:rPr lang="sk-SK" sz="1400" dirty="0"/>
                            <a:t>0</a:t>
                          </a:r>
                          <a:r>
                            <a:rPr lang="en-US" sz="1400" dirty="0"/>
                            <a:t>.</a:t>
                          </a:r>
                          <a:endParaRPr lang="cs-CZ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18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=0.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212</m:t>
                                </m:r>
                              </m:oMath>
                            </m:oMathPara>
                          </a14:m>
                          <a:endParaRPr lang="cs-CZ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sk-SK" sz="1400" dirty="0"/>
                            <a:t>20</a:t>
                          </a:r>
                          <a:r>
                            <a:rPr lang="en-US" sz="1400" dirty="0"/>
                            <a:t>.</a:t>
                          </a:r>
                          <a:endParaRPr lang="cs-CZ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9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=0.1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33</m:t>
                                </m:r>
                              </m:oMath>
                            </m:oMathPara>
                          </a14:m>
                          <a:endParaRPr lang="cs-CZ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1774100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uľka 4">
                <a:extLst>
                  <a:ext uri="{FF2B5EF4-FFF2-40B4-BE49-F238E27FC236}">
                    <a16:creationId xmlns:a16="http://schemas.microsoft.com/office/drawing/2014/main" id="{CB621D34-172C-561E-1C2E-C6BB8161C85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51729466"/>
                  </p:ext>
                </p:extLst>
              </p:nvPr>
            </p:nvGraphicFramePr>
            <p:xfrm>
              <a:off x="612648" y="1859594"/>
              <a:ext cx="3584449" cy="3903720"/>
            </p:xfrm>
            <a:graphic>
              <a:graphicData uri="http://schemas.openxmlformats.org/drawingml/2006/table">
                <a:tbl>
                  <a:tblPr firstRow="1" bandRow="1">
                    <a:tableStyleId>{0505E3EF-67EA-436B-97B2-0124C06EBD24}</a:tableStyleId>
                  </a:tblPr>
                  <a:tblGrid>
                    <a:gridCol w="553417">
                      <a:extLst>
                        <a:ext uri="{9D8B030D-6E8A-4147-A177-3AD203B41FA5}">
                          <a16:colId xmlns:a16="http://schemas.microsoft.com/office/drawing/2014/main" val="253406251"/>
                        </a:ext>
                      </a:extLst>
                    </a:gridCol>
                    <a:gridCol w="1228750">
                      <a:extLst>
                        <a:ext uri="{9D8B030D-6E8A-4147-A177-3AD203B41FA5}">
                          <a16:colId xmlns:a16="http://schemas.microsoft.com/office/drawing/2014/main" val="1885157842"/>
                        </a:ext>
                      </a:extLst>
                    </a:gridCol>
                    <a:gridCol w="572994">
                      <a:extLst>
                        <a:ext uri="{9D8B030D-6E8A-4147-A177-3AD203B41FA5}">
                          <a16:colId xmlns:a16="http://schemas.microsoft.com/office/drawing/2014/main" val="3808874499"/>
                        </a:ext>
                      </a:extLst>
                    </a:gridCol>
                    <a:gridCol w="1229288">
                      <a:extLst>
                        <a:ext uri="{9D8B030D-6E8A-4147-A177-3AD203B41FA5}">
                          <a16:colId xmlns:a16="http://schemas.microsoft.com/office/drawing/2014/main" val="2624481596"/>
                        </a:ext>
                      </a:extLst>
                    </a:gridCol>
                  </a:tblGrid>
                  <a:tr h="487680"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/>
                            <a:t>Amplitúdové</a:t>
                          </a:r>
                          <a:r>
                            <a:rPr lang="en-US" sz="1400" dirty="0"/>
                            <a:t> </a:t>
                          </a:r>
                          <a:r>
                            <a:rPr lang="en-US" sz="1400" dirty="0" err="1"/>
                            <a:t>spektrum</a:t>
                          </a:r>
                          <a:endParaRPr lang="en-US" sz="1400" dirty="0"/>
                        </a:p>
                        <a:p>
                          <a:pPr algn="ctr"/>
                          <a:r>
                            <a:rPr lang="en-US" sz="1200" b="0" dirty="0" err="1"/>
                            <a:t>Najv</a:t>
                          </a:r>
                          <a:r>
                            <a:rPr lang="sk-SK" sz="1200" b="0" dirty="0" err="1"/>
                            <a:t>ýznamnejšie</a:t>
                          </a:r>
                          <a:r>
                            <a:rPr lang="sk-SK" sz="1200" b="0" dirty="0"/>
                            <a:t> hodnoty</a:t>
                          </a:r>
                          <a:endParaRPr lang="cs-CZ" sz="1400" b="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15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cs-CZ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87583922"/>
                      </a:ext>
                    </a:extLst>
                  </a:tr>
                  <a:tr h="341604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1.</a:t>
                          </a:r>
                          <a:endParaRPr lang="cs-CZ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150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5545" t="-144643" r="-147525" b="-9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11.</a:t>
                          </a:r>
                          <a:endParaRPr lang="cs-CZ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150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92079" t="-144643" r="-990" b="-9142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75741515"/>
                      </a:ext>
                    </a:extLst>
                  </a:tr>
                  <a:tr h="341604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sk-SK" sz="1400" dirty="0"/>
                            <a:t>2</a:t>
                          </a:r>
                          <a:r>
                            <a:rPr lang="en-US" sz="1400" dirty="0"/>
                            <a:t>.</a:t>
                          </a:r>
                          <a:endParaRPr lang="cs-CZ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150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5545" t="-244643" r="-147525" b="-8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  <a:r>
                            <a:rPr lang="sk-SK" sz="1400" dirty="0"/>
                            <a:t>2</a:t>
                          </a:r>
                          <a:r>
                            <a:rPr lang="en-US" sz="1400" dirty="0"/>
                            <a:t>.</a:t>
                          </a:r>
                          <a:endParaRPr lang="cs-CZ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150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92079" t="-244643" r="-990" b="-8142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79480664"/>
                      </a:ext>
                    </a:extLst>
                  </a:tr>
                  <a:tr h="341604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sk-SK" sz="1400" dirty="0"/>
                            <a:t>3</a:t>
                          </a:r>
                          <a:r>
                            <a:rPr lang="en-US" sz="1400" dirty="0"/>
                            <a:t>.</a:t>
                          </a:r>
                          <a:endParaRPr lang="cs-CZ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150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5545" t="-344643" r="-147525" b="-7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  <a:r>
                            <a:rPr lang="sk-SK" sz="1400" dirty="0"/>
                            <a:t>3</a:t>
                          </a:r>
                          <a:r>
                            <a:rPr lang="en-US" sz="1400" dirty="0"/>
                            <a:t>.</a:t>
                          </a:r>
                          <a:endParaRPr lang="cs-CZ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150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92079" t="-344643" r="-990" b="-7142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9328572"/>
                      </a:ext>
                    </a:extLst>
                  </a:tr>
                  <a:tr h="341604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sk-SK" sz="1400" dirty="0"/>
                            <a:t>4</a:t>
                          </a:r>
                          <a:r>
                            <a:rPr lang="en-US" sz="1400" dirty="0"/>
                            <a:t>.</a:t>
                          </a:r>
                          <a:endParaRPr lang="cs-CZ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150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5545" t="-444643" r="-147525" b="-6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  <a:r>
                            <a:rPr lang="sk-SK" sz="1400" dirty="0"/>
                            <a:t>4</a:t>
                          </a:r>
                          <a:r>
                            <a:rPr lang="en-US" sz="1400" dirty="0"/>
                            <a:t>.</a:t>
                          </a:r>
                          <a:endParaRPr lang="cs-CZ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150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92079" t="-444643" r="-990" b="-6142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25632861"/>
                      </a:ext>
                    </a:extLst>
                  </a:tr>
                  <a:tr h="341604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sk-SK" sz="1400" dirty="0"/>
                            <a:t>5</a:t>
                          </a:r>
                          <a:r>
                            <a:rPr lang="en-US" sz="1400" dirty="0"/>
                            <a:t>.</a:t>
                          </a:r>
                          <a:endParaRPr lang="cs-CZ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150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5545" t="-535088" r="-147525" b="-5035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  <a:r>
                            <a:rPr lang="sk-SK" sz="1400" dirty="0"/>
                            <a:t>5</a:t>
                          </a:r>
                          <a:r>
                            <a:rPr lang="en-US" sz="1400" dirty="0"/>
                            <a:t>.</a:t>
                          </a:r>
                          <a:endParaRPr lang="cs-CZ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150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92079" t="-535088" r="-990" b="-5035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34050216"/>
                      </a:ext>
                    </a:extLst>
                  </a:tr>
                  <a:tr h="341604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sk-SK" sz="1400" dirty="0"/>
                            <a:t>6</a:t>
                          </a:r>
                          <a:r>
                            <a:rPr lang="en-US" sz="1400" dirty="0"/>
                            <a:t>.</a:t>
                          </a:r>
                          <a:endParaRPr lang="cs-CZ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150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5545" t="-646429" r="-147525" b="-4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  <a:r>
                            <a:rPr lang="sk-SK" sz="1400" dirty="0"/>
                            <a:t>6</a:t>
                          </a:r>
                          <a:r>
                            <a:rPr lang="en-US" sz="1400" dirty="0"/>
                            <a:t>.</a:t>
                          </a:r>
                          <a:endParaRPr lang="cs-CZ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150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92079" t="-646429" r="-990" b="-412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09221028"/>
                      </a:ext>
                    </a:extLst>
                  </a:tr>
                  <a:tr h="341604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sk-SK" sz="1400" dirty="0"/>
                            <a:t>7</a:t>
                          </a:r>
                          <a:r>
                            <a:rPr lang="en-US" sz="1400" dirty="0"/>
                            <a:t>.</a:t>
                          </a:r>
                          <a:endParaRPr lang="cs-CZ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150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5545" t="-746429" r="-147525" b="-3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  <a:r>
                            <a:rPr lang="sk-SK" sz="1400" dirty="0"/>
                            <a:t>7</a:t>
                          </a:r>
                          <a:r>
                            <a:rPr lang="en-US" sz="1400" dirty="0"/>
                            <a:t>.</a:t>
                          </a:r>
                          <a:endParaRPr lang="cs-CZ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150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92079" t="-746429" r="-990" b="-312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90902340"/>
                      </a:ext>
                    </a:extLst>
                  </a:tr>
                  <a:tr h="341604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sk-SK" sz="1400" dirty="0"/>
                            <a:t>8</a:t>
                          </a:r>
                          <a:r>
                            <a:rPr lang="en-US" sz="1400" dirty="0"/>
                            <a:t>.</a:t>
                          </a:r>
                          <a:endParaRPr lang="cs-CZ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150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5545" t="-846429" r="-147525" b="-2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  <a:r>
                            <a:rPr lang="sk-SK" sz="1400" dirty="0"/>
                            <a:t>8</a:t>
                          </a:r>
                          <a:r>
                            <a:rPr lang="en-US" sz="1400" dirty="0"/>
                            <a:t>.</a:t>
                          </a:r>
                          <a:endParaRPr lang="cs-CZ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150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92079" t="-846429" r="-990" b="-212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39681518"/>
                      </a:ext>
                    </a:extLst>
                  </a:tr>
                  <a:tr h="341604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sk-SK" sz="1400" dirty="0"/>
                            <a:t>9</a:t>
                          </a:r>
                          <a:r>
                            <a:rPr lang="en-US" sz="1400" dirty="0"/>
                            <a:t>.</a:t>
                          </a:r>
                          <a:endParaRPr lang="cs-CZ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150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5545" t="-946429" r="-147525" b="-1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  <a:r>
                            <a:rPr lang="sk-SK" sz="1400" dirty="0"/>
                            <a:t>9</a:t>
                          </a:r>
                          <a:r>
                            <a:rPr lang="en-US" sz="1400" dirty="0"/>
                            <a:t>.</a:t>
                          </a:r>
                          <a:endParaRPr lang="cs-CZ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150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92079" t="-946429" r="-990" b="-112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90045821"/>
                      </a:ext>
                    </a:extLst>
                  </a:tr>
                  <a:tr h="341604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  <a:r>
                            <a:rPr lang="sk-SK" sz="1400" dirty="0"/>
                            <a:t>0</a:t>
                          </a:r>
                          <a:r>
                            <a:rPr lang="en-US" sz="1400" dirty="0"/>
                            <a:t>.</a:t>
                          </a:r>
                          <a:endParaRPr lang="cs-CZ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150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5545" t="-1046429" r="-147525" b="-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sk-SK" sz="1400" dirty="0"/>
                            <a:t>20</a:t>
                          </a:r>
                          <a:r>
                            <a:rPr lang="en-US" sz="1400" dirty="0"/>
                            <a:t>.</a:t>
                          </a:r>
                          <a:endParaRPr lang="cs-CZ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150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92079" t="-1046429" r="-990" b="-12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774100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380024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E4A2FE-087B-964F-4E62-B2B9EF462F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A79CF71-B08E-98EA-0FA1-3C9C6CB10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err="1"/>
              <a:t>Harmonick</a:t>
            </a:r>
            <a:r>
              <a:rPr lang="sk-SK" dirty="0"/>
              <a:t>é funkcie</a:t>
            </a:r>
            <a:br>
              <a:rPr lang="en-US" dirty="0"/>
            </a:br>
            <a:r>
              <a:rPr lang="sk-SK" sz="1600" b="0" dirty="0"/>
              <a:t>1. najvýznamnejšia</a:t>
            </a:r>
            <a:endParaRPr lang="cs-CZ" sz="1600" b="0" dirty="0"/>
          </a:p>
        </p:txBody>
      </p:sp>
      <p:pic>
        <p:nvPicPr>
          <p:cNvPr id="6" name="Zástupný objekt pre obsah 5">
            <a:extLst>
              <a:ext uri="{FF2B5EF4-FFF2-40B4-BE49-F238E27FC236}">
                <a16:creationId xmlns:a16="http://schemas.microsoft.com/office/drawing/2014/main" id="{05FA27E4-FAEF-B559-6D36-E78DA4D8F3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67622" y="1726402"/>
            <a:ext cx="9144019" cy="4572009"/>
          </a:xfrm>
        </p:spPr>
      </p:pic>
    </p:spTree>
    <p:extLst>
      <p:ext uri="{BB962C8B-B14F-4D97-AF65-F5344CB8AC3E}">
        <p14:creationId xmlns:p14="http://schemas.microsoft.com/office/powerpoint/2010/main" val="580395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42F049-735D-08B3-418D-330EF06E20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3754F39-9128-11BE-3707-8401CBBA6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err="1"/>
              <a:t>Harmonick</a:t>
            </a:r>
            <a:r>
              <a:rPr lang="sk-SK" dirty="0"/>
              <a:t>é funkcie</a:t>
            </a:r>
            <a:br>
              <a:rPr lang="en-US" dirty="0"/>
            </a:br>
            <a:r>
              <a:rPr lang="sk-SK" sz="1600" b="0" dirty="0"/>
              <a:t>1. </a:t>
            </a:r>
            <a:r>
              <a:rPr lang="en-US" sz="1600" b="0" dirty="0"/>
              <a:t>a 2. </a:t>
            </a:r>
            <a:r>
              <a:rPr lang="sk-SK" sz="1600" b="0" dirty="0"/>
              <a:t>najvýznamnejšia</a:t>
            </a:r>
            <a:endParaRPr lang="cs-CZ" sz="1600" b="0" dirty="0"/>
          </a:p>
        </p:txBody>
      </p:sp>
      <p:pic>
        <p:nvPicPr>
          <p:cNvPr id="6" name="Zástupný objekt pre obsah 5">
            <a:extLst>
              <a:ext uri="{FF2B5EF4-FFF2-40B4-BE49-F238E27FC236}">
                <a16:creationId xmlns:a16="http://schemas.microsoft.com/office/drawing/2014/main" id="{2DE8AB13-F513-3FFB-E4DE-015BBF7071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67622" y="1726402"/>
            <a:ext cx="9144019" cy="4572009"/>
          </a:xfrm>
        </p:spPr>
      </p:pic>
    </p:spTree>
    <p:extLst>
      <p:ext uri="{BB962C8B-B14F-4D97-AF65-F5344CB8AC3E}">
        <p14:creationId xmlns:p14="http://schemas.microsoft.com/office/powerpoint/2010/main" val="3452822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E7A309-4FF1-0A80-ECD1-8E54691EA8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CF5D87D-184E-8881-1E74-9E945A42F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err="1"/>
              <a:t>Harmonick</a:t>
            </a:r>
            <a:r>
              <a:rPr lang="sk-SK" dirty="0"/>
              <a:t>é funkcie</a:t>
            </a:r>
            <a:br>
              <a:rPr lang="en-US" dirty="0"/>
            </a:br>
            <a:r>
              <a:rPr lang="sk-SK" sz="1600" b="0" dirty="0"/>
              <a:t>1. </a:t>
            </a:r>
            <a:r>
              <a:rPr lang="en-US" sz="1600" b="0" dirty="0"/>
              <a:t>a</a:t>
            </a:r>
            <a:r>
              <a:rPr lang="sk-SK" sz="1600" b="0" dirty="0"/>
              <a:t>ž</a:t>
            </a:r>
            <a:r>
              <a:rPr lang="en-US" sz="1600" b="0" dirty="0"/>
              <a:t> </a:t>
            </a:r>
            <a:r>
              <a:rPr lang="sk-SK" sz="1600" b="0" dirty="0"/>
              <a:t>3</a:t>
            </a:r>
            <a:r>
              <a:rPr lang="en-US" sz="1600" b="0" dirty="0"/>
              <a:t>. </a:t>
            </a:r>
            <a:r>
              <a:rPr lang="sk-SK" sz="1600" b="0" dirty="0"/>
              <a:t>najvýznamnejšia</a:t>
            </a:r>
            <a:endParaRPr lang="cs-CZ" sz="1600" b="0" dirty="0"/>
          </a:p>
        </p:txBody>
      </p:sp>
      <p:pic>
        <p:nvPicPr>
          <p:cNvPr id="6" name="Zástupný objekt pre obsah 5">
            <a:extLst>
              <a:ext uri="{FF2B5EF4-FFF2-40B4-BE49-F238E27FC236}">
                <a16:creationId xmlns:a16="http://schemas.microsoft.com/office/drawing/2014/main" id="{71EE4166-919E-5DE5-EAD9-E9646BCFC2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67622" y="1726402"/>
            <a:ext cx="9144019" cy="4572009"/>
          </a:xfrm>
        </p:spPr>
      </p:pic>
    </p:spTree>
    <p:extLst>
      <p:ext uri="{BB962C8B-B14F-4D97-AF65-F5344CB8AC3E}">
        <p14:creationId xmlns:p14="http://schemas.microsoft.com/office/powerpoint/2010/main" val="2066836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E43EF0-5D0D-933D-BD17-9C8A3B7616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F9A8E28-1941-85D4-2806-E0B45A941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err="1"/>
              <a:t>Harmonick</a:t>
            </a:r>
            <a:r>
              <a:rPr lang="sk-SK" dirty="0"/>
              <a:t>é funkcie</a:t>
            </a:r>
            <a:br>
              <a:rPr lang="en-US" dirty="0"/>
            </a:br>
            <a:r>
              <a:rPr lang="sk-SK" sz="1600" b="0" dirty="0"/>
              <a:t>1. </a:t>
            </a:r>
            <a:r>
              <a:rPr lang="en-US" sz="1600" b="0" dirty="0"/>
              <a:t>a</a:t>
            </a:r>
            <a:r>
              <a:rPr lang="sk-SK" sz="1600" b="0" dirty="0"/>
              <a:t>ž</a:t>
            </a:r>
            <a:r>
              <a:rPr lang="en-US" sz="1600" b="0" dirty="0"/>
              <a:t> 4. </a:t>
            </a:r>
            <a:r>
              <a:rPr lang="sk-SK" sz="1600" b="0" dirty="0"/>
              <a:t>najvýznamnejšia</a:t>
            </a:r>
            <a:endParaRPr lang="cs-CZ" sz="1600" b="0" dirty="0"/>
          </a:p>
        </p:txBody>
      </p:sp>
      <p:pic>
        <p:nvPicPr>
          <p:cNvPr id="6" name="Zástupný objekt pre obsah 5">
            <a:extLst>
              <a:ext uri="{FF2B5EF4-FFF2-40B4-BE49-F238E27FC236}">
                <a16:creationId xmlns:a16="http://schemas.microsoft.com/office/drawing/2014/main" id="{4970BFDB-BBA0-EA0D-E706-4604345819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67622" y="1726402"/>
            <a:ext cx="9144019" cy="4572009"/>
          </a:xfrm>
        </p:spPr>
      </p:pic>
    </p:spTree>
    <p:extLst>
      <p:ext uri="{BB962C8B-B14F-4D97-AF65-F5344CB8AC3E}">
        <p14:creationId xmlns:p14="http://schemas.microsoft.com/office/powerpoint/2010/main" val="3669091659"/>
      </p:ext>
    </p:extLst>
  </p:cSld>
  <p:clrMapOvr>
    <a:masterClrMapping/>
  </p:clrMapOvr>
</p:sld>
</file>

<file path=ppt/theme/theme1.xml><?xml version="1.0" encoding="utf-8"?>
<a:theme xmlns:a="http://schemas.openxmlformats.org/drawingml/2006/main" name="Vanilla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F1E5E07130354F4C90B7AEF965F7F7CF" ma:contentTypeVersion="16" ma:contentTypeDescription="Umožňuje vytvoriť nový dokument." ma:contentTypeScope="" ma:versionID="9e31676eadb4c6163cc2bdb453290bee">
  <xsd:schema xmlns:xsd="http://www.w3.org/2001/XMLSchema" xmlns:xs="http://www.w3.org/2001/XMLSchema" xmlns:p="http://schemas.microsoft.com/office/2006/metadata/properties" xmlns:ns3="231c4eac-96b6-4cf2-b251-23b838f7cf09" xmlns:ns4="3c9e0e30-e467-4344-9c23-ea945731e275" targetNamespace="http://schemas.microsoft.com/office/2006/metadata/properties" ma:root="true" ma:fieldsID="a11fbbdd28f19cbff9eff49f54037749" ns3:_="" ns4:_="">
    <xsd:import namespace="231c4eac-96b6-4cf2-b251-23b838f7cf09"/>
    <xsd:import namespace="3c9e0e30-e467-4344-9c23-ea945731e27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SystemTags" minOccurs="0"/>
                <xsd:element ref="ns3:MediaLengthInSeconds" minOccurs="0"/>
                <xsd:element ref="ns3:MediaServiceLocation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1c4eac-96b6-4cf2-b251-23b838f7cf0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20" nillable="true" ma:displayName="MediaServiceSystemTags" ma:hidden="true" ma:internalName="MediaServiceSystemTags" ma:readOnly="true">
      <xsd:simpleType>
        <xsd:restriction base="dms:Note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c9e0e30-e467-4344-9c23-ea945731e275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Zdieľa sa s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Zdieľané s podrobnosťam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Príkaz hash indikátora zdieľania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231c4eac-96b6-4cf2-b251-23b838f7cf09" xsi:nil="true"/>
  </documentManagement>
</p:properties>
</file>

<file path=customXml/itemProps1.xml><?xml version="1.0" encoding="utf-8"?>
<ds:datastoreItem xmlns:ds="http://schemas.openxmlformats.org/officeDocument/2006/customXml" ds:itemID="{9C2C5ADA-C04A-49B0-BB4B-58CF2286EFA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31c4eac-96b6-4cf2-b251-23b838f7cf09"/>
    <ds:schemaRef ds:uri="3c9e0e30-e467-4344-9c23-ea945731e27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D246073-CAEC-4C36-8D16-35E55B49459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6713122-4ECF-4DD7-90B5-FD69ADB75CA5}">
  <ds:schemaRefs>
    <ds:schemaRef ds:uri="http://schemas.microsoft.com/office/2006/documentManagement/types"/>
    <ds:schemaRef ds:uri="231c4eac-96b6-4cf2-b251-23b838f7cf09"/>
    <ds:schemaRef ds:uri="http://www.w3.org/XML/1998/namespace"/>
    <ds:schemaRef ds:uri="http://purl.org/dc/elements/1.1/"/>
    <ds:schemaRef ds:uri="http://schemas.microsoft.com/office/2006/metadata/properti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3c9e0e30-e467-4344-9c23-ea945731e275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1252</TotalTime>
  <Words>1645</Words>
  <Application>Microsoft Office PowerPoint</Application>
  <PresentationFormat>Širokouhlá</PresentationFormat>
  <Paragraphs>158</Paragraphs>
  <Slides>12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12</vt:i4>
      </vt:variant>
    </vt:vector>
  </HeadingPairs>
  <TitlesOfParts>
    <vt:vector size="17" baseType="lpstr">
      <vt:lpstr>Arial</vt:lpstr>
      <vt:lpstr>Cambria Math</vt:lpstr>
      <vt:lpstr>Menlo</vt:lpstr>
      <vt:lpstr>Neue Haas Grotesk Text Pro</vt:lpstr>
      <vt:lpstr>VanillaVTI</vt:lpstr>
      <vt:lpstr>Predikcia lineárnou regresiou</vt:lpstr>
      <vt:lpstr>Dáta Ceny akcií spoločnosti EA v roku 2024 Z dát som odstránil posledných 11 hodnôt (≈8.8 %)  </vt:lpstr>
      <vt:lpstr>Polynomická regresia Zvolil som regresiu polynómom 6. stupňa, pretože polynómy vyššieho stupňa zle predikovali dáta </vt:lpstr>
      <vt:lpstr>Odstránenie globálneho trendu</vt:lpstr>
      <vt:lpstr>Amplitúdové spektrum Graf a tabuľka s 20 najvýznamnejšími hodnotami  </vt:lpstr>
      <vt:lpstr>Harmonické funkcie 1. najvýznamnejšia</vt:lpstr>
      <vt:lpstr>Harmonické funkcie 1. a 2. najvýznamnejšia</vt:lpstr>
      <vt:lpstr>Harmonické funkcie 1. až 3. najvýznamnejšia</vt:lpstr>
      <vt:lpstr>Harmonické funkcie 1. až 4. najvýznamnejšia</vt:lpstr>
      <vt:lpstr>Harmonické funkcie 1. až 5. najvýznamnejšia Ďalšie harmonické funkcie som nerobil, pretože mi prišli veľmi „rozvlnené“</vt:lpstr>
      <vt:lpstr>Regresná funkcia Polynóm 6. stupňa + prvých 5 najvýznamnejších harmonických funkcií Vertikálna prerušovaná čiara v grafe označuje miesto, kde boli dáta pôvodne odstránené </vt:lpstr>
      <vt:lpstr>Zdrojový kód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STUD - Peter Cyprich</dc:creator>
  <cp:lastModifiedBy>STUD - Peter Cyprich</cp:lastModifiedBy>
  <cp:revision>3</cp:revision>
  <dcterms:created xsi:type="dcterms:W3CDTF">2024-09-29T13:42:32Z</dcterms:created>
  <dcterms:modified xsi:type="dcterms:W3CDTF">2024-12-02T21:02:57Z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0x010100F1E5E07130354F4C90B7AEF965F7F7CF</vt:lpwstr>
  </property>
</Properties>
</file>