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9" r:id="rId2"/>
    <p:sldId id="256" r:id="rId3"/>
    <p:sldId id="261" r:id="rId4"/>
    <p:sldId id="291" r:id="rId5"/>
    <p:sldId id="304" r:id="rId6"/>
    <p:sldId id="257" r:id="rId7"/>
    <p:sldId id="323" r:id="rId8"/>
    <p:sldId id="258" r:id="rId9"/>
    <p:sldId id="260" r:id="rId10"/>
    <p:sldId id="273" r:id="rId11"/>
    <p:sldId id="264" r:id="rId12"/>
    <p:sldId id="292" r:id="rId13"/>
    <p:sldId id="262" r:id="rId14"/>
    <p:sldId id="263" r:id="rId15"/>
    <p:sldId id="272" r:id="rId16"/>
    <p:sldId id="305" r:id="rId17"/>
    <p:sldId id="293" r:id="rId18"/>
    <p:sldId id="302" r:id="rId19"/>
    <p:sldId id="303" r:id="rId20"/>
    <p:sldId id="294" r:id="rId21"/>
    <p:sldId id="279" r:id="rId22"/>
    <p:sldId id="306" r:id="rId23"/>
    <p:sldId id="295" r:id="rId24"/>
    <p:sldId id="307" r:id="rId25"/>
    <p:sldId id="308" r:id="rId26"/>
    <p:sldId id="296" r:id="rId27"/>
    <p:sldId id="310" r:id="rId28"/>
    <p:sldId id="309" r:id="rId29"/>
    <p:sldId id="312" r:id="rId30"/>
    <p:sldId id="311" r:id="rId31"/>
    <p:sldId id="313" r:id="rId32"/>
    <p:sldId id="314" r:id="rId33"/>
    <p:sldId id="297" r:id="rId34"/>
    <p:sldId id="278" r:id="rId35"/>
    <p:sldId id="315" r:id="rId36"/>
    <p:sldId id="298" r:id="rId37"/>
    <p:sldId id="316" r:id="rId38"/>
    <p:sldId id="317" r:id="rId39"/>
    <p:sldId id="301" r:id="rId40"/>
    <p:sldId id="285" r:id="rId41"/>
    <p:sldId id="299" r:id="rId42"/>
    <p:sldId id="319" r:id="rId43"/>
    <p:sldId id="318" r:id="rId44"/>
    <p:sldId id="320" r:id="rId45"/>
    <p:sldId id="321" r:id="rId46"/>
    <p:sldId id="300" r:id="rId47"/>
    <p:sldId id="322" r:id="rId48"/>
    <p:sldId id="265" r:id="rId49"/>
    <p:sldId id="274" r:id="rId50"/>
    <p:sldId id="267" r:id="rId51"/>
    <p:sldId id="269" r:id="rId52"/>
    <p:sldId id="268" r:id="rId53"/>
    <p:sldId id="270" r:id="rId54"/>
    <p:sldId id="282" r:id="rId55"/>
    <p:sldId id="275" r:id="rId56"/>
    <p:sldId id="276" r:id="rId57"/>
    <p:sldId id="287" r:id="rId58"/>
    <p:sldId id="289" r:id="rId59"/>
    <p:sldId id="288" r:id="rId60"/>
    <p:sldId id="290" r:id="rId61"/>
    <p:sldId id="266"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4"/>
  </p:normalViewPr>
  <p:slideViewPr>
    <p:cSldViewPr>
      <p:cViewPr varScale="1">
        <p:scale>
          <a:sx n="106" d="100"/>
          <a:sy n="106" d="100"/>
        </p:scale>
        <p:origin x="78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fld id="{530820CF-B880-4189-942D-D702A7CBA730}" type="datetimeFigureOut">
              <a:rPr lang="zh-CN" altLang="en-US" smtClean="0"/>
              <a:t>16/12/28</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16/12/28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16/12/28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16/12/28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16/12/28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16/12/28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530820CF-B880-4189-942D-D702A7CBA730}" type="datetimeFigureOut">
              <a:rPr lang="zh-CN" altLang="en-US" smtClean="0"/>
              <a:t>16/12/28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16/12/28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16/12/28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16/12/28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16/12/28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t>16/12/28</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cyq1162/cyqdat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533400" y="2392288"/>
            <a:ext cx="7851648" cy="1828800"/>
          </a:xfrm>
        </p:spPr>
        <p:txBody>
          <a:bodyPr>
            <a:normAutofit fontScale="90000"/>
          </a:bodyPr>
          <a:lstStyle/>
          <a:p>
            <a:pPr algn="ctr"/>
            <a:r>
              <a:rPr lang="en-US" altLang="zh-CN"/>
              <a:t>.NET </a:t>
            </a:r>
            <a:r>
              <a:rPr lang="zh-CN" altLang="en-US"/>
              <a:t>提升教</a:t>
            </a:r>
            <a:r>
              <a:rPr lang="zh-CN" altLang="en-US" smtClean="0"/>
              <a:t>育</a:t>
            </a:r>
            <a:r>
              <a:rPr lang="en-US" altLang="zh-CN"/>
              <a:t/>
            </a:r>
            <a:br>
              <a:rPr lang="en-US" altLang="zh-CN"/>
            </a:br>
            <a:r>
              <a:rPr lang="en-US" altLang="zh-CN"/>
              <a:t>CYQ.Data </a:t>
            </a:r>
            <a:r>
              <a:rPr lang="zh-CN" altLang="en-US"/>
              <a:t>精通课程</a:t>
            </a:r>
            <a:r>
              <a:rPr lang="en-US" altLang="zh-CN" smtClean="0"/>
              <a:t/>
            </a:r>
            <a:br>
              <a:rPr lang="en-US" altLang="zh-CN" smtClean="0"/>
            </a:br>
            <a:endParaRPr lang="zh-CN" altLang="en-US"/>
          </a:p>
        </p:txBody>
      </p:sp>
      <p:sp>
        <p:nvSpPr>
          <p:cNvPr id="7" name="副标题 6"/>
          <p:cNvSpPr>
            <a:spLocks noGrp="1"/>
          </p:cNvSpPr>
          <p:nvPr>
            <p:ph type="subTitle" idx="1"/>
          </p:nvPr>
        </p:nvSpPr>
        <p:spPr>
          <a:xfrm>
            <a:off x="533400" y="4700736"/>
            <a:ext cx="7854696" cy="1752600"/>
          </a:xfrm>
        </p:spPr>
        <p:txBody>
          <a:bodyPr/>
          <a:lstStyle/>
          <a:p>
            <a:r>
              <a:rPr lang="en-US" altLang="zh-CN" smtClean="0"/>
              <a:t>By </a:t>
            </a:r>
            <a:r>
              <a:rPr lang="zh-CN" altLang="en-US" smtClean="0"/>
              <a:t>路</a:t>
            </a:r>
            <a:r>
              <a:rPr lang="zh-CN" altLang="en-US"/>
              <a:t>过秋</a:t>
            </a:r>
            <a:r>
              <a:rPr lang="zh-CN" altLang="en-US" smtClean="0"/>
              <a:t>天</a:t>
            </a:r>
            <a:endParaRPr lang="en-US" altLang="zh-CN" smtClean="0"/>
          </a:p>
          <a:p>
            <a:r>
              <a:rPr lang="en-US" altLang="zh-CN" smtClean="0"/>
              <a:t>2016-12-20</a:t>
            </a:r>
            <a:endParaRPr lang="zh-CN" altLang="en-US"/>
          </a:p>
        </p:txBody>
      </p:sp>
    </p:spTree>
    <p:extLst>
      <p:ext uri="{BB962C8B-B14F-4D97-AF65-F5344CB8AC3E}">
        <p14:creationId xmlns:p14="http://schemas.microsoft.com/office/powerpoint/2010/main" val="1464255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mtClean="0"/>
              <a:t>MAction</a:t>
            </a:r>
            <a:r>
              <a:rPr lang="zh-CN" altLang="en-US" smtClean="0"/>
              <a:t>多平台</a:t>
            </a:r>
            <a:r>
              <a:rPr lang="zh-CN" altLang="en-US"/>
              <a:t>数据</a:t>
            </a:r>
            <a:r>
              <a:rPr lang="en-US" altLang="zh-CN" smtClean="0"/>
              <a:t>UI</a:t>
            </a:r>
            <a:r>
              <a:rPr lang="zh-CN" altLang="en-US" smtClean="0"/>
              <a:t>交互</a:t>
            </a:r>
            <a:endParaRPr lang="zh-CN" altLang="en-US"/>
          </a:p>
        </p:txBody>
      </p:sp>
      <p:sp>
        <p:nvSpPr>
          <p:cNvPr id="3" name="内容占位符 2"/>
          <p:cNvSpPr>
            <a:spLocks noGrp="1"/>
          </p:cNvSpPr>
          <p:nvPr>
            <p:ph idx="1"/>
          </p:nvPr>
        </p:nvSpPr>
        <p:spPr/>
        <p:txBody>
          <a:bodyPr>
            <a:normAutofit/>
          </a:bodyPr>
          <a:lstStyle/>
          <a:p>
            <a:endParaRPr lang="en-US" altLang="zh-CN" sz="2000" smtClean="0"/>
          </a:p>
          <a:p>
            <a:r>
              <a:rPr lang="en-US" altLang="zh-CN" sz="2000"/>
              <a:t>using(MAction action=new MAction(“mi” ))</a:t>
            </a:r>
          </a:p>
          <a:p>
            <a:r>
              <a:rPr lang="zh-CN" altLang="en-US" sz="2000" smtClean="0"/>
              <a:t>｛</a:t>
            </a:r>
            <a:r>
              <a:rPr lang="en-US" altLang="zh-CN" sz="2000" smtClean="0"/>
              <a:t>bool result=action.Insert(true);</a:t>
            </a:r>
            <a:r>
              <a:rPr lang="zh-CN" altLang="en-US" sz="2000" smtClean="0"/>
              <a:t>｝</a:t>
            </a:r>
            <a:endParaRPr lang="en-US" altLang="zh-CN" sz="2000" smtClean="0"/>
          </a:p>
          <a:p>
            <a:r>
              <a:rPr lang="en-US" altLang="zh-CN" sz="2000" smtClean="0"/>
              <a:t>1</a:t>
            </a:r>
            <a:r>
              <a:rPr lang="zh-CN" altLang="en-US" sz="2000" smtClean="0"/>
              <a:t>：自动取值入库或更新的原理？</a:t>
            </a:r>
            <a:endParaRPr lang="en-US" altLang="zh-CN" sz="2000" smtClean="0"/>
          </a:p>
          <a:p>
            <a:r>
              <a:rPr lang="en-US" altLang="zh-CN" sz="2000" smtClean="0"/>
              <a:t>2</a:t>
            </a:r>
            <a:r>
              <a:rPr lang="zh-CN" altLang="en-US" sz="2000" smtClean="0"/>
              <a:t>：如何单条数据交互？</a:t>
            </a:r>
            <a:endParaRPr lang="en-US" altLang="zh-CN" sz="2000" smtClean="0"/>
          </a:p>
          <a:p>
            <a:r>
              <a:rPr lang="en-US" altLang="zh-CN" sz="2000" smtClean="0"/>
              <a:t>3</a:t>
            </a:r>
            <a:r>
              <a:rPr lang="zh-CN" altLang="en-US" sz="2000" smtClean="0"/>
              <a:t>：如何多条数据交互？</a:t>
            </a:r>
            <a:endParaRPr lang="en-US" altLang="zh-CN" sz="2000" smtClean="0"/>
          </a:p>
          <a:p>
            <a:r>
              <a:rPr lang="en-US" altLang="zh-CN" sz="2000" smtClean="0"/>
              <a:t>4</a:t>
            </a:r>
            <a:r>
              <a:rPr lang="zh-CN" altLang="en-US" sz="2000" smtClean="0"/>
              <a:t>：对于</a:t>
            </a:r>
            <a:r>
              <a:rPr lang="en-US" altLang="zh-CN" sz="2000" smtClean="0"/>
              <a:t>Json</a:t>
            </a:r>
            <a:r>
              <a:rPr lang="zh-CN" altLang="en-US" sz="2000" smtClean="0"/>
              <a:t>和数据库字段不一致，如何处理？</a:t>
            </a:r>
            <a:endParaRPr lang="en-US" altLang="zh-CN" sz="2000" smtClean="0"/>
          </a:p>
          <a:p>
            <a:r>
              <a:rPr lang="en-US" altLang="zh-CN" sz="2000" smtClean="0"/>
              <a:t>5</a:t>
            </a:r>
            <a:r>
              <a:rPr lang="zh-CN" altLang="en-US" sz="2000" smtClean="0"/>
              <a:t>：框架的</a:t>
            </a:r>
            <a:r>
              <a:rPr lang="en-US" altLang="zh-CN" sz="2000" smtClean="0"/>
              <a:t>UI</a:t>
            </a:r>
            <a:r>
              <a:rPr lang="zh-CN" altLang="en-US" sz="2000" smtClean="0"/>
              <a:t>交互是如何支持多平台的（</a:t>
            </a:r>
            <a:r>
              <a:rPr lang="en-US" altLang="zh-CN" sz="2000" smtClean="0"/>
              <a:t>web,winform,wpf,</a:t>
            </a:r>
            <a:r>
              <a:rPr lang="zh-CN" altLang="en-US" sz="2000" smtClean="0"/>
              <a:t>第三方）？</a:t>
            </a:r>
            <a:endParaRPr lang="en-US" altLang="zh-CN" sz="2000" smtClean="0"/>
          </a:p>
          <a:p>
            <a:endParaRPr lang="en-US" altLang="zh-CN"/>
          </a:p>
          <a:p>
            <a:endParaRPr lang="en-US" altLang="zh-CN"/>
          </a:p>
          <a:p>
            <a:endParaRPr lang="zh-CN" altLang="en-US"/>
          </a:p>
        </p:txBody>
      </p:sp>
    </p:spTree>
    <p:extLst>
      <p:ext uri="{BB962C8B-B14F-4D97-AF65-F5344CB8AC3E}">
        <p14:creationId xmlns:p14="http://schemas.microsoft.com/office/powerpoint/2010/main" val="2718061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mtClean="0"/>
              <a:t>MAction</a:t>
            </a:r>
            <a:r>
              <a:rPr lang="zh-CN" altLang="en-US" smtClean="0"/>
              <a:t>多数据库支持</a:t>
            </a:r>
            <a:endParaRPr lang="zh-CN" altLang="en-US"/>
          </a:p>
        </p:txBody>
      </p:sp>
      <p:sp>
        <p:nvSpPr>
          <p:cNvPr id="3" name="内容占位符 2"/>
          <p:cNvSpPr>
            <a:spLocks noGrp="1"/>
          </p:cNvSpPr>
          <p:nvPr>
            <p:ph idx="1"/>
          </p:nvPr>
        </p:nvSpPr>
        <p:spPr/>
        <p:txBody>
          <a:bodyPr>
            <a:normAutofit/>
          </a:bodyPr>
          <a:lstStyle/>
          <a:p>
            <a:r>
              <a:rPr lang="en-US" altLang="zh-CN" sz="2000"/>
              <a:t>using(MAction action=new MAction</a:t>
            </a:r>
            <a:r>
              <a:rPr lang="en-US" altLang="zh-CN" sz="2000" smtClean="0"/>
              <a:t>(“mi” </a:t>
            </a:r>
            <a:r>
              <a:rPr lang="en-US" altLang="zh-CN" sz="2000"/>
              <a:t>))</a:t>
            </a:r>
          </a:p>
          <a:p>
            <a:r>
              <a:rPr lang="zh-CN" altLang="en-US" sz="2000" smtClean="0"/>
              <a:t>｛</a:t>
            </a:r>
            <a:r>
              <a:rPr lang="en-US" altLang="zh-CN" sz="2000" smtClean="0"/>
              <a:t>MDataTable table=action.Select(“Year(CreateTime)&gt;2015”);</a:t>
            </a:r>
            <a:r>
              <a:rPr lang="zh-CN" altLang="en-US" sz="2000" smtClean="0"/>
              <a:t>｝</a:t>
            </a:r>
            <a:endParaRPr lang="en-US" altLang="zh-CN" sz="2000" smtClean="0"/>
          </a:p>
          <a:p>
            <a:r>
              <a:rPr lang="en-US" altLang="zh-CN" sz="2000" smtClean="0"/>
              <a:t>1</a:t>
            </a:r>
            <a:r>
              <a:rPr lang="zh-CN" altLang="en-US" sz="2000" smtClean="0"/>
              <a:t>：框架如何支持多种数据库？</a:t>
            </a:r>
            <a:endParaRPr lang="en-US" altLang="zh-CN" sz="2000" smtClean="0"/>
          </a:p>
          <a:p>
            <a:r>
              <a:rPr lang="en-US" altLang="zh-CN" sz="2000" smtClean="0"/>
              <a:t>2</a:t>
            </a:r>
            <a:r>
              <a:rPr lang="zh-CN" altLang="en-US" sz="2000" smtClean="0"/>
              <a:t>：</a:t>
            </a:r>
            <a:r>
              <a:rPr lang="zh-CN" altLang="en-US" sz="2000"/>
              <a:t>如</a:t>
            </a:r>
            <a:r>
              <a:rPr lang="zh-CN" altLang="en-US" sz="2000" smtClean="0"/>
              <a:t>何解析不同数据库下的</a:t>
            </a:r>
            <a:r>
              <a:rPr lang="en-US" altLang="zh-CN" sz="2000" smtClean="0"/>
              <a:t>SQL</a:t>
            </a:r>
            <a:r>
              <a:rPr lang="zh-CN" altLang="en-US" sz="2000" smtClean="0"/>
              <a:t>语句？（</a:t>
            </a:r>
            <a:r>
              <a:rPr lang="en-US" altLang="zh-CN" sz="2000" smtClean="0"/>
              <a:t>DBImport</a:t>
            </a:r>
            <a:r>
              <a:rPr lang="zh-CN" altLang="en-US" sz="2000" smtClean="0"/>
              <a:t>）</a:t>
            </a:r>
            <a:endParaRPr lang="en-US" altLang="zh-CN" sz="2000" smtClean="0"/>
          </a:p>
          <a:p>
            <a:r>
              <a:rPr lang="en-US" altLang="zh-CN" sz="2000" smtClean="0"/>
              <a:t>3</a:t>
            </a:r>
            <a:r>
              <a:rPr lang="zh-CN" altLang="en-US" sz="2000" smtClean="0"/>
              <a:t>：如何扩展读写分离？</a:t>
            </a:r>
            <a:endParaRPr lang="en-US" altLang="zh-CN" sz="2000" smtClean="0"/>
          </a:p>
          <a:p>
            <a:r>
              <a:rPr lang="en-US" altLang="zh-CN" sz="2000" smtClean="0"/>
              <a:t>4</a:t>
            </a:r>
            <a:r>
              <a:rPr lang="zh-CN" altLang="en-US" sz="2000" smtClean="0"/>
              <a:t>：如何设置主库备份链接？</a:t>
            </a:r>
            <a:endParaRPr lang="en-US" altLang="zh-CN" sz="2000" smtClean="0"/>
          </a:p>
          <a:p>
            <a:pPr marL="0" indent="0">
              <a:buNone/>
            </a:pPr>
            <a:endParaRPr lang="en-US" altLang="zh-CN"/>
          </a:p>
          <a:p>
            <a:endParaRPr lang="en-US" altLang="zh-CN"/>
          </a:p>
          <a:p>
            <a:endParaRPr lang="zh-CN" altLang="en-US"/>
          </a:p>
        </p:txBody>
      </p:sp>
    </p:spTree>
    <p:extLst>
      <p:ext uri="{BB962C8B-B14F-4D97-AF65-F5344CB8AC3E}">
        <p14:creationId xmlns:p14="http://schemas.microsoft.com/office/powerpoint/2010/main" val="3526364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2492896"/>
            <a:ext cx="7851648" cy="1828800"/>
          </a:xfrm>
        </p:spPr>
        <p:txBody>
          <a:bodyPr>
            <a:normAutofit/>
          </a:bodyPr>
          <a:lstStyle/>
          <a:p>
            <a:pPr algn="ctr"/>
            <a:r>
              <a:rPr lang="zh-CN" altLang="en-US" smtClean="0"/>
              <a:t>核心二：调试与日志</a:t>
            </a:r>
            <a:r>
              <a:rPr lang="en-US" altLang="zh-CN" smtClean="0"/>
              <a:t/>
            </a:r>
            <a:br>
              <a:rPr lang="en-US" altLang="zh-CN" smtClean="0"/>
            </a:br>
            <a:endParaRPr lang="zh-CN" altLang="en-US"/>
          </a:p>
        </p:txBody>
      </p:sp>
    </p:spTree>
    <p:extLst>
      <p:ext uri="{BB962C8B-B14F-4D97-AF65-F5344CB8AC3E}">
        <p14:creationId xmlns:p14="http://schemas.microsoft.com/office/powerpoint/2010/main" val="4230914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mtClean="0"/>
              <a:t>MAction</a:t>
            </a:r>
            <a:r>
              <a:rPr lang="zh-CN" altLang="en-US" smtClean="0"/>
              <a:t>调试</a:t>
            </a:r>
            <a:endParaRPr lang="zh-CN" altLang="en-US"/>
          </a:p>
        </p:txBody>
      </p:sp>
      <p:sp>
        <p:nvSpPr>
          <p:cNvPr id="3" name="内容占位符 2"/>
          <p:cNvSpPr>
            <a:spLocks noGrp="1"/>
          </p:cNvSpPr>
          <p:nvPr>
            <p:ph idx="1"/>
          </p:nvPr>
        </p:nvSpPr>
        <p:spPr/>
        <p:txBody>
          <a:bodyPr>
            <a:normAutofit fontScale="85000" lnSpcReduction="20000"/>
          </a:bodyPr>
          <a:lstStyle/>
          <a:p>
            <a:r>
              <a:rPr lang="en-US" altLang="zh-CN" sz="2000"/>
              <a:t>using(MAction action=new MAction(“m1” </a:t>
            </a:r>
            <a:r>
              <a:rPr lang="en-US" altLang="zh-CN" sz="2000" smtClean="0"/>
              <a:t>)</a:t>
            </a:r>
            <a:r>
              <a:rPr lang="en-US" altLang="zh-CN" sz="2000"/>
              <a:t>)</a:t>
            </a:r>
            <a:endParaRPr lang="en-US" altLang="zh-CN" sz="2000" smtClean="0"/>
          </a:p>
          <a:p>
            <a:r>
              <a:rPr lang="en-US" altLang="zh-CN" sz="2000" smtClean="0"/>
              <a:t> </a:t>
            </a:r>
            <a:r>
              <a:rPr lang="en-US" altLang="zh-CN" sz="2000"/>
              <a:t>{ </a:t>
            </a:r>
            <a:endParaRPr lang="en-US" altLang="zh-CN" sz="2000" smtClean="0"/>
          </a:p>
          <a:p>
            <a:pPr lvl="1"/>
            <a:r>
              <a:rPr lang="en-US" altLang="zh-CN" sz="1800" smtClean="0"/>
              <a:t>bool resultA=action.Insert();</a:t>
            </a:r>
          </a:p>
          <a:p>
            <a:pPr lvl="1"/>
            <a:r>
              <a:rPr lang="en-US" altLang="zh-CN" sz="1800" smtClean="0"/>
              <a:t>bool resultB=action.Update(1);</a:t>
            </a:r>
          </a:p>
          <a:p>
            <a:pPr lvl="1"/>
            <a:r>
              <a:rPr lang="en-US" altLang="zh-CN" sz="1800" smtClean="0"/>
              <a:t>bool resultC=action.Delete(2);</a:t>
            </a:r>
          </a:p>
          <a:p>
            <a:pPr lvl="1"/>
            <a:r>
              <a:rPr lang="en-US" altLang="zh-CN" sz="1800" smtClean="0"/>
              <a:t>bool resultD=action.Exists(“</a:t>
            </a:r>
            <a:r>
              <a:rPr lang="zh-CN" altLang="en-US" sz="1800" smtClean="0"/>
              <a:t>错误字段</a:t>
            </a:r>
            <a:r>
              <a:rPr lang="en-US" altLang="zh-CN" sz="1800" smtClean="0"/>
              <a:t>=xx”);</a:t>
            </a:r>
          </a:p>
          <a:p>
            <a:pPr lvl="1"/>
            <a:r>
              <a:rPr lang="en-US" altLang="zh-CN" sz="1800" smtClean="0"/>
              <a:t>int count=action.GetCount(“</a:t>
            </a:r>
            <a:r>
              <a:rPr lang="zh-CN" altLang="en-US" sz="1800" smtClean="0"/>
              <a:t>抛异常了</a:t>
            </a:r>
            <a:r>
              <a:rPr lang="en-US" altLang="zh-CN" sz="1800" smtClean="0"/>
              <a:t>”);</a:t>
            </a:r>
          </a:p>
          <a:p>
            <a:r>
              <a:rPr lang="en-US" altLang="zh-CN" sz="2000" smtClean="0"/>
              <a:t>}</a:t>
            </a:r>
            <a:endParaRPr lang="en-US" altLang="zh-CN" sz="2000"/>
          </a:p>
          <a:p>
            <a:endParaRPr lang="en-US" altLang="zh-CN" sz="2000"/>
          </a:p>
          <a:p>
            <a:r>
              <a:rPr lang="en-US" altLang="zh-CN" sz="2000" smtClean="0"/>
              <a:t>1</a:t>
            </a:r>
            <a:r>
              <a:rPr lang="zh-CN" altLang="en-US" sz="2000" smtClean="0"/>
              <a:t>：</a:t>
            </a:r>
            <a:r>
              <a:rPr lang="en-US" altLang="zh-CN" sz="2000"/>
              <a:t> </a:t>
            </a:r>
            <a:r>
              <a:rPr lang="zh-CN" altLang="en-US" sz="2000" smtClean="0"/>
              <a:t>当</a:t>
            </a:r>
            <a:r>
              <a:rPr lang="en-US" altLang="zh-CN" sz="2000" smtClean="0"/>
              <a:t>Insert</a:t>
            </a:r>
            <a:r>
              <a:rPr lang="zh-CN" altLang="en-US" sz="2000" smtClean="0"/>
              <a:t>没有数据，是什么情况？</a:t>
            </a:r>
            <a:endParaRPr lang="en-US" altLang="zh-CN" sz="2000" smtClean="0"/>
          </a:p>
          <a:p>
            <a:r>
              <a:rPr lang="en-US" altLang="zh-CN" sz="2000" smtClean="0"/>
              <a:t>2</a:t>
            </a:r>
            <a:r>
              <a:rPr lang="zh-CN" altLang="en-US" sz="2000" smtClean="0"/>
              <a:t>：当</a:t>
            </a:r>
            <a:r>
              <a:rPr lang="en-US" altLang="zh-CN" sz="2000" smtClean="0"/>
              <a:t>Update</a:t>
            </a:r>
            <a:r>
              <a:rPr lang="zh-CN" altLang="en-US" sz="2000" smtClean="0"/>
              <a:t>的数据不存在，是什么情况？</a:t>
            </a:r>
            <a:endParaRPr lang="en-US" altLang="zh-CN" sz="2000" smtClean="0"/>
          </a:p>
          <a:p>
            <a:r>
              <a:rPr lang="en-US" altLang="zh-CN" sz="2000" smtClean="0"/>
              <a:t>3</a:t>
            </a:r>
            <a:r>
              <a:rPr lang="zh-CN" altLang="en-US" sz="2000" smtClean="0"/>
              <a:t>：当删除的条件不存在，是什么情况？</a:t>
            </a:r>
            <a:endParaRPr lang="en-US" altLang="zh-CN" sz="2000" smtClean="0"/>
          </a:p>
          <a:p>
            <a:r>
              <a:rPr lang="en-US" altLang="zh-CN" sz="2000" smtClean="0"/>
              <a:t>4</a:t>
            </a:r>
            <a:r>
              <a:rPr lang="zh-CN" altLang="en-US" sz="2000" smtClean="0"/>
              <a:t>：当判断</a:t>
            </a:r>
            <a:r>
              <a:rPr lang="en-US" altLang="zh-CN" sz="2000" smtClean="0"/>
              <a:t>Exsits</a:t>
            </a:r>
            <a:r>
              <a:rPr lang="zh-CN" altLang="en-US" sz="2000" smtClean="0"/>
              <a:t>发生异常，是什么情况？</a:t>
            </a:r>
            <a:endParaRPr lang="en-US" altLang="zh-CN" sz="2000" smtClean="0"/>
          </a:p>
          <a:p>
            <a:r>
              <a:rPr lang="en-US" altLang="zh-CN" sz="2000" smtClean="0"/>
              <a:t>5</a:t>
            </a:r>
            <a:r>
              <a:rPr lang="zh-CN" altLang="en-US" sz="2000" smtClean="0"/>
              <a:t>：当获取记录数发生异常，是什么情况？</a:t>
            </a:r>
            <a:endParaRPr lang="en-US" altLang="zh-CN" sz="2000" smtClean="0"/>
          </a:p>
          <a:p>
            <a:r>
              <a:rPr lang="en-US" altLang="zh-CN" sz="2000" smtClean="0"/>
              <a:t>6</a:t>
            </a:r>
            <a:r>
              <a:rPr lang="zh-CN" altLang="en-US" sz="2000" smtClean="0"/>
              <a:t>：</a:t>
            </a:r>
            <a:r>
              <a:rPr lang="zh-CN" altLang="en-US" sz="2000"/>
              <a:t>如</a:t>
            </a:r>
            <a:r>
              <a:rPr lang="zh-CN" altLang="en-US" sz="2000" smtClean="0"/>
              <a:t>何在业务中正常的判断正常，还是无数据，还是异常呢？</a:t>
            </a:r>
            <a:endParaRPr lang="en-US" altLang="zh-CN" sz="2000" smtClean="0"/>
          </a:p>
          <a:p>
            <a:r>
              <a:rPr lang="en-US" altLang="zh-CN" sz="2000" smtClean="0"/>
              <a:t>7</a:t>
            </a:r>
            <a:r>
              <a:rPr lang="zh-CN" altLang="en-US" sz="2000" smtClean="0"/>
              <a:t>：</a:t>
            </a:r>
            <a:r>
              <a:rPr lang="en-US" altLang="zh-CN" sz="2000" smtClean="0"/>
              <a:t>where</a:t>
            </a:r>
            <a:r>
              <a:rPr lang="zh-CN" altLang="en-US" sz="2000" smtClean="0"/>
              <a:t>条件的推导？</a:t>
            </a:r>
            <a:endParaRPr lang="en-US" altLang="zh-CN" sz="2000" smtClean="0"/>
          </a:p>
          <a:p>
            <a:endParaRPr lang="en-US" altLang="zh-CN" smtClean="0"/>
          </a:p>
          <a:p>
            <a:endParaRPr lang="en-US" altLang="zh-CN" sz="2000" smtClean="0"/>
          </a:p>
          <a:p>
            <a:endParaRPr lang="en-US" altLang="zh-CN"/>
          </a:p>
          <a:p>
            <a:endParaRPr lang="en-US" altLang="zh-CN"/>
          </a:p>
          <a:p>
            <a:endParaRPr lang="zh-CN" altLang="en-US"/>
          </a:p>
        </p:txBody>
      </p:sp>
    </p:spTree>
    <p:extLst>
      <p:ext uri="{BB962C8B-B14F-4D97-AF65-F5344CB8AC3E}">
        <p14:creationId xmlns:p14="http://schemas.microsoft.com/office/powerpoint/2010/main" val="3668368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mtClean="0"/>
              <a:t>MAction SQL</a:t>
            </a:r>
            <a:r>
              <a:rPr lang="zh-CN" altLang="en-US" smtClean="0"/>
              <a:t>监控</a:t>
            </a:r>
            <a:endParaRPr lang="zh-CN" altLang="en-US"/>
          </a:p>
        </p:txBody>
      </p:sp>
      <p:sp>
        <p:nvSpPr>
          <p:cNvPr id="3" name="内容占位符 2"/>
          <p:cNvSpPr>
            <a:spLocks noGrp="1"/>
          </p:cNvSpPr>
          <p:nvPr>
            <p:ph idx="1"/>
          </p:nvPr>
        </p:nvSpPr>
        <p:spPr/>
        <p:txBody>
          <a:bodyPr>
            <a:normAutofit fontScale="77500" lnSpcReduction="20000"/>
          </a:bodyPr>
          <a:lstStyle/>
          <a:p>
            <a:r>
              <a:rPr lang="en-US" altLang="zh-CN" sz="2000" smtClean="0"/>
              <a:t>using(MAction </a:t>
            </a:r>
            <a:r>
              <a:rPr lang="en-US" altLang="zh-CN" sz="2000"/>
              <a:t>action=new MAction</a:t>
            </a:r>
            <a:r>
              <a:rPr lang="en-US" altLang="zh-CN" sz="2000" smtClean="0"/>
              <a:t>(“</a:t>
            </a:r>
            <a:r>
              <a:rPr lang="en-US" altLang="zh-CN" sz="2000"/>
              <a:t>m1</a:t>
            </a:r>
            <a:r>
              <a:rPr lang="en-US" altLang="zh-CN" sz="2000" smtClean="0"/>
              <a:t>”))</a:t>
            </a:r>
          </a:p>
          <a:p>
            <a:r>
              <a:rPr lang="en-US" altLang="zh-CN" sz="2000" smtClean="0"/>
              <a:t> </a:t>
            </a:r>
            <a:r>
              <a:rPr lang="en-US" altLang="zh-CN" sz="2000"/>
              <a:t>{ </a:t>
            </a:r>
            <a:endParaRPr lang="en-US" altLang="zh-CN" sz="2000" smtClean="0"/>
          </a:p>
          <a:p>
            <a:pPr lvl="1"/>
            <a:r>
              <a:rPr lang="en-US" altLang="zh-CN" sz="1800" smtClean="0"/>
              <a:t>if(action.Fill(1))</a:t>
            </a:r>
          </a:p>
          <a:p>
            <a:pPr lvl="1"/>
            <a:r>
              <a:rPr lang="en-US" altLang="zh-CN" sz="1800" smtClean="0"/>
              <a:t>{</a:t>
            </a:r>
          </a:p>
          <a:p>
            <a:pPr lvl="2"/>
            <a:r>
              <a:rPr lang="en-US" altLang="zh-CN" sz="1500" smtClean="0"/>
              <a:t>int id=action.Get&lt;int&gt;(0);</a:t>
            </a:r>
          </a:p>
          <a:p>
            <a:pPr lvl="2"/>
            <a:r>
              <a:rPr lang="en-US" altLang="zh-CN" sz="1500" smtClean="0"/>
              <a:t>string name=action.Get&lt;string&gt;(“Name”);</a:t>
            </a:r>
          </a:p>
          <a:p>
            <a:pPr lvl="2"/>
            <a:r>
              <a:rPr lang="en-US" altLang="zh-CN" sz="1500" smtClean="0"/>
              <a:t>action.ResetTable(...);</a:t>
            </a:r>
          </a:p>
          <a:p>
            <a:pPr lvl="2"/>
            <a:r>
              <a:rPr lang="en-US" altLang="zh-CN" sz="1500" smtClean="0"/>
              <a:t>bool resultD=action.Exists(“</a:t>
            </a:r>
            <a:r>
              <a:rPr lang="zh-CN" altLang="en-US" sz="1500" smtClean="0"/>
              <a:t>错误字段</a:t>
            </a:r>
            <a:r>
              <a:rPr lang="en-US" altLang="zh-CN" sz="1500" smtClean="0"/>
              <a:t>=xx”);</a:t>
            </a:r>
          </a:p>
          <a:p>
            <a:pPr lvl="2"/>
            <a:r>
              <a:rPr lang="en-US" altLang="zh-CN" sz="1500" smtClean="0"/>
              <a:t>string where=action.GetWhere(...);</a:t>
            </a:r>
          </a:p>
          <a:p>
            <a:pPr lvl="1"/>
            <a:r>
              <a:rPr lang="en-US" altLang="zh-CN" sz="1800"/>
              <a:t>}</a:t>
            </a:r>
            <a:endParaRPr lang="en-US" altLang="zh-CN" sz="1800" smtClean="0"/>
          </a:p>
          <a:p>
            <a:r>
              <a:rPr lang="en-US" altLang="zh-CN" sz="2000" smtClean="0"/>
              <a:t>}</a:t>
            </a:r>
            <a:endParaRPr lang="en-US" altLang="zh-CN" sz="2000"/>
          </a:p>
          <a:p>
            <a:endParaRPr lang="en-US" altLang="zh-CN" sz="2000"/>
          </a:p>
          <a:p>
            <a:r>
              <a:rPr lang="en-US" altLang="zh-CN" sz="2000" smtClean="0"/>
              <a:t>1</a:t>
            </a:r>
            <a:r>
              <a:rPr lang="zh-CN" altLang="en-US" sz="2000" smtClean="0"/>
              <a:t>：</a:t>
            </a:r>
            <a:r>
              <a:rPr lang="en-US" altLang="zh-CN" sz="2000"/>
              <a:t> </a:t>
            </a:r>
            <a:r>
              <a:rPr lang="en-US" altLang="zh-CN" sz="2000" smtClean="0"/>
              <a:t>Fill</a:t>
            </a:r>
            <a:r>
              <a:rPr lang="zh-CN" altLang="en-US" sz="2000" smtClean="0"/>
              <a:t>是什么情况，数据在哪？</a:t>
            </a:r>
            <a:endParaRPr lang="en-US" altLang="zh-CN" sz="2000" smtClean="0"/>
          </a:p>
          <a:p>
            <a:r>
              <a:rPr lang="en-US" altLang="zh-CN" sz="2000" smtClean="0"/>
              <a:t>2</a:t>
            </a:r>
            <a:r>
              <a:rPr lang="zh-CN" altLang="en-US" sz="2000" smtClean="0"/>
              <a:t>：</a:t>
            </a:r>
            <a:r>
              <a:rPr lang="en-US" altLang="zh-CN" sz="2000" smtClean="0"/>
              <a:t>Get&lt;int&gt;(0) </a:t>
            </a:r>
            <a:r>
              <a:rPr lang="zh-CN" altLang="en-US" sz="2000" smtClean="0"/>
              <a:t>零是什么情况？</a:t>
            </a:r>
            <a:endParaRPr lang="en-US" altLang="zh-CN" sz="2000" smtClean="0"/>
          </a:p>
          <a:p>
            <a:r>
              <a:rPr lang="en-US" altLang="zh-CN" sz="2000" smtClean="0"/>
              <a:t>3</a:t>
            </a:r>
            <a:r>
              <a:rPr lang="zh-CN" altLang="en-US" sz="2000" smtClean="0"/>
              <a:t>：如果产生异常，它抛还是不抛？怎么控制？</a:t>
            </a:r>
            <a:endParaRPr lang="en-US" altLang="zh-CN" sz="2000" smtClean="0"/>
          </a:p>
          <a:p>
            <a:r>
              <a:rPr lang="en-US" altLang="zh-CN" sz="2000" smtClean="0"/>
              <a:t>4</a:t>
            </a:r>
            <a:r>
              <a:rPr lang="zh-CN" altLang="en-US" sz="2000" smtClean="0"/>
              <a:t>：如何获取执行的</a:t>
            </a:r>
            <a:r>
              <a:rPr lang="en-US" altLang="zh-CN" sz="2000" smtClean="0"/>
              <a:t>SQL</a:t>
            </a:r>
            <a:r>
              <a:rPr lang="zh-CN" altLang="en-US" sz="2000" smtClean="0"/>
              <a:t>语句呢？</a:t>
            </a:r>
            <a:endParaRPr lang="en-US" altLang="zh-CN" sz="2000" smtClean="0"/>
          </a:p>
          <a:p>
            <a:r>
              <a:rPr lang="en-US" altLang="zh-CN" sz="2000" smtClean="0"/>
              <a:t>5</a:t>
            </a:r>
            <a:r>
              <a:rPr lang="zh-CN" altLang="en-US" sz="2000" smtClean="0"/>
              <a:t>：如何监控全局的</a:t>
            </a:r>
            <a:r>
              <a:rPr lang="en-US" altLang="zh-CN" sz="2000" smtClean="0"/>
              <a:t>SQL</a:t>
            </a:r>
            <a:r>
              <a:rPr lang="zh-CN" altLang="en-US" sz="2000" smtClean="0"/>
              <a:t>语句呢？</a:t>
            </a:r>
            <a:endParaRPr lang="en-US" altLang="zh-CN" sz="2000" smtClean="0"/>
          </a:p>
          <a:p>
            <a:r>
              <a:rPr lang="en-US" altLang="zh-CN" sz="2000" smtClean="0"/>
              <a:t>6</a:t>
            </a:r>
            <a:r>
              <a:rPr lang="zh-CN" altLang="en-US" sz="2000" smtClean="0"/>
              <a:t>：如何过滤出执行时间长的</a:t>
            </a:r>
            <a:r>
              <a:rPr lang="en-US" altLang="zh-CN" sz="2000" smtClean="0"/>
              <a:t>SQL</a:t>
            </a:r>
            <a:r>
              <a:rPr lang="zh-CN" altLang="en-US" sz="2000" smtClean="0"/>
              <a:t>语句呢？</a:t>
            </a:r>
            <a:endParaRPr lang="en-US" altLang="zh-CN" sz="2000" smtClean="0"/>
          </a:p>
          <a:p>
            <a:r>
              <a:rPr lang="en-US" altLang="zh-CN" sz="2000" smtClean="0"/>
              <a:t>7</a:t>
            </a:r>
            <a:r>
              <a:rPr lang="zh-CN" altLang="en-US" sz="2000" smtClean="0"/>
              <a:t>：</a:t>
            </a:r>
            <a:r>
              <a:rPr lang="en-US" altLang="zh-CN" sz="2000" smtClean="0"/>
              <a:t>GetWhere</a:t>
            </a:r>
            <a:r>
              <a:rPr lang="zh-CN" altLang="en-US" sz="2000" smtClean="0"/>
              <a:t>是什么鬼？为什么会有？</a:t>
            </a:r>
            <a:endParaRPr lang="en-US" altLang="zh-CN" smtClean="0"/>
          </a:p>
          <a:p>
            <a:endParaRPr lang="en-US" altLang="zh-CN" sz="2000" smtClean="0"/>
          </a:p>
          <a:p>
            <a:endParaRPr lang="en-US" altLang="zh-CN"/>
          </a:p>
          <a:p>
            <a:endParaRPr lang="en-US" altLang="zh-CN"/>
          </a:p>
          <a:p>
            <a:endParaRPr lang="zh-CN" altLang="en-US"/>
          </a:p>
        </p:txBody>
      </p:sp>
    </p:spTree>
    <p:extLst>
      <p:ext uri="{BB962C8B-B14F-4D97-AF65-F5344CB8AC3E}">
        <p14:creationId xmlns:p14="http://schemas.microsoft.com/office/powerpoint/2010/main" val="4293390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日志记录</a:t>
            </a:r>
            <a:endParaRPr lang="zh-CN" altLang="en-US"/>
          </a:p>
        </p:txBody>
      </p:sp>
      <p:sp>
        <p:nvSpPr>
          <p:cNvPr id="3" name="内容占位符 2"/>
          <p:cNvSpPr>
            <a:spLocks noGrp="1"/>
          </p:cNvSpPr>
          <p:nvPr>
            <p:ph idx="1"/>
          </p:nvPr>
        </p:nvSpPr>
        <p:spPr/>
        <p:txBody>
          <a:bodyPr>
            <a:normAutofit/>
          </a:bodyPr>
          <a:lstStyle/>
          <a:p>
            <a:r>
              <a:rPr lang="en-US" altLang="zh-CN" sz="2000" smtClean="0"/>
              <a:t>Log.WriteLogToTxt(...)</a:t>
            </a:r>
          </a:p>
          <a:p>
            <a:r>
              <a:rPr lang="en-US" altLang="zh-CN" sz="2000" smtClean="0"/>
              <a:t>Log.WriteLogToDB(...)</a:t>
            </a:r>
          </a:p>
          <a:p>
            <a:r>
              <a:rPr lang="en-US" altLang="zh-CN" sz="2000" smtClean="0"/>
              <a:t>using(SysLogs sys=new SysLogs){...}</a:t>
            </a:r>
          </a:p>
          <a:p>
            <a:r>
              <a:rPr lang="en-US" altLang="zh-CN" sz="2000" smtClean="0"/>
              <a:t>1</a:t>
            </a:r>
            <a:r>
              <a:rPr lang="zh-CN" altLang="en-US" sz="2000" smtClean="0"/>
              <a:t>：</a:t>
            </a:r>
            <a:r>
              <a:rPr lang="en-US" altLang="zh-CN" sz="2000" smtClean="0"/>
              <a:t>Log</a:t>
            </a:r>
            <a:r>
              <a:rPr lang="zh-CN" altLang="en-US" sz="2000" smtClean="0"/>
              <a:t>及</a:t>
            </a:r>
            <a:r>
              <a:rPr lang="en-US" altLang="zh-CN" sz="2000" smtClean="0"/>
              <a:t>SysLogs</a:t>
            </a:r>
            <a:r>
              <a:rPr lang="zh-CN" altLang="en-US" sz="2000" smtClean="0"/>
              <a:t>两个类的区别是什么？</a:t>
            </a:r>
            <a:endParaRPr lang="en-US" altLang="zh-CN" sz="2000" smtClean="0"/>
          </a:p>
          <a:p>
            <a:r>
              <a:rPr lang="en-US" altLang="zh-CN" sz="2000" smtClean="0"/>
              <a:t>2</a:t>
            </a:r>
            <a:r>
              <a:rPr lang="zh-CN" altLang="en-US" sz="2000" smtClean="0"/>
              <a:t>：各自的应用场景？</a:t>
            </a:r>
            <a:endParaRPr lang="en-US" altLang="zh-CN" sz="2000" smtClean="0"/>
          </a:p>
          <a:p>
            <a:r>
              <a:rPr lang="en-US" altLang="zh-CN" sz="2000" smtClean="0"/>
              <a:t>3</a:t>
            </a:r>
            <a:r>
              <a:rPr lang="zh-CN" altLang="en-US" sz="2000" smtClean="0"/>
              <a:t>：日志写到哪去了？</a:t>
            </a:r>
            <a:endParaRPr lang="en-US" altLang="zh-CN" sz="2000" smtClean="0"/>
          </a:p>
          <a:p>
            <a:r>
              <a:rPr lang="en-US" altLang="zh-CN" sz="2000" smtClean="0"/>
              <a:t>4</a:t>
            </a:r>
            <a:r>
              <a:rPr lang="zh-CN" altLang="en-US" sz="2000" smtClean="0"/>
              <a:t>：自动创建的日志表？</a:t>
            </a:r>
            <a:endParaRPr lang="en-US" altLang="zh-CN" sz="2000" smtClean="0"/>
          </a:p>
          <a:p>
            <a:r>
              <a:rPr lang="en-US" altLang="zh-CN" sz="2000" smtClean="0"/>
              <a:t>5</a:t>
            </a:r>
            <a:r>
              <a:rPr lang="zh-CN" altLang="en-US" sz="2000" smtClean="0"/>
              <a:t>：能指定数据库或表名？</a:t>
            </a:r>
            <a:endParaRPr lang="en-US" altLang="zh-CN" sz="2000" smtClean="0"/>
          </a:p>
          <a:p>
            <a:r>
              <a:rPr lang="en-US" altLang="zh-CN" sz="2000" smtClean="0"/>
              <a:t>6</a:t>
            </a:r>
            <a:r>
              <a:rPr lang="zh-CN" altLang="en-US" sz="2000" smtClean="0"/>
              <a:t>：如果账号没有创建表权限怎么办？</a:t>
            </a:r>
            <a:endParaRPr lang="en-US" altLang="zh-CN" sz="2000" smtClean="0"/>
          </a:p>
          <a:p>
            <a:r>
              <a:rPr lang="en-US" altLang="zh-CN" sz="2000" smtClean="0"/>
              <a:t>7</a:t>
            </a:r>
            <a:r>
              <a:rPr lang="zh-CN" altLang="en-US" sz="2000" smtClean="0"/>
              <a:t>：现实的源码解读！</a:t>
            </a:r>
            <a:endParaRPr lang="en-US" altLang="zh-CN" sz="2000" smtClean="0"/>
          </a:p>
          <a:p>
            <a:endParaRPr lang="zh-CN" altLang="en-US"/>
          </a:p>
        </p:txBody>
      </p:sp>
    </p:spTree>
    <p:extLst>
      <p:ext uri="{BB962C8B-B14F-4D97-AF65-F5344CB8AC3E}">
        <p14:creationId xmlns:p14="http://schemas.microsoft.com/office/powerpoint/2010/main" val="944001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扩展知识</a:t>
            </a:r>
            <a:endParaRPr lang="zh-CN" altLang="en-US"/>
          </a:p>
        </p:txBody>
      </p:sp>
      <p:sp>
        <p:nvSpPr>
          <p:cNvPr id="3" name="内容占位符 2"/>
          <p:cNvSpPr>
            <a:spLocks noGrp="1"/>
          </p:cNvSpPr>
          <p:nvPr>
            <p:ph idx="1"/>
          </p:nvPr>
        </p:nvSpPr>
        <p:spPr/>
        <p:txBody>
          <a:bodyPr>
            <a:normAutofit/>
          </a:bodyPr>
          <a:lstStyle/>
          <a:p>
            <a:r>
              <a:rPr lang="en-US" altLang="zh-CN" sz="2000" smtClean="0"/>
              <a:t>1</a:t>
            </a:r>
            <a:r>
              <a:rPr lang="zh-CN" altLang="en-US" sz="2000" smtClean="0"/>
              <a:t>：文件编码有哪些？</a:t>
            </a:r>
            <a:endParaRPr lang="en-US" altLang="zh-CN" sz="2000" smtClean="0"/>
          </a:p>
          <a:p>
            <a:r>
              <a:rPr lang="en-US" altLang="zh-CN" sz="2000" smtClean="0"/>
              <a:t>2</a:t>
            </a:r>
            <a:r>
              <a:rPr lang="zh-CN" altLang="en-US" sz="2000" smtClean="0"/>
              <a:t>：如何识别文件编码？</a:t>
            </a:r>
            <a:endParaRPr lang="en-US" altLang="zh-CN" sz="2000" smtClean="0"/>
          </a:p>
          <a:p>
            <a:r>
              <a:rPr lang="en-US" altLang="zh-CN" sz="2000" smtClean="0"/>
              <a:t>3</a:t>
            </a:r>
            <a:r>
              <a:rPr lang="zh-CN" altLang="en-US" sz="2000" smtClean="0"/>
              <a:t>：编码和字节的关系？</a:t>
            </a:r>
            <a:endParaRPr lang="en-US" altLang="zh-CN" sz="2000" smtClean="0"/>
          </a:p>
          <a:p>
            <a:r>
              <a:rPr lang="en-US" altLang="zh-CN" sz="2000" smtClean="0"/>
              <a:t>4</a:t>
            </a:r>
            <a:r>
              <a:rPr lang="zh-CN" altLang="en-US" sz="2000" smtClean="0"/>
              <a:t>：字节如何正确转换为文字？</a:t>
            </a:r>
            <a:endParaRPr lang="en-US" altLang="zh-CN" sz="2000" smtClean="0"/>
          </a:p>
          <a:p>
            <a:r>
              <a:rPr lang="en-US" altLang="zh-CN" sz="2000" smtClean="0"/>
              <a:t>5</a:t>
            </a:r>
            <a:r>
              <a:rPr lang="zh-CN" altLang="en-US" sz="2000" smtClean="0"/>
              <a:t>：文件的写并发如何控制？</a:t>
            </a:r>
            <a:endParaRPr lang="en-US" altLang="zh-CN" sz="2000" smtClean="0"/>
          </a:p>
          <a:p>
            <a:r>
              <a:rPr lang="en-US" altLang="zh-CN" sz="2000" smtClean="0"/>
              <a:t>6</a:t>
            </a:r>
            <a:r>
              <a:rPr lang="zh-CN" altLang="en-US" sz="2000" smtClean="0"/>
              <a:t>：如何监控文件的变化？</a:t>
            </a:r>
            <a:endParaRPr lang="en-US" altLang="zh-CN" sz="2000" smtClean="0"/>
          </a:p>
          <a:p>
            <a:r>
              <a:rPr lang="en-US" altLang="zh-CN" sz="2000" smtClean="0"/>
              <a:t>7</a:t>
            </a:r>
            <a:r>
              <a:rPr lang="zh-CN" altLang="en-US" sz="2000" smtClean="0"/>
              <a:t>：</a:t>
            </a:r>
            <a:r>
              <a:rPr lang="zh-CN" altLang="en-US" sz="2000"/>
              <a:t>大文件如何读取（电</a:t>
            </a:r>
            <a:r>
              <a:rPr lang="zh-CN" altLang="en-US" sz="2000" smtClean="0"/>
              <a:t>脑仅</a:t>
            </a:r>
            <a:r>
              <a:rPr lang="en-US" altLang="zh-CN" sz="2000" smtClean="0"/>
              <a:t>4G</a:t>
            </a:r>
            <a:r>
              <a:rPr lang="zh-CN" altLang="en-US" sz="2000"/>
              <a:t>内存，可日志文件就</a:t>
            </a:r>
            <a:r>
              <a:rPr lang="en-US" altLang="zh-CN" sz="2000"/>
              <a:t>8</a:t>
            </a:r>
            <a:r>
              <a:rPr lang="zh-CN" altLang="en-US" sz="2000"/>
              <a:t>个</a:t>
            </a:r>
            <a:r>
              <a:rPr lang="en-US" altLang="zh-CN" sz="2000"/>
              <a:t>G</a:t>
            </a:r>
            <a:r>
              <a:rPr lang="zh-CN" altLang="en-US" sz="2000"/>
              <a:t>）？</a:t>
            </a:r>
            <a:endParaRPr lang="en-US" altLang="zh-CN" sz="2000"/>
          </a:p>
          <a:p>
            <a:endParaRPr lang="en-US" altLang="zh-CN" sz="2000" smtClean="0"/>
          </a:p>
          <a:p>
            <a:endParaRPr lang="zh-CN" altLang="en-US"/>
          </a:p>
        </p:txBody>
      </p:sp>
    </p:spTree>
    <p:extLst>
      <p:ext uri="{BB962C8B-B14F-4D97-AF65-F5344CB8AC3E}">
        <p14:creationId xmlns:p14="http://schemas.microsoft.com/office/powerpoint/2010/main" val="2756671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2492896"/>
            <a:ext cx="7851648" cy="1828800"/>
          </a:xfrm>
        </p:spPr>
        <p:txBody>
          <a:bodyPr>
            <a:normAutofit/>
          </a:bodyPr>
          <a:lstStyle/>
          <a:p>
            <a:pPr algn="ctr"/>
            <a:r>
              <a:rPr lang="zh-CN" altLang="en-US" smtClean="0"/>
              <a:t>核心二：缓存</a:t>
            </a:r>
            <a:r>
              <a:rPr lang="en-US" altLang="zh-CN" smtClean="0"/>
              <a:t/>
            </a:r>
            <a:br>
              <a:rPr lang="en-US" altLang="zh-CN" smtClean="0"/>
            </a:br>
            <a:endParaRPr lang="zh-CN" altLang="en-US"/>
          </a:p>
        </p:txBody>
      </p:sp>
    </p:spTree>
    <p:extLst>
      <p:ext uri="{BB962C8B-B14F-4D97-AF65-F5344CB8AC3E}">
        <p14:creationId xmlns:p14="http://schemas.microsoft.com/office/powerpoint/2010/main" val="1126779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缓存</a:t>
            </a:r>
            <a:endParaRPr lang="zh-CN" altLang="en-US"/>
          </a:p>
        </p:txBody>
      </p:sp>
      <p:sp>
        <p:nvSpPr>
          <p:cNvPr id="3" name="内容占位符 2"/>
          <p:cNvSpPr>
            <a:spLocks noGrp="1"/>
          </p:cNvSpPr>
          <p:nvPr>
            <p:ph idx="1"/>
          </p:nvPr>
        </p:nvSpPr>
        <p:spPr/>
        <p:txBody>
          <a:bodyPr>
            <a:normAutofit fontScale="92500" lnSpcReduction="20000"/>
          </a:bodyPr>
          <a:lstStyle/>
          <a:p>
            <a:r>
              <a:rPr lang="en-US" altLang="zh-CN" sz="2000" smtClean="0"/>
              <a:t>CacheManage </a:t>
            </a:r>
            <a:r>
              <a:rPr lang="en-US" altLang="zh-CN" sz="2000"/>
              <a:t>cache = CacheManage.Instance;</a:t>
            </a:r>
          </a:p>
          <a:p>
            <a:r>
              <a:rPr lang="en-US" altLang="zh-CN" sz="2000" smtClean="0"/>
              <a:t>CacheManage </a:t>
            </a:r>
            <a:r>
              <a:rPr lang="en-US" altLang="zh-CN" sz="2000"/>
              <a:t>cache = CacheManage.LocalInstance;</a:t>
            </a:r>
          </a:p>
          <a:p>
            <a:r>
              <a:rPr lang="en-US" altLang="zh-CN" sz="2000" smtClean="0"/>
              <a:t>CacheManage </a:t>
            </a:r>
            <a:r>
              <a:rPr lang="en-US" altLang="zh-CN" sz="2000"/>
              <a:t>cache = CacheManage.MemCacheInstance;</a:t>
            </a:r>
          </a:p>
          <a:p>
            <a:r>
              <a:rPr lang="en-US" altLang="zh-CN" sz="2000" smtClean="0"/>
              <a:t>CacheManage </a:t>
            </a:r>
            <a:r>
              <a:rPr lang="en-US" altLang="zh-CN" sz="2000"/>
              <a:t>cache = CacheManage.RedisInstance</a:t>
            </a:r>
            <a:r>
              <a:rPr lang="en-US" altLang="zh-CN" sz="2000" smtClean="0"/>
              <a:t>;</a:t>
            </a:r>
          </a:p>
          <a:p>
            <a:r>
              <a:rPr lang="en-US" altLang="zh-CN" sz="2000" smtClean="0"/>
              <a:t>1</a:t>
            </a:r>
            <a:r>
              <a:rPr lang="zh-CN" altLang="en-US" sz="2000" smtClean="0"/>
              <a:t>：以上代码的区别是什么？</a:t>
            </a:r>
            <a:endParaRPr lang="en-US" altLang="zh-CN" sz="2000" smtClean="0"/>
          </a:p>
          <a:p>
            <a:r>
              <a:rPr lang="en-US" altLang="zh-CN" sz="2000" smtClean="0"/>
              <a:t>2</a:t>
            </a:r>
            <a:r>
              <a:rPr lang="zh-CN" altLang="en-US" sz="2000" smtClean="0"/>
              <a:t>：各自的应用场景？</a:t>
            </a:r>
            <a:endParaRPr lang="en-US" altLang="zh-CN" sz="2000" smtClean="0"/>
          </a:p>
          <a:p>
            <a:r>
              <a:rPr lang="en-US" altLang="zh-CN" sz="2000" smtClean="0"/>
              <a:t>3</a:t>
            </a:r>
            <a:r>
              <a:rPr lang="zh-CN" altLang="en-US" sz="2000"/>
              <a:t>：该如何正确使用？</a:t>
            </a:r>
            <a:endParaRPr lang="en-US" altLang="zh-CN" sz="2000" smtClean="0"/>
          </a:p>
          <a:p>
            <a:r>
              <a:rPr lang="en-US" altLang="zh-CN" sz="2000" smtClean="0"/>
              <a:t>4</a:t>
            </a:r>
            <a:r>
              <a:rPr lang="zh-CN" altLang="en-US" sz="2000" smtClean="0"/>
              <a:t>：</a:t>
            </a:r>
            <a:r>
              <a:rPr lang="zh-CN" altLang="en-US" sz="2000"/>
              <a:t>框</a:t>
            </a:r>
            <a:r>
              <a:rPr lang="zh-CN" altLang="en-US" sz="2000" smtClean="0"/>
              <a:t>架自身都缓存了些什么？</a:t>
            </a:r>
            <a:endParaRPr lang="en-US" altLang="zh-CN" sz="2000" smtClean="0"/>
          </a:p>
          <a:p>
            <a:r>
              <a:rPr lang="en-US" altLang="zh-CN" sz="2000" smtClean="0"/>
              <a:t>5</a:t>
            </a:r>
            <a:r>
              <a:rPr lang="zh-CN" altLang="en-US" sz="2000" smtClean="0"/>
              <a:t>：如何控制框架的自身缓存？</a:t>
            </a:r>
            <a:endParaRPr lang="en-US" altLang="zh-CN" sz="2000" smtClean="0"/>
          </a:p>
          <a:p>
            <a:r>
              <a:rPr lang="en-US" altLang="zh-CN" sz="2000" smtClean="0"/>
              <a:t>6</a:t>
            </a:r>
            <a:r>
              <a:rPr lang="zh-CN" altLang="en-US" sz="2000" smtClean="0"/>
              <a:t>：如何将表结构缓存外置到文件？</a:t>
            </a:r>
            <a:endParaRPr lang="en-US" altLang="zh-CN" sz="2000" smtClean="0"/>
          </a:p>
          <a:p>
            <a:r>
              <a:rPr lang="en-US" altLang="zh-CN" sz="2000" smtClean="0"/>
              <a:t>7</a:t>
            </a:r>
            <a:r>
              <a:rPr lang="zh-CN" altLang="en-US" sz="2000" smtClean="0"/>
              <a:t>：如何知道缓存节点是否故障？</a:t>
            </a:r>
            <a:endParaRPr lang="en-US" altLang="zh-CN" sz="2000" smtClean="0"/>
          </a:p>
          <a:p>
            <a:r>
              <a:rPr lang="en-US" altLang="zh-CN" sz="2000" smtClean="0"/>
              <a:t>8</a:t>
            </a:r>
            <a:r>
              <a:rPr lang="zh-CN" altLang="en-US" sz="2000" smtClean="0"/>
              <a:t>：集群雪崩效应是什么概念？</a:t>
            </a:r>
            <a:endParaRPr lang="en-US" altLang="zh-CN" sz="2000" smtClean="0"/>
          </a:p>
          <a:p>
            <a:r>
              <a:rPr lang="en-US" altLang="zh-CN" sz="2000"/>
              <a:t>9</a:t>
            </a:r>
            <a:r>
              <a:rPr lang="zh-CN" altLang="en-US" sz="2000" smtClean="0"/>
              <a:t>：如何配置缓存的故障转移？</a:t>
            </a:r>
            <a:endParaRPr lang="en-US" altLang="zh-CN" sz="2000" smtClean="0"/>
          </a:p>
          <a:p>
            <a:r>
              <a:rPr lang="en-US" altLang="zh-CN" sz="2000" smtClean="0"/>
              <a:t>10</a:t>
            </a:r>
            <a:r>
              <a:rPr lang="zh-CN" altLang="en-US" sz="2000" smtClean="0"/>
              <a:t>：</a:t>
            </a:r>
            <a:r>
              <a:rPr lang="zh-CN" altLang="en-US" sz="1800"/>
              <a:t>一致性</a:t>
            </a:r>
            <a:r>
              <a:rPr lang="en-US" altLang="zh-CN" sz="1800" smtClean="0"/>
              <a:t>Hash</a:t>
            </a:r>
            <a:r>
              <a:rPr lang="zh-CN" altLang="en-US" sz="1800" smtClean="0"/>
              <a:t>算法是什么鬼</a:t>
            </a:r>
            <a:r>
              <a:rPr lang="zh-CN" altLang="en-US" sz="1800"/>
              <a:t>？</a:t>
            </a:r>
            <a:endParaRPr lang="en-US" altLang="zh-CN" sz="2000" smtClean="0"/>
          </a:p>
          <a:p>
            <a:endParaRPr lang="zh-CN" altLang="en-US"/>
          </a:p>
        </p:txBody>
      </p:sp>
    </p:spTree>
    <p:extLst>
      <p:ext uri="{BB962C8B-B14F-4D97-AF65-F5344CB8AC3E}">
        <p14:creationId xmlns:p14="http://schemas.microsoft.com/office/powerpoint/2010/main" val="3512456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扩展知识</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sz="2000" smtClean="0"/>
              <a:t>类对象属性：</a:t>
            </a:r>
            <a:endParaRPr lang="en-US" altLang="zh-CN" sz="2000" smtClean="0"/>
          </a:p>
          <a:p>
            <a:r>
              <a:rPr lang="en-US" altLang="zh-CN" sz="2000" smtClean="0"/>
              <a:t>1</a:t>
            </a:r>
            <a:r>
              <a:rPr lang="zh-CN" altLang="en-US" sz="2000" smtClean="0"/>
              <a:t>：静态变量怎么理解？</a:t>
            </a:r>
            <a:endParaRPr lang="en-US" altLang="zh-CN" sz="2000" smtClean="0"/>
          </a:p>
          <a:p>
            <a:r>
              <a:rPr lang="en-US" altLang="zh-CN" sz="2000" smtClean="0"/>
              <a:t>2</a:t>
            </a:r>
            <a:r>
              <a:rPr lang="zh-CN" altLang="en-US" sz="2000" smtClean="0"/>
              <a:t>：常量怎么理解？</a:t>
            </a:r>
            <a:endParaRPr lang="en-US" altLang="zh-CN" sz="2000" smtClean="0"/>
          </a:p>
          <a:p>
            <a:r>
              <a:rPr lang="en-US" altLang="zh-CN" sz="2000" smtClean="0"/>
              <a:t>3</a:t>
            </a:r>
            <a:r>
              <a:rPr lang="zh-CN" altLang="en-US" sz="2000" smtClean="0"/>
              <a:t>：静态只读变更怎么理解？</a:t>
            </a:r>
            <a:endParaRPr lang="en-US" altLang="zh-CN" sz="2000" smtClean="0"/>
          </a:p>
          <a:p>
            <a:r>
              <a:rPr lang="en-US" altLang="zh-CN" sz="2000" smtClean="0"/>
              <a:t>4</a:t>
            </a:r>
            <a:r>
              <a:rPr lang="zh-CN" altLang="en-US" sz="2000" smtClean="0"/>
              <a:t>：静态变量的如何避免内存浪费？</a:t>
            </a:r>
            <a:endParaRPr lang="en-US" altLang="zh-CN" sz="2000"/>
          </a:p>
          <a:p>
            <a:pPr marL="0" indent="0">
              <a:buNone/>
            </a:pPr>
            <a:endParaRPr lang="en-US" altLang="zh-CN" sz="2000"/>
          </a:p>
          <a:p>
            <a:r>
              <a:rPr lang="en-US" altLang="zh-CN" sz="2000" smtClean="0"/>
              <a:t>Socket</a:t>
            </a:r>
            <a:r>
              <a:rPr lang="zh-CN" altLang="en-US" sz="2000" smtClean="0"/>
              <a:t>多线程编程：</a:t>
            </a:r>
            <a:endParaRPr lang="en-US" altLang="zh-CN" sz="2000" smtClean="0"/>
          </a:p>
          <a:p>
            <a:r>
              <a:rPr lang="en-US" altLang="zh-CN" sz="2000" smtClean="0"/>
              <a:t>1</a:t>
            </a:r>
            <a:r>
              <a:rPr lang="zh-CN" altLang="en-US" sz="2000" smtClean="0"/>
              <a:t>：</a:t>
            </a:r>
            <a:r>
              <a:rPr lang="en-US" altLang="zh-CN" sz="2000" smtClean="0"/>
              <a:t>Socket </a:t>
            </a:r>
            <a:r>
              <a:rPr lang="zh-CN" altLang="en-US" sz="2000" smtClean="0"/>
              <a:t>通讯及</a:t>
            </a:r>
            <a:r>
              <a:rPr lang="en-US" altLang="zh-CN" sz="2000" smtClean="0"/>
              <a:t>TCP</a:t>
            </a:r>
            <a:r>
              <a:rPr lang="zh-CN" altLang="en-US" sz="2000" smtClean="0"/>
              <a:t>协议？</a:t>
            </a:r>
            <a:endParaRPr lang="en-US" altLang="zh-CN" sz="2000" smtClean="0"/>
          </a:p>
          <a:p>
            <a:r>
              <a:rPr lang="en-US" altLang="zh-CN" sz="2000" smtClean="0"/>
              <a:t>2</a:t>
            </a:r>
            <a:r>
              <a:rPr lang="zh-CN" altLang="en-US" sz="2000" smtClean="0"/>
              <a:t>：队列池的概念？</a:t>
            </a:r>
            <a:endParaRPr lang="en-US" altLang="zh-CN" sz="2000" smtClean="0"/>
          </a:p>
          <a:p>
            <a:r>
              <a:rPr lang="en-US" altLang="zh-CN" sz="2000" smtClean="0"/>
              <a:t>3</a:t>
            </a:r>
            <a:r>
              <a:rPr lang="zh-CN" altLang="en-US" sz="2000" smtClean="0"/>
              <a:t>：多线程是什么？</a:t>
            </a:r>
            <a:endParaRPr lang="en-US" altLang="zh-CN" sz="2000" smtClean="0"/>
          </a:p>
          <a:p>
            <a:r>
              <a:rPr lang="en-US" altLang="zh-CN" sz="2000" smtClean="0"/>
              <a:t>4</a:t>
            </a:r>
            <a:r>
              <a:rPr lang="zh-CN" altLang="en-US" sz="2000" smtClean="0"/>
              <a:t>：和异步的区别是？</a:t>
            </a:r>
            <a:endParaRPr lang="en-US" altLang="zh-CN" sz="2000" smtClean="0"/>
          </a:p>
          <a:p>
            <a:r>
              <a:rPr lang="en-US" altLang="zh-CN" sz="2000" smtClean="0"/>
              <a:t>5</a:t>
            </a:r>
            <a:r>
              <a:rPr lang="zh-CN" altLang="en-US" sz="2000" smtClean="0"/>
              <a:t>：并发编程又是什么鬼？</a:t>
            </a:r>
            <a:endParaRPr lang="en-US" altLang="zh-CN" sz="2000" smtClean="0"/>
          </a:p>
          <a:p>
            <a:r>
              <a:rPr lang="en-US" altLang="zh-CN" sz="2000" smtClean="0"/>
              <a:t>6</a:t>
            </a:r>
            <a:r>
              <a:rPr lang="zh-CN" altLang="en-US" sz="2000" smtClean="0"/>
              <a:t>：多线程快还是单线程快？</a:t>
            </a:r>
            <a:endParaRPr lang="en-US" altLang="zh-CN" sz="2000" smtClean="0"/>
          </a:p>
          <a:p>
            <a:pPr marL="0" indent="0">
              <a:buNone/>
            </a:pPr>
            <a:endParaRPr lang="en-US" altLang="zh-CN" sz="2000" smtClean="0"/>
          </a:p>
          <a:p>
            <a:endParaRPr lang="zh-CN" altLang="en-US"/>
          </a:p>
        </p:txBody>
      </p:sp>
    </p:spTree>
    <p:extLst>
      <p:ext uri="{BB962C8B-B14F-4D97-AF65-F5344CB8AC3E}">
        <p14:creationId xmlns:p14="http://schemas.microsoft.com/office/powerpoint/2010/main" val="3357846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mtClean="0"/>
              <a:t>课程说明：</a:t>
            </a:r>
            <a:r>
              <a:rPr lang="en-US" altLang="zh-CN" smtClean="0"/>
              <a:t/>
            </a:r>
            <a:br>
              <a:rPr lang="en-US" altLang="zh-CN" smtClean="0"/>
            </a:br>
            <a:endParaRPr lang="zh-CN" altLang="en-US"/>
          </a:p>
        </p:txBody>
      </p:sp>
      <p:sp>
        <p:nvSpPr>
          <p:cNvPr id="3" name="副标题 2"/>
          <p:cNvSpPr>
            <a:spLocks noGrp="1"/>
          </p:cNvSpPr>
          <p:nvPr>
            <p:ph type="subTitle" idx="1"/>
          </p:nvPr>
        </p:nvSpPr>
        <p:spPr>
          <a:xfrm>
            <a:off x="533400" y="2492896"/>
            <a:ext cx="7854696" cy="4365104"/>
          </a:xfrm>
        </p:spPr>
        <p:txBody>
          <a:bodyPr>
            <a:normAutofit/>
          </a:bodyPr>
          <a:lstStyle/>
          <a:p>
            <a:endParaRPr lang="en-US" altLang="zh-CN" smtClean="0"/>
          </a:p>
          <a:p>
            <a:pPr algn="l"/>
            <a:r>
              <a:rPr lang="zh-CN" altLang="en-US" smtClean="0"/>
              <a:t>学习本系列之前的准备：</a:t>
            </a:r>
            <a:endParaRPr lang="en-US" altLang="zh-CN" smtClean="0"/>
          </a:p>
          <a:p>
            <a:pPr algn="l"/>
            <a:r>
              <a:rPr lang="zh-CN" altLang="en-US" smtClean="0"/>
              <a:t>已看完框架的</a:t>
            </a:r>
            <a:r>
              <a:rPr lang="en-US" altLang="zh-CN" smtClean="0"/>
              <a:t>Demo</a:t>
            </a:r>
            <a:r>
              <a:rPr lang="zh-CN" altLang="en-US" smtClean="0"/>
              <a:t>或相关文章，有一定的操作能力！</a:t>
            </a:r>
            <a:endParaRPr lang="en-US" altLang="zh-CN" smtClean="0"/>
          </a:p>
          <a:p>
            <a:pPr algn="l"/>
            <a:r>
              <a:rPr lang="zh-CN" altLang="en-US" smtClean="0"/>
              <a:t>开源地址：</a:t>
            </a:r>
            <a:r>
              <a:rPr lang="en-US" altLang="zh-CN">
                <a:hlinkClick r:id="rId2"/>
              </a:rPr>
              <a:t>https://</a:t>
            </a:r>
            <a:r>
              <a:rPr lang="en-US" altLang="zh-CN" smtClean="0">
                <a:hlinkClick r:id="rId2"/>
              </a:rPr>
              <a:t>github.com/cyq1162/cyqdata</a:t>
            </a:r>
            <a:endParaRPr lang="en-US" altLang="zh-CN" smtClean="0"/>
          </a:p>
          <a:p>
            <a:pPr algn="l"/>
            <a:r>
              <a:rPr lang="en-US" altLang="zh-CN" sz="1800" smtClean="0"/>
              <a:t>Demo</a:t>
            </a:r>
            <a:r>
              <a:rPr lang="zh-CN" altLang="en-US" sz="1800" smtClean="0"/>
              <a:t>：</a:t>
            </a:r>
            <a:r>
              <a:rPr lang="en-US" altLang="zh-CN" sz="1600"/>
              <a:t>http://code.taobao.org/p/cyqopen/src/trunk/CYQ.Data.GettingStarted/</a:t>
            </a:r>
            <a:endParaRPr lang="zh-CN" altLang="en-US" sz="1600"/>
          </a:p>
        </p:txBody>
      </p:sp>
    </p:spTree>
    <p:extLst>
      <p:ext uri="{BB962C8B-B14F-4D97-AF65-F5344CB8AC3E}">
        <p14:creationId xmlns:p14="http://schemas.microsoft.com/office/powerpoint/2010/main" val="34571051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2492896"/>
            <a:ext cx="7851648" cy="1828800"/>
          </a:xfrm>
        </p:spPr>
        <p:txBody>
          <a:bodyPr>
            <a:normAutofit/>
          </a:bodyPr>
          <a:lstStyle/>
          <a:p>
            <a:pPr algn="ctr"/>
            <a:r>
              <a:rPr lang="zh-CN" altLang="en-US" smtClean="0"/>
              <a:t>核心三：</a:t>
            </a:r>
            <a:r>
              <a:rPr lang="en-US" altLang="zh-CN" smtClean="0"/>
              <a:t>AOP</a:t>
            </a:r>
            <a:br>
              <a:rPr lang="en-US" altLang="zh-CN" smtClean="0"/>
            </a:br>
            <a:endParaRPr lang="zh-CN" altLang="en-US"/>
          </a:p>
        </p:txBody>
      </p:sp>
    </p:spTree>
    <p:extLst>
      <p:ext uri="{BB962C8B-B14F-4D97-AF65-F5344CB8AC3E}">
        <p14:creationId xmlns:p14="http://schemas.microsoft.com/office/powerpoint/2010/main" val="558758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mtClean="0"/>
              <a:t>Aop</a:t>
            </a:r>
            <a:r>
              <a:rPr lang="zh-CN" altLang="en-US" smtClean="0"/>
              <a:t>：</a:t>
            </a:r>
            <a:endParaRPr lang="zh-CN" altLang="en-US"/>
          </a:p>
        </p:txBody>
      </p:sp>
      <p:sp>
        <p:nvSpPr>
          <p:cNvPr id="3" name="内容占位符 2"/>
          <p:cNvSpPr>
            <a:spLocks noGrp="1"/>
          </p:cNvSpPr>
          <p:nvPr>
            <p:ph idx="1"/>
          </p:nvPr>
        </p:nvSpPr>
        <p:spPr>
          <a:xfrm>
            <a:off x="609600" y="2492896"/>
            <a:ext cx="8229600" cy="3816424"/>
          </a:xfrm>
        </p:spPr>
        <p:txBody>
          <a:bodyPr>
            <a:normAutofit/>
          </a:bodyPr>
          <a:lstStyle/>
          <a:p>
            <a:r>
              <a:rPr lang="en-US" altLang="zh-CN" sz="1800" smtClean="0"/>
              <a:t>1</a:t>
            </a:r>
            <a:r>
              <a:rPr lang="zh-CN" altLang="en-US" sz="1800" smtClean="0"/>
              <a:t>：</a:t>
            </a:r>
            <a:r>
              <a:rPr lang="en-US" altLang="zh-CN" sz="1800" smtClean="0"/>
              <a:t>Aop </a:t>
            </a:r>
            <a:r>
              <a:rPr lang="zh-CN" altLang="en-US" sz="1800" smtClean="0"/>
              <a:t>是什么？</a:t>
            </a:r>
            <a:endParaRPr lang="en-US" altLang="zh-CN" sz="1800" smtClean="0"/>
          </a:p>
          <a:p>
            <a:r>
              <a:rPr lang="en-US" altLang="zh-CN" sz="1800" smtClean="0"/>
              <a:t>2</a:t>
            </a:r>
            <a:r>
              <a:rPr lang="zh-CN" altLang="en-US" sz="1800" smtClean="0"/>
              <a:t>：什么场景可以用</a:t>
            </a:r>
            <a:r>
              <a:rPr lang="en-US" altLang="zh-CN" sz="1800" smtClean="0"/>
              <a:t>Aop</a:t>
            </a:r>
            <a:r>
              <a:rPr lang="zh-CN" altLang="en-US" sz="1800" smtClean="0"/>
              <a:t>？</a:t>
            </a:r>
            <a:endParaRPr lang="en-US" altLang="zh-CN" sz="1800" smtClean="0"/>
          </a:p>
          <a:p>
            <a:r>
              <a:rPr lang="en-US" altLang="zh-CN" sz="1800" smtClean="0"/>
              <a:t>3</a:t>
            </a:r>
            <a:r>
              <a:rPr lang="zh-CN" altLang="en-US" sz="1800" smtClean="0"/>
              <a:t>：如何使用？</a:t>
            </a:r>
            <a:endParaRPr lang="en-US" altLang="zh-CN" sz="1800" smtClean="0"/>
          </a:p>
          <a:p>
            <a:r>
              <a:rPr lang="en-US" altLang="zh-CN" sz="1800" smtClean="0"/>
              <a:t>4</a:t>
            </a:r>
            <a:r>
              <a:rPr lang="zh-CN" altLang="en-US" sz="1800" smtClean="0"/>
              <a:t>：</a:t>
            </a:r>
            <a:r>
              <a:rPr lang="en-US" altLang="zh-CN" sz="1800" smtClean="0"/>
              <a:t>Aop</a:t>
            </a:r>
            <a:r>
              <a:rPr lang="zh-CN" altLang="en-US" sz="1800" smtClean="0"/>
              <a:t>使用时，什么情况会产生死循环，如何避免？</a:t>
            </a:r>
            <a:endParaRPr lang="en-US" altLang="zh-CN" sz="1800" smtClean="0"/>
          </a:p>
          <a:p>
            <a:r>
              <a:rPr lang="en-US" altLang="zh-CN" sz="1800" smtClean="0"/>
              <a:t>5</a:t>
            </a:r>
            <a:r>
              <a:rPr lang="zh-CN" altLang="en-US" sz="1800" smtClean="0"/>
              <a:t>：</a:t>
            </a:r>
            <a:r>
              <a:rPr lang="en-US" altLang="zh-CN" sz="1800"/>
              <a:t> Aop</a:t>
            </a:r>
            <a:r>
              <a:rPr lang="zh-CN" altLang="en-US" sz="1800"/>
              <a:t>使用时，什么情况会产</a:t>
            </a:r>
            <a:r>
              <a:rPr lang="zh-CN" altLang="en-US" sz="1800" smtClean="0"/>
              <a:t>生数据库死锁，</a:t>
            </a:r>
            <a:r>
              <a:rPr lang="zh-CN" altLang="en-US" sz="1800"/>
              <a:t>如何避免？</a:t>
            </a:r>
            <a:endParaRPr lang="en-US" altLang="zh-CN" sz="1800" smtClean="0"/>
          </a:p>
          <a:p>
            <a:r>
              <a:rPr lang="en-US" altLang="zh-CN" sz="1800" smtClean="0"/>
              <a:t>6</a:t>
            </a:r>
            <a:r>
              <a:rPr lang="zh-CN" altLang="en-US" sz="1800" smtClean="0"/>
              <a:t>：</a:t>
            </a:r>
            <a:r>
              <a:rPr lang="zh-CN" altLang="en-US" sz="1800"/>
              <a:t>静</a:t>
            </a:r>
            <a:r>
              <a:rPr lang="zh-CN" altLang="en-US" sz="1800" smtClean="0"/>
              <a:t>态和动态</a:t>
            </a:r>
            <a:r>
              <a:rPr lang="en-US" altLang="zh-CN" sz="1800" smtClean="0"/>
              <a:t>Aop</a:t>
            </a:r>
            <a:r>
              <a:rPr lang="zh-CN" altLang="en-US" sz="1800" smtClean="0"/>
              <a:t>实现的区别？</a:t>
            </a:r>
            <a:endParaRPr lang="en-US" altLang="zh-CN" smtClean="0"/>
          </a:p>
          <a:p>
            <a:endParaRPr lang="en-US" altLang="zh-CN" sz="2000" smtClean="0"/>
          </a:p>
          <a:p>
            <a:endParaRPr lang="en-US" altLang="zh-CN" sz="2000" smtClean="0"/>
          </a:p>
          <a:p>
            <a:endParaRPr lang="en-US" altLang="zh-CN"/>
          </a:p>
          <a:p>
            <a:endParaRPr lang="en-US" altLang="zh-CN"/>
          </a:p>
          <a:p>
            <a:endParaRPr lang="zh-CN" altLang="en-US"/>
          </a:p>
        </p:txBody>
      </p:sp>
      <p:sp>
        <p:nvSpPr>
          <p:cNvPr id="4" name="内容占位符 2"/>
          <p:cNvSpPr txBox="1">
            <a:spLocks/>
          </p:cNvSpPr>
          <p:nvPr/>
        </p:nvSpPr>
        <p:spPr>
          <a:xfrm>
            <a:off x="639366" y="1988840"/>
            <a:ext cx="7821066" cy="504056"/>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zh-CN" sz="1400" smtClean="0"/>
              <a:t>CYQ.Data.Aop.IAop</a:t>
            </a:r>
            <a:r>
              <a:rPr lang="zh-CN" altLang="en-US" sz="1400" smtClean="0"/>
              <a:t>接口</a:t>
            </a:r>
            <a:endParaRPr lang="en-US" altLang="zh-CN" sz="1400" smtClean="0"/>
          </a:p>
        </p:txBody>
      </p:sp>
    </p:spTree>
    <p:extLst>
      <p:ext uri="{BB962C8B-B14F-4D97-AF65-F5344CB8AC3E}">
        <p14:creationId xmlns:p14="http://schemas.microsoft.com/office/powerpoint/2010/main" val="545422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扩展知识</a:t>
            </a:r>
            <a:endParaRPr lang="zh-CN" altLang="en-US"/>
          </a:p>
        </p:txBody>
      </p:sp>
      <p:sp>
        <p:nvSpPr>
          <p:cNvPr id="3" name="内容占位符 2"/>
          <p:cNvSpPr>
            <a:spLocks noGrp="1"/>
          </p:cNvSpPr>
          <p:nvPr>
            <p:ph idx="1"/>
          </p:nvPr>
        </p:nvSpPr>
        <p:spPr/>
        <p:txBody>
          <a:bodyPr>
            <a:normAutofit/>
          </a:bodyPr>
          <a:lstStyle/>
          <a:p>
            <a:r>
              <a:rPr lang="en-US" altLang="zh-CN" sz="2000" smtClean="0"/>
              <a:t>1</a:t>
            </a:r>
            <a:r>
              <a:rPr lang="zh-CN" altLang="en-US" sz="2000" smtClean="0"/>
              <a:t>：反射是什么概念？</a:t>
            </a:r>
            <a:endParaRPr lang="en-US" altLang="zh-CN" sz="2000" smtClean="0"/>
          </a:p>
          <a:p>
            <a:r>
              <a:rPr lang="en-US" altLang="zh-CN" sz="2000" smtClean="0"/>
              <a:t>2</a:t>
            </a:r>
            <a:r>
              <a:rPr lang="zh-CN" altLang="en-US" sz="2000" smtClean="0"/>
              <a:t>：如何动态加载程序集？</a:t>
            </a:r>
            <a:endParaRPr lang="en-US" altLang="zh-CN" sz="2000" smtClean="0"/>
          </a:p>
          <a:p>
            <a:r>
              <a:rPr lang="en-US" altLang="zh-CN" sz="2000" smtClean="0"/>
              <a:t>3</a:t>
            </a:r>
            <a:r>
              <a:rPr lang="zh-CN" altLang="en-US" sz="2000" smtClean="0"/>
              <a:t>：如何动态创建实例？</a:t>
            </a:r>
            <a:endParaRPr lang="en-US" altLang="zh-CN" sz="2000" smtClean="0"/>
          </a:p>
          <a:p>
            <a:r>
              <a:rPr lang="en-US" altLang="zh-CN" sz="2000" smtClean="0"/>
              <a:t>4</a:t>
            </a:r>
            <a:r>
              <a:rPr lang="zh-CN" altLang="en-US" sz="2000" smtClean="0"/>
              <a:t>：反射如何调静态方法？</a:t>
            </a:r>
            <a:endParaRPr lang="en-US" altLang="zh-CN" sz="2000" smtClean="0"/>
          </a:p>
          <a:p>
            <a:r>
              <a:rPr lang="en-US" altLang="zh-CN" sz="2000" smtClean="0"/>
              <a:t>5</a:t>
            </a:r>
            <a:r>
              <a:rPr lang="zh-CN" altLang="en-US" sz="2000" smtClean="0"/>
              <a:t>：属性</a:t>
            </a:r>
            <a:r>
              <a:rPr lang="en-US" altLang="zh-CN" sz="2000" smtClean="0"/>
              <a:t>Attribute</a:t>
            </a:r>
            <a:r>
              <a:rPr lang="zh-CN" altLang="en-US" sz="2000" smtClean="0"/>
              <a:t>是什么情况？</a:t>
            </a:r>
            <a:endParaRPr lang="en-US" altLang="zh-CN" sz="2000" smtClean="0"/>
          </a:p>
          <a:p>
            <a:r>
              <a:rPr lang="en-US" altLang="zh-CN" sz="2000" smtClean="0"/>
              <a:t>6</a:t>
            </a:r>
            <a:r>
              <a:rPr lang="zh-CN" altLang="en-US" sz="2000" smtClean="0"/>
              <a:t>：获取属性</a:t>
            </a:r>
            <a:r>
              <a:rPr lang="en-US" altLang="zh-CN" sz="2000" smtClean="0"/>
              <a:t>Attribute</a:t>
            </a:r>
            <a:r>
              <a:rPr lang="zh-CN" altLang="en-US" sz="2000" smtClean="0"/>
              <a:t>需要二次反射？</a:t>
            </a:r>
            <a:endParaRPr lang="en-US" altLang="zh-CN" sz="2000" smtClean="0"/>
          </a:p>
          <a:p>
            <a:r>
              <a:rPr lang="en-US" altLang="zh-CN" sz="2000" smtClean="0"/>
              <a:t>7</a:t>
            </a:r>
            <a:r>
              <a:rPr lang="zh-CN" altLang="en-US" sz="2000" smtClean="0"/>
              <a:t>：反射为什么要配合缓存？</a:t>
            </a:r>
            <a:endParaRPr lang="en-US" altLang="zh-CN" sz="2000" smtClean="0"/>
          </a:p>
          <a:p>
            <a:r>
              <a:rPr lang="en-US" altLang="zh-CN" sz="2000" smtClean="0"/>
              <a:t>8</a:t>
            </a:r>
            <a:r>
              <a:rPr lang="zh-CN" altLang="en-US" sz="2000" smtClean="0"/>
              <a:t>：</a:t>
            </a:r>
            <a:r>
              <a:rPr lang="en-US" altLang="zh-CN" sz="2000" smtClean="0"/>
              <a:t>Emit</a:t>
            </a:r>
            <a:r>
              <a:rPr lang="zh-CN" altLang="en-US" sz="2000" smtClean="0"/>
              <a:t>是什么鬼？</a:t>
            </a:r>
            <a:endParaRPr lang="en-US" altLang="zh-CN" sz="2000" smtClean="0"/>
          </a:p>
          <a:p>
            <a:r>
              <a:rPr lang="en-US" altLang="zh-CN" sz="2000" smtClean="0"/>
              <a:t>9</a:t>
            </a:r>
            <a:r>
              <a:rPr lang="zh-CN" altLang="en-US" sz="2000" smtClean="0"/>
              <a:t>：为什么他们要用</a:t>
            </a:r>
            <a:r>
              <a:rPr lang="en-US" altLang="zh-CN" sz="2000" smtClean="0"/>
              <a:t>Emit</a:t>
            </a:r>
            <a:r>
              <a:rPr lang="zh-CN" altLang="en-US" sz="2000" smtClean="0"/>
              <a:t>代替反射？</a:t>
            </a:r>
            <a:endParaRPr lang="en-US" altLang="zh-CN" sz="2000" smtClean="0"/>
          </a:p>
          <a:p>
            <a:r>
              <a:rPr lang="en-US" altLang="zh-CN" sz="2000" smtClean="0"/>
              <a:t>10</a:t>
            </a:r>
            <a:r>
              <a:rPr lang="zh-CN" altLang="en-US" sz="2000" smtClean="0"/>
              <a:t>：为什么他们不全部用</a:t>
            </a:r>
            <a:r>
              <a:rPr lang="en-US" altLang="zh-CN" sz="2000" smtClean="0"/>
              <a:t>Emt</a:t>
            </a:r>
            <a:r>
              <a:rPr lang="zh-CN" altLang="en-US" sz="2000" smtClean="0"/>
              <a:t>代替反射？</a:t>
            </a:r>
            <a:endParaRPr lang="en-US" altLang="zh-CN" sz="2000" smtClean="0"/>
          </a:p>
          <a:p>
            <a:pPr marL="0" indent="0">
              <a:buNone/>
            </a:pPr>
            <a:endParaRPr lang="en-US" altLang="zh-CN" sz="2000" smtClean="0"/>
          </a:p>
          <a:p>
            <a:endParaRPr lang="zh-CN" altLang="en-US"/>
          </a:p>
        </p:txBody>
      </p:sp>
    </p:spTree>
    <p:extLst>
      <p:ext uri="{BB962C8B-B14F-4D97-AF65-F5344CB8AC3E}">
        <p14:creationId xmlns:p14="http://schemas.microsoft.com/office/powerpoint/2010/main" val="1880344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2492896"/>
            <a:ext cx="7851648" cy="1828800"/>
          </a:xfrm>
        </p:spPr>
        <p:txBody>
          <a:bodyPr>
            <a:normAutofit/>
          </a:bodyPr>
          <a:lstStyle/>
          <a:p>
            <a:pPr algn="ctr"/>
            <a:r>
              <a:rPr lang="zh-CN" altLang="en-US" smtClean="0"/>
              <a:t>核心四：</a:t>
            </a:r>
            <a:r>
              <a:rPr lang="en-US" altLang="zh-CN" smtClean="0"/>
              <a:t>JsonHelper</a:t>
            </a:r>
            <a:br>
              <a:rPr lang="en-US" altLang="zh-CN" smtClean="0"/>
            </a:br>
            <a:endParaRPr lang="zh-CN" altLang="en-US"/>
          </a:p>
        </p:txBody>
      </p:sp>
    </p:spTree>
    <p:extLst>
      <p:ext uri="{BB962C8B-B14F-4D97-AF65-F5344CB8AC3E}">
        <p14:creationId xmlns:p14="http://schemas.microsoft.com/office/powerpoint/2010/main" val="5587588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mtClean="0"/>
              <a:t>JsonHelper</a:t>
            </a:r>
            <a:r>
              <a:rPr lang="zh-CN" altLang="en-US" smtClean="0"/>
              <a:t>：</a:t>
            </a:r>
            <a:endParaRPr lang="zh-CN" altLang="en-US"/>
          </a:p>
        </p:txBody>
      </p:sp>
      <p:sp>
        <p:nvSpPr>
          <p:cNvPr id="3" name="内容占位符 2"/>
          <p:cNvSpPr>
            <a:spLocks noGrp="1"/>
          </p:cNvSpPr>
          <p:nvPr>
            <p:ph idx="1"/>
          </p:nvPr>
        </p:nvSpPr>
        <p:spPr>
          <a:xfrm>
            <a:off x="609600" y="1844824"/>
            <a:ext cx="8229600" cy="4464496"/>
          </a:xfrm>
        </p:spPr>
        <p:txBody>
          <a:bodyPr>
            <a:normAutofit/>
          </a:bodyPr>
          <a:lstStyle/>
          <a:p>
            <a:endParaRPr lang="en-US" altLang="zh-CN" sz="1800" smtClean="0"/>
          </a:p>
          <a:p>
            <a:r>
              <a:rPr lang="en-US" altLang="zh-CN" sz="1800" smtClean="0"/>
              <a:t>1</a:t>
            </a:r>
            <a:r>
              <a:rPr lang="zh-CN" altLang="en-US" sz="1800" smtClean="0"/>
              <a:t>：</a:t>
            </a:r>
            <a:r>
              <a:rPr lang="en-US" altLang="zh-CN" sz="1800" smtClean="0"/>
              <a:t>JsonHelper</a:t>
            </a:r>
            <a:r>
              <a:rPr lang="zh-CN" altLang="en-US" sz="1800" smtClean="0"/>
              <a:t>提供了哪些静态方法？</a:t>
            </a:r>
            <a:endParaRPr lang="en-US" altLang="zh-CN" sz="1800" smtClean="0"/>
          </a:p>
          <a:p>
            <a:r>
              <a:rPr lang="en-US" altLang="zh-CN" sz="1800" smtClean="0"/>
              <a:t>2</a:t>
            </a:r>
            <a:r>
              <a:rPr lang="zh-CN" altLang="en-US" sz="1800" smtClean="0"/>
              <a:t>：</a:t>
            </a:r>
            <a:r>
              <a:rPr lang="en-US" altLang="zh-CN" sz="1800" smtClean="0"/>
              <a:t>JsonHelper</a:t>
            </a:r>
            <a:r>
              <a:rPr lang="zh-CN" altLang="en-US" sz="1800" smtClean="0"/>
              <a:t>如何实例化使用？</a:t>
            </a:r>
            <a:endParaRPr lang="en-US" altLang="zh-CN" sz="1800" smtClean="0"/>
          </a:p>
          <a:p>
            <a:r>
              <a:rPr lang="en-US" altLang="zh-CN" sz="1800" smtClean="0"/>
              <a:t>3</a:t>
            </a:r>
            <a:r>
              <a:rPr lang="zh-CN" altLang="en-US" sz="1800" smtClean="0"/>
              <a:t>：</a:t>
            </a:r>
            <a:r>
              <a:rPr lang="en-US" altLang="zh-CN" sz="1800" smtClean="0"/>
              <a:t>JsonHelper </a:t>
            </a:r>
            <a:r>
              <a:rPr lang="zh-CN" altLang="en-US" sz="1800" smtClean="0"/>
              <a:t>如何创建复杂的</a:t>
            </a:r>
            <a:r>
              <a:rPr lang="en-US" altLang="zh-CN" sz="1800" smtClean="0"/>
              <a:t>Json</a:t>
            </a:r>
            <a:r>
              <a:rPr lang="zh-CN" altLang="en-US" sz="1800" smtClean="0"/>
              <a:t>结构？</a:t>
            </a:r>
            <a:endParaRPr lang="en-US" altLang="zh-CN" sz="1800" smtClean="0"/>
          </a:p>
          <a:p>
            <a:r>
              <a:rPr lang="en-US" altLang="zh-CN" sz="1800" smtClean="0"/>
              <a:t>4</a:t>
            </a:r>
            <a:r>
              <a:rPr lang="zh-CN" altLang="en-US" sz="1800" smtClean="0"/>
              <a:t>：</a:t>
            </a:r>
            <a:r>
              <a:rPr lang="en-US" altLang="zh-CN" sz="1800" smtClean="0"/>
              <a:t>JsonHelper </a:t>
            </a:r>
            <a:r>
              <a:rPr lang="zh-CN" altLang="en-US" sz="1800" smtClean="0"/>
              <a:t>都能处理哪些数据类型？</a:t>
            </a:r>
            <a:endParaRPr lang="en-US" altLang="zh-CN" sz="1800" smtClean="0"/>
          </a:p>
          <a:p>
            <a:r>
              <a:rPr lang="en-US" altLang="zh-CN" sz="1800" smtClean="0"/>
              <a:t>5</a:t>
            </a:r>
            <a:r>
              <a:rPr lang="zh-CN" altLang="en-US" sz="1800" smtClean="0"/>
              <a:t>：如何和</a:t>
            </a:r>
            <a:r>
              <a:rPr lang="en-US" altLang="zh-CN" sz="1800" smtClean="0"/>
              <a:t>Xml</a:t>
            </a:r>
            <a:r>
              <a:rPr lang="zh-CN" altLang="en-US" sz="1800" smtClean="0"/>
              <a:t>交互？</a:t>
            </a:r>
            <a:endParaRPr lang="en-US" altLang="zh-CN" sz="1800" smtClean="0"/>
          </a:p>
          <a:p>
            <a:r>
              <a:rPr lang="en-US" altLang="zh-CN" sz="1800" smtClean="0"/>
              <a:t>6</a:t>
            </a:r>
            <a:r>
              <a:rPr lang="zh-CN" altLang="en-US" sz="1800" smtClean="0"/>
              <a:t>：如何和</a:t>
            </a:r>
            <a:r>
              <a:rPr lang="en-US" altLang="zh-CN" sz="1800" smtClean="0"/>
              <a:t>post</a:t>
            </a:r>
            <a:r>
              <a:rPr lang="zh-CN" altLang="en-US" sz="1800" smtClean="0"/>
              <a:t>的数据交互？</a:t>
            </a:r>
            <a:endParaRPr lang="en-US" altLang="zh-CN" sz="1800" smtClean="0"/>
          </a:p>
          <a:p>
            <a:r>
              <a:rPr lang="en-US" altLang="zh-CN" sz="1800" smtClean="0"/>
              <a:t>7</a:t>
            </a:r>
            <a:r>
              <a:rPr lang="zh-CN" altLang="en-US" sz="1800" smtClean="0"/>
              <a:t>：如何和</a:t>
            </a:r>
            <a:r>
              <a:rPr lang="en-US" altLang="zh-CN" sz="1800" smtClean="0"/>
              <a:t>Get</a:t>
            </a:r>
            <a:r>
              <a:rPr lang="zh-CN" altLang="en-US" sz="1800" smtClean="0"/>
              <a:t>的参数交互？</a:t>
            </a:r>
            <a:endParaRPr lang="en-US" altLang="zh-CN" sz="1800" smtClean="0"/>
          </a:p>
          <a:p>
            <a:r>
              <a:rPr lang="en-US" altLang="zh-CN" sz="1800" smtClean="0"/>
              <a:t>8</a:t>
            </a:r>
            <a:r>
              <a:rPr lang="zh-CN" altLang="en-US" sz="1800" smtClean="0"/>
              <a:t>：如何和</a:t>
            </a:r>
            <a:r>
              <a:rPr lang="en-US" altLang="zh-CN" sz="1800" smtClean="0"/>
              <a:t>MDataTable</a:t>
            </a:r>
            <a:r>
              <a:rPr lang="zh-CN" altLang="en-US" sz="1800" smtClean="0"/>
              <a:t>系交互？</a:t>
            </a:r>
            <a:endParaRPr lang="en-US" altLang="zh-CN" sz="1800" smtClean="0"/>
          </a:p>
          <a:p>
            <a:r>
              <a:rPr lang="en-US" altLang="zh-CN" sz="1800" smtClean="0"/>
              <a:t>9</a:t>
            </a:r>
            <a:r>
              <a:rPr lang="zh-CN" altLang="en-US" sz="1800" smtClean="0"/>
              <a:t>：如何和实体交互？</a:t>
            </a:r>
            <a:endParaRPr lang="en-US" altLang="zh-CN" sz="1800" smtClean="0"/>
          </a:p>
          <a:p>
            <a:r>
              <a:rPr lang="en-US" altLang="zh-CN" sz="1800" smtClean="0"/>
              <a:t>10</a:t>
            </a:r>
            <a:r>
              <a:rPr lang="zh-CN" altLang="en-US" sz="1800" smtClean="0"/>
              <a:t>：如何和字典、泛型、数组交互？</a:t>
            </a:r>
            <a:endParaRPr lang="en-US" altLang="zh-CN" sz="1800" smtClean="0"/>
          </a:p>
          <a:p>
            <a:r>
              <a:rPr lang="en-US" altLang="zh-CN" sz="1800" smtClean="0"/>
              <a:t>11</a:t>
            </a:r>
            <a:r>
              <a:rPr lang="zh-CN" altLang="en-US" sz="1800" smtClean="0"/>
              <a:t>：如何和其它乱七杂八的数据结构交互？</a:t>
            </a:r>
            <a:endParaRPr lang="en-US" altLang="zh-CN" sz="1800" smtClean="0"/>
          </a:p>
          <a:p>
            <a:pPr marL="0" indent="0">
              <a:buNone/>
            </a:pPr>
            <a:endParaRPr lang="en-US" altLang="zh-CN" sz="2000" smtClean="0"/>
          </a:p>
          <a:p>
            <a:endParaRPr lang="en-US" altLang="zh-CN" sz="2000" smtClean="0"/>
          </a:p>
          <a:p>
            <a:endParaRPr lang="en-US" altLang="zh-CN"/>
          </a:p>
          <a:p>
            <a:endParaRPr lang="en-US" altLang="zh-CN"/>
          </a:p>
          <a:p>
            <a:endParaRPr lang="zh-CN" altLang="en-US"/>
          </a:p>
        </p:txBody>
      </p:sp>
    </p:spTree>
    <p:extLst>
      <p:ext uri="{BB962C8B-B14F-4D97-AF65-F5344CB8AC3E}">
        <p14:creationId xmlns:p14="http://schemas.microsoft.com/office/powerpoint/2010/main" val="26903291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扩展知识</a:t>
            </a:r>
            <a:endParaRPr lang="zh-CN" altLang="en-US"/>
          </a:p>
        </p:txBody>
      </p:sp>
      <p:sp>
        <p:nvSpPr>
          <p:cNvPr id="3" name="内容占位符 2"/>
          <p:cNvSpPr>
            <a:spLocks noGrp="1"/>
          </p:cNvSpPr>
          <p:nvPr>
            <p:ph idx="1"/>
          </p:nvPr>
        </p:nvSpPr>
        <p:spPr/>
        <p:txBody>
          <a:bodyPr>
            <a:normAutofit/>
          </a:bodyPr>
          <a:lstStyle/>
          <a:p>
            <a:r>
              <a:rPr lang="en-US" altLang="zh-CN" sz="2000" smtClean="0"/>
              <a:t>1</a:t>
            </a:r>
            <a:r>
              <a:rPr lang="zh-CN" altLang="en-US" sz="2000" smtClean="0"/>
              <a:t>：字符和字符串的区别？</a:t>
            </a:r>
            <a:endParaRPr lang="en-US" altLang="zh-CN" sz="2000" smtClean="0"/>
          </a:p>
          <a:p>
            <a:r>
              <a:rPr lang="en-US" altLang="zh-CN" sz="2000" smtClean="0"/>
              <a:t>2</a:t>
            </a:r>
            <a:r>
              <a:rPr lang="zh-CN" altLang="en-US" sz="2000" smtClean="0"/>
              <a:t>：</a:t>
            </a:r>
            <a:r>
              <a:rPr lang="en-US" altLang="zh-CN" sz="2000" smtClean="0"/>
              <a:t>string</a:t>
            </a:r>
            <a:r>
              <a:rPr lang="zh-CN" altLang="en-US" sz="2000" smtClean="0"/>
              <a:t>和</a:t>
            </a:r>
            <a:r>
              <a:rPr lang="en-US" altLang="zh-CN" sz="2000" smtClean="0"/>
              <a:t>StingBuilder</a:t>
            </a:r>
            <a:r>
              <a:rPr lang="zh-CN" altLang="en-US" sz="2000" smtClean="0"/>
              <a:t>的区别？</a:t>
            </a:r>
            <a:endParaRPr lang="en-US" altLang="zh-CN" sz="2000" smtClean="0"/>
          </a:p>
          <a:p>
            <a:r>
              <a:rPr lang="en-US" altLang="zh-CN" sz="2000" smtClean="0"/>
              <a:t>3</a:t>
            </a:r>
            <a:r>
              <a:rPr lang="zh-CN" altLang="en-US" sz="2000" smtClean="0"/>
              <a:t>：如何高效的处理字符串的增删改查？</a:t>
            </a:r>
            <a:endParaRPr lang="en-US" altLang="zh-CN" sz="2000" smtClean="0"/>
          </a:p>
          <a:p>
            <a:r>
              <a:rPr lang="en-US" altLang="zh-CN" sz="2000" smtClean="0"/>
              <a:t>4</a:t>
            </a:r>
            <a:r>
              <a:rPr lang="zh-CN" altLang="en-US" sz="2000" smtClean="0"/>
              <a:t>：字符串如何进行不区分大小写的比较与替换与查找？</a:t>
            </a:r>
            <a:endParaRPr lang="en-US" altLang="zh-CN" sz="2000" smtClean="0"/>
          </a:p>
          <a:p>
            <a:r>
              <a:rPr lang="en-US" altLang="zh-CN" sz="2000" smtClean="0"/>
              <a:t>5</a:t>
            </a:r>
            <a:r>
              <a:rPr lang="zh-CN" altLang="en-US" sz="2000" smtClean="0"/>
              <a:t>：</a:t>
            </a:r>
            <a:r>
              <a:rPr lang="en-US" altLang="zh-CN" sz="2000" smtClean="0"/>
              <a:t>StringComparison.CurrentCulture </a:t>
            </a:r>
            <a:r>
              <a:rPr lang="zh-CN" altLang="en-US" sz="2000" smtClean="0"/>
              <a:t>是什么鬼？</a:t>
            </a:r>
            <a:endParaRPr lang="en-US" altLang="zh-CN" sz="2000" smtClean="0"/>
          </a:p>
          <a:p>
            <a:r>
              <a:rPr lang="en-US" altLang="zh-CN" sz="2000" smtClean="0"/>
              <a:t>6</a:t>
            </a:r>
            <a:r>
              <a:rPr lang="zh-CN" altLang="en-US" sz="2000" smtClean="0"/>
              <a:t>：为什么会有区域敏感排序的存在？</a:t>
            </a:r>
            <a:endParaRPr lang="en-US" altLang="zh-CN" sz="2000" smtClean="0"/>
          </a:p>
          <a:p>
            <a:r>
              <a:rPr lang="en-US" altLang="zh-CN" sz="2000" smtClean="0"/>
              <a:t>7</a:t>
            </a:r>
            <a:r>
              <a:rPr lang="zh-CN" altLang="en-US" sz="2000" smtClean="0"/>
              <a:t>：如何写出健壮的数据类型转换？</a:t>
            </a:r>
            <a:endParaRPr lang="en-US" altLang="zh-CN" sz="2000" smtClean="0"/>
          </a:p>
          <a:p>
            <a:endParaRPr lang="zh-CN" altLang="en-US"/>
          </a:p>
        </p:txBody>
      </p:sp>
    </p:spTree>
    <p:extLst>
      <p:ext uri="{BB962C8B-B14F-4D97-AF65-F5344CB8AC3E}">
        <p14:creationId xmlns:p14="http://schemas.microsoft.com/office/powerpoint/2010/main" val="2315612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2492896"/>
            <a:ext cx="7851648" cy="1828800"/>
          </a:xfrm>
        </p:spPr>
        <p:txBody>
          <a:bodyPr>
            <a:normAutofit/>
          </a:bodyPr>
          <a:lstStyle/>
          <a:p>
            <a:pPr algn="ctr"/>
            <a:r>
              <a:rPr lang="zh-CN" altLang="en-US" smtClean="0"/>
              <a:t>核心五：</a:t>
            </a:r>
            <a:r>
              <a:rPr lang="en-US" altLang="zh-CN" smtClean="0"/>
              <a:t>MDataTable</a:t>
            </a:r>
            <a:r>
              <a:rPr lang="zh-CN" altLang="en-US" smtClean="0"/>
              <a:t>系</a:t>
            </a:r>
            <a:r>
              <a:rPr lang="en-US" altLang="zh-CN" smtClean="0"/>
              <a:t/>
            </a:r>
            <a:br>
              <a:rPr lang="en-US" altLang="zh-CN" smtClean="0"/>
            </a:br>
            <a:endParaRPr lang="zh-CN" altLang="en-US"/>
          </a:p>
        </p:txBody>
      </p:sp>
    </p:spTree>
    <p:extLst>
      <p:ext uri="{BB962C8B-B14F-4D97-AF65-F5344CB8AC3E}">
        <p14:creationId xmlns:p14="http://schemas.microsoft.com/office/powerpoint/2010/main" val="558758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扩展知识</a:t>
            </a:r>
            <a:endParaRPr lang="zh-CN" altLang="en-US"/>
          </a:p>
        </p:txBody>
      </p:sp>
      <p:sp>
        <p:nvSpPr>
          <p:cNvPr id="3" name="内容占位符 2"/>
          <p:cNvSpPr>
            <a:spLocks noGrp="1"/>
          </p:cNvSpPr>
          <p:nvPr>
            <p:ph idx="1"/>
          </p:nvPr>
        </p:nvSpPr>
        <p:spPr/>
        <p:txBody>
          <a:bodyPr>
            <a:normAutofit/>
          </a:bodyPr>
          <a:lstStyle/>
          <a:p>
            <a:r>
              <a:rPr lang="en-US" altLang="zh-CN" sz="2000" smtClean="0"/>
              <a:t>1</a:t>
            </a:r>
            <a:r>
              <a:rPr lang="zh-CN" altLang="en-US" sz="2000" smtClean="0"/>
              <a:t>：值类型和引用类型的区别？</a:t>
            </a:r>
            <a:endParaRPr lang="en-US" altLang="zh-CN" sz="2000" smtClean="0"/>
          </a:p>
          <a:p>
            <a:r>
              <a:rPr lang="en-US" altLang="zh-CN" sz="2000" smtClean="0"/>
              <a:t>2</a:t>
            </a:r>
            <a:r>
              <a:rPr lang="zh-CN" altLang="en-US" sz="2000" smtClean="0"/>
              <a:t>：</a:t>
            </a:r>
            <a:r>
              <a:rPr lang="en-US" altLang="zh-CN" sz="2000" smtClean="0"/>
              <a:t>out</a:t>
            </a:r>
            <a:r>
              <a:rPr lang="zh-CN" altLang="en-US" sz="2000" smtClean="0"/>
              <a:t>和</a:t>
            </a:r>
            <a:r>
              <a:rPr lang="en-US" altLang="zh-CN" sz="2000" smtClean="0"/>
              <a:t>ref</a:t>
            </a:r>
            <a:r>
              <a:rPr lang="zh-CN" altLang="en-US" sz="2000"/>
              <a:t>认</a:t>
            </a:r>
            <a:r>
              <a:rPr lang="zh-CN" altLang="en-US" sz="2000" smtClean="0"/>
              <a:t>识有多少？</a:t>
            </a:r>
            <a:endParaRPr lang="en-US" altLang="zh-CN" sz="2000" smtClean="0"/>
          </a:p>
          <a:p>
            <a:r>
              <a:rPr lang="en-US" altLang="zh-CN" sz="2000" smtClean="0"/>
              <a:t>3</a:t>
            </a:r>
            <a:r>
              <a:rPr lang="zh-CN" altLang="en-US" sz="2000" smtClean="0"/>
              <a:t>：如何正确的使用</a:t>
            </a:r>
            <a:r>
              <a:rPr lang="en-US" altLang="zh-CN" sz="2000" smtClean="0"/>
              <a:t>ref</a:t>
            </a:r>
            <a:r>
              <a:rPr lang="zh-CN" altLang="en-US" sz="2000" smtClean="0"/>
              <a:t>？</a:t>
            </a:r>
            <a:endParaRPr lang="en-US" altLang="zh-CN" sz="2000" smtClean="0"/>
          </a:p>
          <a:p>
            <a:r>
              <a:rPr lang="en-US" altLang="zh-CN" sz="2000" smtClean="0"/>
              <a:t>4</a:t>
            </a:r>
            <a:r>
              <a:rPr lang="zh-CN" altLang="en-US" sz="2000" smtClean="0"/>
              <a:t>：</a:t>
            </a:r>
            <a:r>
              <a:rPr lang="en-US" altLang="zh-CN" sz="2000"/>
              <a:t> Tuple </a:t>
            </a:r>
            <a:r>
              <a:rPr lang="zh-CN" altLang="en-US" sz="2000" smtClean="0"/>
              <a:t>是什么？</a:t>
            </a:r>
            <a:r>
              <a:rPr lang="en-US" altLang="zh-CN" sz="2000" smtClean="0"/>
              <a:t>out</a:t>
            </a:r>
            <a:r>
              <a:rPr lang="zh-CN" altLang="en-US" sz="2000" smtClean="0"/>
              <a:t>会被</a:t>
            </a:r>
            <a:r>
              <a:rPr lang="en-US" altLang="zh-CN" sz="2000" smtClean="0"/>
              <a:t>tuple</a:t>
            </a:r>
            <a:r>
              <a:rPr lang="zh-CN" altLang="en-US" sz="2000" smtClean="0"/>
              <a:t>替换吗？</a:t>
            </a:r>
            <a:endParaRPr lang="en-US" altLang="zh-CN" sz="2000" smtClean="0"/>
          </a:p>
          <a:p>
            <a:pPr marL="0" indent="0">
              <a:buNone/>
            </a:pPr>
            <a:endParaRPr lang="zh-CN" altLang="en-US"/>
          </a:p>
        </p:txBody>
      </p:sp>
    </p:spTree>
    <p:extLst>
      <p:ext uri="{BB962C8B-B14F-4D97-AF65-F5344CB8AC3E}">
        <p14:creationId xmlns:p14="http://schemas.microsoft.com/office/powerpoint/2010/main" val="599685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mtClean="0"/>
              <a:t>MDataTable</a:t>
            </a:r>
            <a:r>
              <a:rPr lang="zh-CN" altLang="en-US" smtClean="0"/>
              <a:t>系：构成</a:t>
            </a:r>
            <a:endParaRPr lang="zh-CN" altLang="en-US"/>
          </a:p>
        </p:txBody>
      </p:sp>
      <p:sp>
        <p:nvSpPr>
          <p:cNvPr id="3" name="内容占位符 2"/>
          <p:cNvSpPr>
            <a:spLocks noGrp="1"/>
          </p:cNvSpPr>
          <p:nvPr>
            <p:ph idx="1"/>
          </p:nvPr>
        </p:nvSpPr>
        <p:spPr>
          <a:xfrm>
            <a:off x="609600" y="1844824"/>
            <a:ext cx="8229600" cy="4464496"/>
          </a:xfrm>
        </p:spPr>
        <p:txBody>
          <a:bodyPr>
            <a:normAutofit/>
          </a:bodyPr>
          <a:lstStyle/>
          <a:p>
            <a:endParaRPr lang="en-US" altLang="zh-CN" sz="1800" smtClean="0"/>
          </a:p>
          <a:p>
            <a:r>
              <a:rPr lang="en-US" altLang="zh-CN" sz="1800" smtClean="0"/>
              <a:t>1</a:t>
            </a:r>
            <a:r>
              <a:rPr lang="zh-CN" altLang="en-US" sz="1800" smtClean="0"/>
              <a:t>：</a:t>
            </a:r>
            <a:r>
              <a:rPr lang="en-US" altLang="zh-CN" sz="1800" smtClean="0"/>
              <a:t>MDataTable</a:t>
            </a:r>
            <a:r>
              <a:rPr lang="zh-CN" altLang="en-US" sz="1800" smtClean="0"/>
              <a:t>的构成元素是什么？</a:t>
            </a:r>
            <a:endParaRPr lang="en-US" altLang="zh-CN" sz="1800" smtClean="0"/>
          </a:p>
          <a:p>
            <a:r>
              <a:rPr lang="en-US" altLang="zh-CN" sz="1800" smtClean="0"/>
              <a:t>2</a:t>
            </a:r>
            <a:r>
              <a:rPr lang="zh-CN" altLang="en-US" sz="1800" smtClean="0"/>
              <a:t>：</a:t>
            </a:r>
            <a:r>
              <a:rPr lang="en-US" altLang="zh-CN" sz="1800" smtClean="0"/>
              <a:t>MDataRow</a:t>
            </a:r>
            <a:r>
              <a:rPr lang="zh-CN" altLang="en-US" sz="1800"/>
              <a:t>的构成元素是什么？</a:t>
            </a:r>
            <a:endParaRPr lang="en-US" altLang="zh-CN" sz="1800" smtClean="0"/>
          </a:p>
          <a:p>
            <a:r>
              <a:rPr lang="en-US" altLang="zh-CN" sz="1800" smtClean="0"/>
              <a:t>3</a:t>
            </a:r>
            <a:r>
              <a:rPr lang="zh-CN" altLang="en-US" sz="1800" smtClean="0"/>
              <a:t>：</a:t>
            </a:r>
            <a:r>
              <a:rPr lang="en-US" altLang="zh-CN" sz="1800" smtClean="0"/>
              <a:t>MDataCell</a:t>
            </a:r>
            <a:r>
              <a:rPr lang="zh-CN" altLang="en-US" sz="1800"/>
              <a:t>的构成元素是什么？</a:t>
            </a:r>
            <a:endParaRPr lang="en-US" altLang="zh-CN" sz="1800" smtClean="0"/>
          </a:p>
          <a:p>
            <a:r>
              <a:rPr lang="en-US" altLang="zh-CN" sz="1800" smtClean="0"/>
              <a:t>4</a:t>
            </a:r>
            <a:r>
              <a:rPr lang="zh-CN" altLang="en-US" sz="1800" smtClean="0"/>
              <a:t>：</a:t>
            </a:r>
            <a:r>
              <a:rPr lang="en-US" altLang="zh-CN" sz="1800" smtClean="0"/>
              <a:t>MDataColumn</a:t>
            </a:r>
            <a:r>
              <a:rPr lang="zh-CN" altLang="en-US" sz="1800" smtClean="0"/>
              <a:t>的构</a:t>
            </a:r>
            <a:r>
              <a:rPr lang="zh-CN" altLang="en-US" sz="1800"/>
              <a:t>成</a:t>
            </a:r>
            <a:r>
              <a:rPr lang="zh-CN" altLang="en-US" sz="1800" smtClean="0"/>
              <a:t>元素是什么？</a:t>
            </a:r>
            <a:endParaRPr lang="en-US" altLang="zh-CN" sz="1800" smtClean="0"/>
          </a:p>
          <a:p>
            <a:r>
              <a:rPr lang="en-US" altLang="zh-CN" sz="1800" smtClean="0"/>
              <a:t>5</a:t>
            </a:r>
            <a:r>
              <a:rPr lang="zh-CN" altLang="en-US" sz="1800" smtClean="0"/>
              <a:t>：</a:t>
            </a:r>
            <a:r>
              <a:rPr lang="en-US" altLang="zh-CN" sz="1800" smtClean="0"/>
              <a:t>MCellStruct</a:t>
            </a:r>
            <a:r>
              <a:rPr lang="zh-CN" altLang="en-US" sz="1800" smtClean="0"/>
              <a:t>的构成元素是什么？</a:t>
            </a:r>
            <a:endParaRPr lang="en-US" altLang="zh-CN" sz="1800" smtClean="0"/>
          </a:p>
          <a:p>
            <a:r>
              <a:rPr lang="en-US" altLang="zh-CN" sz="1800" smtClean="0"/>
              <a:t>6</a:t>
            </a:r>
            <a:r>
              <a:rPr lang="zh-CN" altLang="en-US" sz="1800" smtClean="0"/>
              <a:t>：为什么使用起来和</a:t>
            </a:r>
            <a:r>
              <a:rPr lang="en-US" altLang="zh-CN" sz="1800" smtClean="0"/>
              <a:t>DataTable</a:t>
            </a:r>
            <a:r>
              <a:rPr lang="zh-CN" altLang="en-US" sz="1800" smtClean="0"/>
              <a:t>这么像？</a:t>
            </a:r>
            <a:endParaRPr lang="en-US" altLang="zh-CN" sz="1800" smtClean="0"/>
          </a:p>
          <a:p>
            <a:pPr marL="0" indent="0">
              <a:buNone/>
            </a:pPr>
            <a:endParaRPr lang="en-US" altLang="zh-CN" sz="1800" smtClean="0"/>
          </a:p>
          <a:p>
            <a:pPr marL="0" indent="0">
              <a:buNone/>
            </a:pPr>
            <a:endParaRPr lang="en-US" altLang="zh-CN" sz="2000" smtClean="0"/>
          </a:p>
          <a:p>
            <a:endParaRPr lang="en-US" altLang="zh-CN" sz="2000" smtClean="0"/>
          </a:p>
          <a:p>
            <a:endParaRPr lang="en-US" altLang="zh-CN"/>
          </a:p>
          <a:p>
            <a:endParaRPr lang="en-US" altLang="zh-CN"/>
          </a:p>
          <a:p>
            <a:endParaRPr lang="zh-CN" altLang="en-US"/>
          </a:p>
        </p:txBody>
      </p:sp>
    </p:spTree>
    <p:extLst>
      <p:ext uri="{BB962C8B-B14F-4D97-AF65-F5344CB8AC3E}">
        <p14:creationId xmlns:p14="http://schemas.microsoft.com/office/powerpoint/2010/main" val="12331311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mtClean="0"/>
              <a:t>MDataTable</a:t>
            </a:r>
            <a:r>
              <a:rPr lang="zh-CN" altLang="en-US" smtClean="0"/>
              <a:t>系：增删改查</a:t>
            </a:r>
            <a:endParaRPr lang="zh-CN" altLang="en-US"/>
          </a:p>
        </p:txBody>
      </p:sp>
      <p:sp>
        <p:nvSpPr>
          <p:cNvPr id="3" name="内容占位符 2"/>
          <p:cNvSpPr>
            <a:spLocks noGrp="1"/>
          </p:cNvSpPr>
          <p:nvPr>
            <p:ph idx="1"/>
          </p:nvPr>
        </p:nvSpPr>
        <p:spPr>
          <a:xfrm>
            <a:off x="609600" y="1844824"/>
            <a:ext cx="8229600" cy="4464496"/>
          </a:xfrm>
        </p:spPr>
        <p:txBody>
          <a:bodyPr>
            <a:normAutofit/>
          </a:bodyPr>
          <a:lstStyle/>
          <a:p>
            <a:endParaRPr lang="en-US" altLang="zh-CN" sz="1800" smtClean="0"/>
          </a:p>
          <a:p>
            <a:r>
              <a:rPr lang="en-US" altLang="zh-CN" sz="1800" smtClean="0"/>
              <a:t>1</a:t>
            </a:r>
            <a:r>
              <a:rPr lang="zh-CN" altLang="en-US" sz="1800" smtClean="0"/>
              <a:t>：如何新增加行？</a:t>
            </a:r>
            <a:endParaRPr lang="en-US" altLang="zh-CN" sz="1800" smtClean="0"/>
          </a:p>
          <a:p>
            <a:r>
              <a:rPr lang="en-US" altLang="zh-CN" sz="1800" smtClean="0"/>
              <a:t>2</a:t>
            </a:r>
            <a:r>
              <a:rPr lang="zh-CN" altLang="en-US" sz="1800" smtClean="0"/>
              <a:t>：如何移除行？</a:t>
            </a:r>
            <a:endParaRPr lang="en-US" altLang="zh-CN" sz="1800" smtClean="0"/>
          </a:p>
          <a:p>
            <a:r>
              <a:rPr lang="en-US" altLang="zh-CN" sz="1800" smtClean="0"/>
              <a:t>3</a:t>
            </a:r>
            <a:r>
              <a:rPr lang="zh-CN" altLang="en-US" sz="1800" smtClean="0"/>
              <a:t>：如何修改行？</a:t>
            </a:r>
            <a:endParaRPr lang="en-US" altLang="zh-CN" sz="1800" smtClean="0"/>
          </a:p>
          <a:p>
            <a:r>
              <a:rPr lang="en-US" altLang="zh-CN" sz="1800" smtClean="0"/>
              <a:t>4</a:t>
            </a:r>
            <a:r>
              <a:rPr lang="zh-CN" altLang="en-US" sz="1800" smtClean="0"/>
              <a:t>：如何查询单行？</a:t>
            </a:r>
            <a:endParaRPr lang="en-US" altLang="zh-CN" sz="1800" smtClean="0"/>
          </a:p>
          <a:p>
            <a:r>
              <a:rPr lang="en-US" altLang="zh-CN" sz="1800" smtClean="0"/>
              <a:t>5</a:t>
            </a:r>
            <a:r>
              <a:rPr lang="zh-CN" altLang="en-US" sz="1800" smtClean="0"/>
              <a:t>：如何查询多行？</a:t>
            </a:r>
            <a:endParaRPr lang="en-US" altLang="zh-CN" sz="1800" smtClean="0"/>
          </a:p>
          <a:p>
            <a:r>
              <a:rPr lang="en-US" altLang="zh-CN" sz="1800" smtClean="0"/>
              <a:t>6</a:t>
            </a:r>
            <a:r>
              <a:rPr lang="zh-CN" altLang="en-US" sz="1800" smtClean="0"/>
              <a:t>：如何分页查询？</a:t>
            </a:r>
            <a:endParaRPr lang="en-US" altLang="zh-CN" sz="1800" smtClean="0"/>
          </a:p>
          <a:p>
            <a:r>
              <a:rPr lang="en-US" altLang="zh-CN" sz="1800" smtClean="0"/>
              <a:t>7</a:t>
            </a:r>
            <a:r>
              <a:rPr lang="zh-CN" altLang="en-US" sz="1800" smtClean="0"/>
              <a:t>：如何修改列结构？</a:t>
            </a:r>
            <a:endParaRPr lang="en-US" altLang="zh-CN" sz="1800" smtClean="0"/>
          </a:p>
          <a:p>
            <a:pPr marL="0" indent="0">
              <a:buNone/>
            </a:pPr>
            <a:endParaRPr lang="en-US" altLang="zh-CN" sz="2000" smtClean="0"/>
          </a:p>
          <a:p>
            <a:endParaRPr lang="en-US" altLang="zh-CN" sz="2000" smtClean="0"/>
          </a:p>
          <a:p>
            <a:endParaRPr lang="en-US" altLang="zh-CN"/>
          </a:p>
          <a:p>
            <a:endParaRPr lang="en-US" altLang="zh-CN"/>
          </a:p>
          <a:p>
            <a:endParaRPr lang="zh-CN" altLang="en-US"/>
          </a:p>
        </p:txBody>
      </p:sp>
    </p:spTree>
    <p:extLst>
      <p:ext uri="{BB962C8B-B14F-4D97-AF65-F5344CB8AC3E}">
        <p14:creationId xmlns:p14="http://schemas.microsoft.com/office/powerpoint/2010/main" val="2924854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mtClean="0"/>
              <a:t>课程</a:t>
            </a:r>
            <a:r>
              <a:rPr lang="zh-CN" altLang="en-US"/>
              <a:t>体系</a:t>
            </a:r>
            <a:r>
              <a:rPr lang="zh-CN" altLang="en-US" smtClean="0"/>
              <a:t>：</a:t>
            </a:r>
            <a:r>
              <a:rPr lang="en-US" altLang="zh-CN" smtClean="0"/>
              <a:t/>
            </a:r>
            <a:br>
              <a:rPr lang="en-US" altLang="zh-CN" smtClean="0"/>
            </a:br>
            <a:endParaRPr lang="zh-CN" altLang="en-US"/>
          </a:p>
        </p:txBody>
      </p:sp>
      <p:sp>
        <p:nvSpPr>
          <p:cNvPr id="3" name="副标题 2"/>
          <p:cNvSpPr>
            <a:spLocks noGrp="1"/>
          </p:cNvSpPr>
          <p:nvPr>
            <p:ph type="subTitle" idx="1"/>
          </p:nvPr>
        </p:nvSpPr>
        <p:spPr>
          <a:xfrm>
            <a:off x="533400" y="2420888"/>
            <a:ext cx="7854696" cy="4032448"/>
          </a:xfrm>
        </p:spPr>
        <p:txBody>
          <a:bodyPr>
            <a:normAutofit/>
          </a:bodyPr>
          <a:lstStyle/>
          <a:p>
            <a:endParaRPr lang="en-US" altLang="zh-CN" smtClean="0"/>
          </a:p>
          <a:p>
            <a:pPr marL="1080000" lvl="4" algn="l"/>
            <a:r>
              <a:rPr lang="en-US" altLang="zh-CN" sz="3200" smtClean="0"/>
              <a:t>1</a:t>
            </a:r>
            <a:r>
              <a:rPr lang="zh-CN" altLang="en-US" sz="3200" smtClean="0"/>
              <a:t>：讲解</a:t>
            </a:r>
            <a:r>
              <a:rPr lang="en-US" altLang="zh-CN" sz="3200" smtClean="0"/>
              <a:t>CYQ.Data </a:t>
            </a:r>
            <a:r>
              <a:rPr lang="zh-CN" altLang="en-US" sz="3200" smtClean="0"/>
              <a:t>框架的使用</a:t>
            </a:r>
            <a:endParaRPr lang="en-US" altLang="zh-CN" sz="3200"/>
          </a:p>
          <a:p>
            <a:pPr marL="1080000" lvl="4" algn="l"/>
            <a:r>
              <a:rPr lang="en-US" altLang="zh-CN" sz="3200" smtClean="0"/>
              <a:t>2</a:t>
            </a:r>
            <a:r>
              <a:rPr lang="zh-CN" altLang="en-US" sz="3200" smtClean="0"/>
              <a:t>：讲解框架的原理及源码</a:t>
            </a:r>
            <a:endParaRPr lang="en-US" altLang="zh-CN" sz="3200" smtClean="0"/>
          </a:p>
          <a:p>
            <a:pPr marL="1080000" lvl="4" algn="l"/>
            <a:r>
              <a:rPr lang="en-US" altLang="zh-CN" sz="3200" smtClean="0"/>
              <a:t>3</a:t>
            </a:r>
            <a:r>
              <a:rPr lang="zh-CN" altLang="en-US" sz="3200" smtClean="0"/>
              <a:t>：扩展知识体系</a:t>
            </a:r>
            <a:endParaRPr lang="en-US" altLang="zh-CN" sz="3200" smtClean="0"/>
          </a:p>
          <a:p>
            <a:pPr marL="1080000" lvl="4" algn="l"/>
            <a:r>
              <a:rPr lang="en-US" altLang="zh-CN" sz="3200" smtClean="0"/>
              <a:t>4</a:t>
            </a:r>
            <a:r>
              <a:rPr lang="zh-CN" altLang="en-US" sz="3200" smtClean="0"/>
              <a:t>：了解设计模式</a:t>
            </a:r>
            <a:endParaRPr lang="en-US" altLang="zh-CN" sz="3200" smtClean="0"/>
          </a:p>
        </p:txBody>
      </p:sp>
    </p:spTree>
    <p:extLst>
      <p:ext uri="{BB962C8B-B14F-4D97-AF65-F5344CB8AC3E}">
        <p14:creationId xmlns:p14="http://schemas.microsoft.com/office/powerpoint/2010/main" val="25960115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mtClean="0"/>
              <a:t>MDataTable</a:t>
            </a:r>
            <a:r>
              <a:rPr lang="zh-CN" altLang="en-US" smtClean="0"/>
              <a:t>系：绑定</a:t>
            </a:r>
            <a:endParaRPr lang="zh-CN" altLang="en-US"/>
          </a:p>
        </p:txBody>
      </p:sp>
      <p:sp>
        <p:nvSpPr>
          <p:cNvPr id="3" name="内容占位符 2"/>
          <p:cNvSpPr>
            <a:spLocks noGrp="1"/>
          </p:cNvSpPr>
          <p:nvPr>
            <p:ph idx="1"/>
          </p:nvPr>
        </p:nvSpPr>
        <p:spPr>
          <a:xfrm>
            <a:off x="609600" y="1844824"/>
            <a:ext cx="8229600" cy="4464496"/>
          </a:xfrm>
        </p:spPr>
        <p:txBody>
          <a:bodyPr>
            <a:normAutofit/>
          </a:bodyPr>
          <a:lstStyle/>
          <a:p>
            <a:endParaRPr lang="en-US" altLang="zh-CN" sz="1800" smtClean="0"/>
          </a:p>
          <a:p>
            <a:r>
              <a:rPr lang="en-US" altLang="zh-CN" sz="1800" smtClean="0"/>
              <a:t>1</a:t>
            </a:r>
            <a:r>
              <a:rPr lang="zh-CN" altLang="en-US" sz="1800" smtClean="0"/>
              <a:t>：</a:t>
            </a:r>
            <a:r>
              <a:rPr lang="en-US" altLang="zh-CN" sz="1800" smtClean="0"/>
              <a:t>MDataTable </a:t>
            </a:r>
            <a:r>
              <a:rPr lang="zh-CN" altLang="en-US" sz="1800" smtClean="0"/>
              <a:t>如何绑定表格？</a:t>
            </a:r>
            <a:endParaRPr lang="en-US" altLang="zh-CN" sz="1800" smtClean="0"/>
          </a:p>
          <a:p>
            <a:r>
              <a:rPr lang="en-US" altLang="zh-CN" sz="1800" smtClean="0"/>
              <a:t>2</a:t>
            </a:r>
            <a:r>
              <a:rPr lang="zh-CN" altLang="en-US" sz="1800" smtClean="0"/>
              <a:t>：</a:t>
            </a:r>
            <a:r>
              <a:rPr lang="en-US" altLang="zh-CN" sz="1800"/>
              <a:t> MDataTable</a:t>
            </a:r>
            <a:r>
              <a:rPr lang="zh-CN" altLang="en-US" sz="1800" smtClean="0"/>
              <a:t>如何绑定第三方表格？</a:t>
            </a:r>
            <a:endParaRPr lang="en-US" altLang="zh-CN" sz="1800" smtClean="0"/>
          </a:p>
          <a:p>
            <a:r>
              <a:rPr lang="en-US" altLang="zh-CN" sz="1800" smtClean="0"/>
              <a:t>3</a:t>
            </a:r>
            <a:r>
              <a:rPr lang="zh-CN" altLang="en-US" sz="1800" smtClean="0"/>
              <a:t>：</a:t>
            </a:r>
            <a:r>
              <a:rPr lang="en-US" altLang="zh-CN" sz="1800"/>
              <a:t> MDataTable</a:t>
            </a:r>
            <a:r>
              <a:rPr lang="zh-CN" altLang="en-US" sz="1800" smtClean="0"/>
              <a:t>如何绑定下拉列表？</a:t>
            </a:r>
            <a:endParaRPr lang="en-US" altLang="zh-CN" sz="1800" smtClean="0"/>
          </a:p>
          <a:p>
            <a:r>
              <a:rPr lang="en-US" altLang="zh-CN" sz="1800" smtClean="0"/>
              <a:t>4</a:t>
            </a:r>
            <a:r>
              <a:rPr lang="zh-CN" altLang="en-US" sz="1800" smtClean="0"/>
              <a:t>：</a:t>
            </a:r>
            <a:r>
              <a:rPr lang="en-US" altLang="zh-CN" sz="1800"/>
              <a:t> </a:t>
            </a:r>
            <a:r>
              <a:rPr lang="en-US" altLang="zh-CN" sz="1800" smtClean="0"/>
              <a:t>MDataRow </a:t>
            </a:r>
            <a:r>
              <a:rPr lang="zh-CN" altLang="en-US" sz="1800" smtClean="0"/>
              <a:t>如何批量设置值到界面？</a:t>
            </a:r>
            <a:endParaRPr lang="en-US" altLang="zh-CN" sz="1800" smtClean="0"/>
          </a:p>
          <a:p>
            <a:pPr marL="0" indent="0">
              <a:buNone/>
            </a:pPr>
            <a:endParaRPr lang="en-US" altLang="zh-CN" sz="2000" smtClean="0"/>
          </a:p>
          <a:p>
            <a:endParaRPr lang="en-US" altLang="zh-CN" sz="2000" smtClean="0"/>
          </a:p>
          <a:p>
            <a:endParaRPr lang="en-US" altLang="zh-CN"/>
          </a:p>
          <a:p>
            <a:endParaRPr lang="en-US" altLang="zh-CN"/>
          </a:p>
          <a:p>
            <a:endParaRPr lang="zh-CN" altLang="en-US"/>
          </a:p>
        </p:txBody>
      </p:sp>
    </p:spTree>
    <p:extLst>
      <p:ext uri="{BB962C8B-B14F-4D97-AF65-F5344CB8AC3E}">
        <p14:creationId xmlns:p14="http://schemas.microsoft.com/office/powerpoint/2010/main" val="29248545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000" smtClean="0"/>
              <a:t>MDataTable</a:t>
            </a:r>
            <a:r>
              <a:rPr lang="zh-CN" altLang="en-US" sz="4000" smtClean="0"/>
              <a:t>系：数据结构交互转换</a:t>
            </a:r>
            <a:endParaRPr lang="zh-CN" altLang="en-US" sz="4000"/>
          </a:p>
        </p:txBody>
      </p:sp>
      <p:sp>
        <p:nvSpPr>
          <p:cNvPr id="3" name="内容占位符 2"/>
          <p:cNvSpPr>
            <a:spLocks noGrp="1"/>
          </p:cNvSpPr>
          <p:nvPr>
            <p:ph idx="1"/>
          </p:nvPr>
        </p:nvSpPr>
        <p:spPr>
          <a:xfrm>
            <a:off x="609600" y="1844824"/>
            <a:ext cx="8229600" cy="4464496"/>
          </a:xfrm>
        </p:spPr>
        <p:txBody>
          <a:bodyPr>
            <a:normAutofit/>
          </a:bodyPr>
          <a:lstStyle/>
          <a:p>
            <a:endParaRPr lang="en-US" altLang="zh-CN" sz="1800" smtClean="0"/>
          </a:p>
          <a:p>
            <a:r>
              <a:rPr lang="en-US" altLang="zh-CN" sz="1800" smtClean="0"/>
              <a:t>1</a:t>
            </a:r>
            <a:r>
              <a:rPr lang="zh-CN" altLang="en-US" sz="1800" smtClean="0"/>
              <a:t>：如何和</a:t>
            </a:r>
            <a:r>
              <a:rPr lang="en-US" altLang="zh-CN" sz="1800" smtClean="0"/>
              <a:t>Json</a:t>
            </a:r>
            <a:r>
              <a:rPr lang="zh-CN" altLang="en-US" sz="1800" smtClean="0"/>
              <a:t>交互？</a:t>
            </a:r>
            <a:endParaRPr lang="en-US" altLang="zh-CN" sz="1800" smtClean="0"/>
          </a:p>
          <a:p>
            <a:r>
              <a:rPr lang="en-US" altLang="zh-CN" sz="1800" smtClean="0"/>
              <a:t>2</a:t>
            </a:r>
            <a:r>
              <a:rPr lang="zh-CN" altLang="en-US" sz="1800" smtClean="0"/>
              <a:t>：如何和</a:t>
            </a:r>
            <a:r>
              <a:rPr lang="en-US" altLang="zh-CN" sz="1800" smtClean="0"/>
              <a:t>Xml</a:t>
            </a:r>
            <a:r>
              <a:rPr lang="zh-CN" altLang="en-US" sz="1800" smtClean="0"/>
              <a:t>交互？</a:t>
            </a:r>
            <a:endParaRPr lang="en-US" altLang="zh-CN" sz="1800" smtClean="0"/>
          </a:p>
          <a:p>
            <a:r>
              <a:rPr lang="en-US" altLang="zh-CN" sz="1800" smtClean="0"/>
              <a:t>3</a:t>
            </a:r>
            <a:r>
              <a:rPr lang="zh-CN" altLang="en-US" sz="1800" smtClean="0"/>
              <a:t>：如何和实体交互？</a:t>
            </a:r>
            <a:endParaRPr lang="en-US" altLang="zh-CN" sz="1800" smtClean="0"/>
          </a:p>
          <a:p>
            <a:r>
              <a:rPr lang="en-US" altLang="zh-CN" sz="1800" smtClean="0"/>
              <a:t>4</a:t>
            </a:r>
            <a:r>
              <a:rPr lang="zh-CN" altLang="en-US" sz="1800" smtClean="0"/>
              <a:t>：如何和</a:t>
            </a:r>
            <a:r>
              <a:rPr lang="en-US" altLang="zh-CN" sz="1800" smtClean="0"/>
              <a:t>List&lt;T&gt;</a:t>
            </a:r>
            <a:r>
              <a:rPr lang="zh-CN" altLang="en-US" sz="1800" smtClean="0"/>
              <a:t>交互？</a:t>
            </a:r>
            <a:endParaRPr lang="en-US" altLang="zh-CN" sz="1800" smtClean="0"/>
          </a:p>
          <a:p>
            <a:r>
              <a:rPr lang="en-US" altLang="zh-CN" sz="1800" smtClean="0"/>
              <a:t>5</a:t>
            </a:r>
            <a:r>
              <a:rPr lang="zh-CN" altLang="en-US" sz="1800" smtClean="0"/>
              <a:t>：如何和字典交互？</a:t>
            </a:r>
            <a:endParaRPr lang="en-US" altLang="zh-CN" sz="1800" smtClean="0"/>
          </a:p>
          <a:p>
            <a:r>
              <a:rPr lang="en-US" altLang="zh-CN" sz="1800" smtClean="0"/>
              <a:t>6</a:t>
            </a:r>
            <a:r>
              <a:rPr lang="zh-CN" altLang="en-US" sz="1800" smtClean="0"/>
              <a:t>：如何和</a:t>
            </a:r>
            <a:r>
              <a:rPr lang="en-US" altLang="zh-CN" sz="1800" smtClean="0"/>
              <a:t>Get</a:t>
            </a:r>
            <a:r>
              <a:rPr lang="zh-CN" altLang="en-US" sz="1800" smtClean="0"/>
              <a:t>、</a:t>
            </a:r>
            <a:r>
              <a:rPr lang="en-US" altLang="zh-CN" sz="1800" smtClean="0"/>
              <a:t>Post</a:t>
            </a:r>
            <a:r>
              <a:rPr lang="zh-CN" altLang="en-US" sz="1800" smtClean="0"/>
              <a:t>的参数交互？</a:t>
            </a:r>
            <a:endParaRPr lang="en-US" altLang="zh-CN" sz="1800" smtClean="0"/>
          </a:p>
          <a:p>
            <a:r>
              <a:rPr lang="en-US" altLang="zh-CN" sz="1800" smtClean="0"/>
              <a:t>7</a:t>
            </a:r>
            <a:r>
              <a:rPr lang="zh-CN" altLang="en-US" sz="1800" smtClean="0"/>
              <a:t>：如何和数组交互？</a:t>
            </a:r>
            <a:endParaRPr lang="en-US" altLang="zh-CN" sz="1800" smtClean="0"/>
          </a:p>
          <a:p>
            <a:r>
              <a:rPr lang="en-US" altLang="zh-CN" sz="1800" smtClean="0"/>
              <a:t>8</a:t>
            </a:r>
            <a:r>
              <a:rPr lang="zh-CN" altLang="en-US" sz="1800" smtClean="0"/>
              <a:t>：如何和</a:t>
            </a:r>
            <a:r>
              <a:rPr lang="en-US" altLang="zh-CN" sz="1800" smtClean="0"/>
              <a:t>DataTable</a:t>
            </a:r>
            <a:r>
              <a:rPr lang="zh-CN" altLang="en-US" sz="1800" smtClean="0"/>
              <a:t>交互？</a:t>
            </a:r>
            <a:endParaRPr lang="en-US" altLang="zh-CN" sz="1800" smtClean="0"/>
          </a:p>
          <a:p>
            <a:r>
              <a:rPr lang="en-US" altLang="zh-CN" sz="1800" smtClean="0"/>
              <a:t>8</a:t>
            </a:r>
            <a:r>
              <a:rPr lang="zh-CN" altLang="en-US" sz="1800" smtClean="0"/>
              <a:t>：如何和其它乱七杂八的数据结构交互？</a:t>
            </a:r>
            <a:endParaRPr lang="en-US" altLang="zh-CN" sz="1800" smtClean="0"/>
          </a:p>
          <a:p>
            <a:pPr marL="0" indent="0">
              <a:buNone/>
            </a:pPr>
            <a:endParaRPr lang="en-US" altLang="zh-CN" sz="2000" smtClean="0"/>
          </a:p>
          <a:p>
            <a:endParaRPr lang="en-US" altLang="zh-CN" sz="2000" smtClean="0"/>
          </a:p>
          <a:p>
            <a:endParaRPr lang="en-US" altLang="zh-CN"/>
          </a:p>
          <a:p>
            <a:endParaRPr lang="en-US" altLang="zh-CN"/>
          </a:p>
          <a:p>
            <a:endParaRPr lang="zh-CN" altLang="en-US"/>
          </a:p>
        </p:txBody>
      </p:sp>
    </p:spTree>
    <p:extLst>
      <p:ext uri="{BB962C8B-B14F-4D97-AF65-F5344CB8AC3E}">
        <p14:creationId xmlns:p14="http://schemas.microsoft.com/office/powerpoint/2010/main" val="38125076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000" smtClean="0"/>
              <a:t>MDataTable</a:t>
            </a:r>
            <a:r>
              <a:rPr lang="zh-CN" altLang="en-US" sz="4000" smtClean="0"/>
              <a:t>系：扩展方法</a:t>
            </a:r>
            <a:endParaRPr lang="zh-CN" altLang="en-US" sz="4000"/>
          </a:p>
        </p:txBody>
      </p:sp>
      <p:sp>
        <p:nvSpPr>
          <p:cNvPr id="3" name="内容占位符 2"/>
          <p:cNvSpPr>
            <a:spLocks noGrp="1"/>
          </p:cNvSpPr>
          <p:nvPr>
            <p:ph idx="1"/>
          </p:nvPr>
        </p:nvSpPr>
        <p:spPr>
          <a:xfrm>
            <a:off x="609600" y="1844824"/>
            <a:ext cx="8229600" cy="4464496"/>
          </a:xfrm>
        </p:spPr>
        <p:txBody>
          <a:bodyPr>
            <a:normAutofit/>
          </a:bodyPr>
          <a:lstStyle/>
          <a:p>
            <a:endParaRPr lang="en-US" altLang="zh-CN" sz="1800" smtClean="0"/>
          </a:p>
          <a:p>
            <a:r>
              <a:rPr lang="en-US" altLang="zh-CN" sz="1800" smtClean="0"/>
              <a:t>1</a:t>
            </a:r>
            <a:r>
              <a:rPr lang="zh-CN" altLang="en-US" sz="1800" smtClean="0"/>
              <a:t>：如何合并多个表？</a:t>
            </a:r>
            <a:endParaRPr lang="en-US" altLang="zh-CN" sz="1800" smtClean="0"/>
          </a:p>
          <a:p>
            <a:r>
              <a:rPr lang="en-US" altLang="zh-CN" sz="1800" smtClean="0"/>
              <a:t>2</a:t>
            </a:r>
            <a:r>
              <a:rPr lang="zh-CN" altLang="en-US" sz="1800" smtClean="0"/>
              <a:t>：如何连接多个表？</a:t>
            </a:r>
            <a:endParaRPr lang="en-US" altLang="zh-CN" sz="1800" smtClean="0"/>
          </a:p>
          <a:p>
            <a:r>
              <a:rPr lang="en-US" altLang="zh-CN" sz="1800" smtClean="0"/>
              <a:t>3</a:t>
            </a:r>
            <a:r>
              <a:rPr lang="zh-CN" altLang="en-US" sz="1800" smtClean="0"/>
              <a:t>：如何对表进行行列转换？</a:t>
            </a:r>
            <a:endParaRPr lang="en-US" altLang="zh-CN" sz="1800" smtClean="0"/>
          </a:p>
          <a:p>
            <a:r>
              <a:rPr lang="en-US" altLang="zh-CN" sz="1800" smtClean="0"/>
              <a:t>4</a:t>
            </a:r>
            <a:r>
              <a:rPr lang="zh-CN" altLang="en-US" sz="1800" smtClean="0"/>
              <a:t>：如何对表的表进行：求合、求平均、最大、最小值？</a:t>
            </a:r>
            <a:endParaRPr lang="en-US" altLang="zh-CN" sz="1800" smtClean="0"/>
          </a:p>
          <a:p>
            <a:r>
              <a:rPr lang="en-US" altLang="zh-CN" sz="1800" smtClean="0"/>
              <a:t>5</a:t>
            </a:r>
            <a:r>
              <a:rPr lang="zh-CN" altLang="en-US" sz="1800" smtClean="0"/>
              <a:t>：如何过滤重复行？</a:t>
            </a:r>
            <a:endParaRPr lang="en-US" altLang="zh-CN" sz="1800" smtClean="0"/>
          </a:p>
          <a:p>
            <a:r>
              <a:rPr lang="en-US" altLang="zh-CN" sz="1800" smtClean="0"/>
              <a:t>6</a:t>
            </a:r>
            <a:r>
              <a:rPr lang="zh-CN" altLang="en-US" sz="1800" smtClean="0"/>
              <a:t>：查询方法的（</a:t>
            </a:r>
            <a:r>
              <a:rPr lang="en-US" altLang="zh-CN" sz="1800" smtClean="0"/>
              <a:t>where</a:t>
            </a:r>
            <a:r>
              <a:rPr lang="zh-CN" altLang="en-US" sz="1800" smtClean="0"/>
              <a:t>），支持到什么程度？</a:t>
            </a:r>
            <a:endParaRPr lang="en-US" altLang="zh-CN" sz="2000" smtClean="0"/>
          </a:p>
          <a:p>
            <a:endParaRPr lang="en-US" altLang="zh-CN" sz="2000" smtClean="0"/>
          </a:p>
          <a:p>
            <a:endParaRPr lang="en-US" altLang="zh-CN"/>
          </a:p>
          <a:p>
            <a:endParaRPr lang="en-US" altLang="zh-CN"/>
          </a:p>
          <a:p>
            <a:endParaRPr lang="zh-CN" altLang="en-US"/>
          </a:p>
        </p:txBody>
      </p:sp>
    </p:spTree>
    <p:extLst>
      <p:ext uri="{BB962C8B-B14F-4D97-AF65-F5344CB8AC3E}">
        <p14:creationId xmlns:p14="http://schemas.microsoft.com/office/powerpoint/2010/main" val="14198484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2492896"/>
            <a:ext cx="7851648" cy="1828800"/>
          </a:xfrm>
        </p:spPr>
        <p:txBody>
          <a:bodyPr>
            <a:normAutofit/>
          </a:bodyPr>
          <a:lstStyle/>
          <a:p>
            <a:pPr algn="ctr"/>
            <a:r>
              <a:rPr lang="zh-CN" altLang="en-US" smtClean="0"/>
              <a:t>核心六：文本数据库</a:t>
            </a:r>
            <a:r>
              <a:rPr lang="en-US" altLang="zh-CN" smtClean="0"/>
              <a:t/>
            </a:r>
            <a:br>
              <a:rPr lang="en-US" altLang="zh-CN" smtClean="0"/>
            </a:br>
            <a:endParaRPr lang="zh-CN" altLang="en-US"/>
          </a:p>
        </p:txBody>
      </p:sp>
    </p:spTree>
    <p:extLst>
      <p:ext uri="{BB962C8B-B14F-4D97-AF65-F5344CB8AC3E}">
        <p14:creationId xmlns:p14="http://schemas.microsoft.com/office/powerpoint/2010/main" val="5587588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文本数据库：</a:t>
            </a:r>
            <a:endParaRPr lang="zh-CN" altLang="en-US"/>
          </a:p>
        </p:txBody>
      </p:sp>
      <p:sp>
        <p:nvSpPr>
          <p:cNvPr id="3" name="内容占位符 2"/>
          <p:cNvSpPr>
            <a:spLocks noGrp="1"/>
          </p:cNvSpPr>
          <p:nvPr>
            <p:ph idx="1"/>
          </p:nvPr>
        </p:nvSpPr>
        <p:spPr/>
        <p:txBody>
          <a:bodyPr/>
          <a:lstStyle/>
          <a:p>
            <a:r>
              <a:rPr lang="en-US" altLang="zh-CN" sz="2000"/>
              <a:t>using(SysLogs sys=new SysLogs){...}</a:t>
            </a:r>
          </a:p>
          <a:p>
            <a:endParaRPr lang="en-US" altLang="zh-CN" sz="2000"/>
          </a:p>
          <a:p>
            <a:r>
              <a:rPr lang="en-US" altLang="zh-CN" sz="2000" smtClean="0"/>
              <a:t>1</a:t>
            </a:r>
            <a:r>
              <a:rPr lang="zh-CN" altLang="en-US" sz="2000" smtClean="0"/>
              <a:t>：什么是文本数据库？</a:t>
            </a:r>
            <a:endParaRPr lang="en-US" altLang="zh-CN" sz="2000" smtClean="0"/>
          </a:p>
          <a:p>
            <a:r>
              <a:rPr lang="en-US" altLang="zh-CN" sz="2000" smtClean="0"/>
              <a:t>2</a:t>
            </a:r>
            <a:r>
              <a:rPr lang="zh-CN" altLang="en-US" sz="2000" smtClean="0"/>
              <a:t>：文本数据库及内存表的关系？</a:t>
            </a:r>
            <a:endParaRPr lang="en-US" altLang="zh-CN" sz="2000" smtClean="0"/>
          </a:p>
          <a:p>
            <a:r>
              <a:rPr lang="en-US" altLang="zh-CN" sz="2000" smtClean="0"/>
              <a:t>3</a:t>
            </a:r>
            <a:r>
              <a:rPr lang="zh-CN" altLang="en-US" sz="2000" smtClean="0"/>
              <a:t>：</a:t>
            </a:r>
            <a:r>
              <a:rPr lang="zh-CN" altLang="en-US" sz="2000"/>
              <a:t>文</a:t>
            </a:r>
            <a:r>
              <a:rPr lang="zh-CN" altLang="en-US" sz="2000" smtClean="0"/>
              <a:t>本数据库的使用场景？</a:t>
            </a:r>
            <a:endParaRPr lang="en-US" altLang="zh-CN" sz="2000" smtClean="0"/>
          </a:p>
          <a:p>
            <a:r>
              <a:rPr lang="en-US" altLang="zh-CN" sz="2000" smtClean="0"/>
              <a:t>4</a:t>
            </a:r>
            <a:r>
              <a:rPr lang="zh-CN" altLang="en-US" sz="2000" smtClean="0"/>
              <a:t>：</a:t>
            </a:r>
            <a:r>
              <a:rPr lang="zh-CN" altLang="en-US" sz="2000"/>
              <a:t>如何使用文本数据库</a:t>
            </a:r>
            <a:r>
              <a:rPr lang="zh-CN" altLang="en-US" sz="2000" smtClean="0"/>
              <a:t>？</a:t>
            </a:r>
            <a:endParaRPr lang="en-US" altLang="zh-CN" sz="2000"/>
          </a:p>
          <a:p>
            <a:r>
              <a:rPr lang="en-US" altLang="zh-CN" sz="2000" smtClean="0"/>
              <a:t>5</a:t>
            </a:r>
            <a:r>
              <a:rPr lang="zh-CN" altLang="en-US" sz="2000" smtClean="0"/>
              <a:t>：如何指定文本数据库链接？</a:t>
            </a:r>
            <a:endParaRPr lang="en-US" altLang="zh-CN" sz="2000" smtClean="0"/>
          </a:p>
          <a:p>
            <a:r>
              <a:rPr lang="en-US" altLang="zh-CN" sz="2000" smtClean="0"/>
              <a:t>6</a:t>
            </a:r>
            <a:r>
              <a:rPr lang="zh-CN" altLang="en-US" sz="2000" smtClean="0"/>
              <a:t>：如何</a:t>
            </a:r>
            <a:r>
              <a:rPr lang="en-US" altLang="zh-CN" sz="2000" smtClean="0"/>
              <a:t>CodeFirst</a:t>
            </a:r>
            <a:r>
              <a:rPr lang="zh-CN" altLang="en-US" sz="2000" smtClean="0"/>
              <a:t>交互？</a:t>
            </a:r>
            <a:endParaRPr lang="en-US" altLang="zh-CN" sz="2000" smtClean="0"/>
          </a:p>
          <a:p>
            <a:r>
              <a:rPr lang="en-US" altLang="zh-CN" sz="2000" smtClean="0"/>
              <a:t>7</a:t>
            </a:r>
            <a:r>
              <a:rPr lang="zh-CN" altLang="en-US" sz="2000" smtClean="0"/>
              <a:t>：数据存档结构？</a:t>
            </a:r>
            <a:endParaRPr lang="en-US" altLang="zh-CN" sz="2000" smtClean="0"/>
          </a:p>
          <a:p>
            <a:r>
              <a:rPr lang="en-US" altLang="zh-CN" sz="2000" smtClean="0"/>
              <a:t>8</a:t>
            </a:r>
            <a:r>
              <a:rPr lang="zh-CN" altLang="en-US" sz="2000" smtClean="0"/>
              <a:t>：文本数据库的不足？</a:t>
            </a:r>
            <a:endParaRPr lang="en-US" altLang="zh-CN" smtClean="0"/>
          </a:p>
          <a:p>
            <a:endParaRPr lang="en-US" altLang="zh-CN" sz="2000" smtClean="0"/>
          </a:p>
          <a:p>
            <a:endParaRPr lang="en-US" altLang="zh-CN"/>
          </a:p>
          <a:p>
            <a:endParaRPr lang="en-US" altLang="zh-CN"/>
          </a:p>
          <a:p>
            <a:endParaRPr lang="zh-CN" altLang="en-US"/>
          </a:p>
        </p:txBody>
      </p:sp>
    </p:spTree>
    <p:extLst>
      <p:ext uri="{BB962C8B-B14F-4D97-AF65-F5344CB8AC3E}">
        <p14:creationId xmlns:p14="http://schemas.microsoft.com/office/powerpoint/2010/main" val="15615137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扩展知识</a:t>
            </a:r>
            <a:endParaRPr lang="zh-CN" altLang="en-US"/>
          </a:p>
        </p:txBody>
      </p:sp>
      <p:sp>
        <p:nvSpPr>
          <p:cNvPr id="3" name="内容占位符 2"/>
          <p:cNvSpPr>
            <a:spLocks noGrp="1"/>
          </p:cNvSpPr>
          <p:nvPr>
            <p:ph idx="1"/>
          </p:nvPr>
        </p:nvSpPr>
        <p:spPr/>
        <p:txBody>
          <a:bodyPr>
            <a:normAutofit/>
          </a:bodyPr>
          <a:lstStyle/>
          <a:p>
            <a:r>
              <a:rPr lang="en-US" altLang="zh-CN" sz="2000" smtClean="0"/>
              <a:t>1</a:t>
            </a:r>
            <a:r>
              <a:rPr lang="zh-CN" altLang="en-US" sz="2000" smtClean="0"/>
              <a:t>：数组、链表、</a:t>
            </a:r>
            <a:r>
              <a:rPr lang="en-US" altLang="zh-CN" sz="2000" smtClean="0"/>
              <a:t>Hash</a:t>
            </a:r>
            <a:r>
              <a:rPr lang="zh-CN" altLang="en-US" sz="2000" smtClean="0"/>
              <a:t>结构的区别？</a:t>
            </a:r>
            <a:endParaRPr lang="en-US" altLang="zh-CN" sz="2000" smtClean="0"/>
          </a:p>
          <a:p>
            <a:r>
              <a:rPr lang="en-US" altLang="zh-CN" sz="2000" smtClean="0"/>
              <a:t>2</a:t>
            </a:r>
            <a:r>
              <a:rPr lang="zh-CN" altLang="en-US" sz="2000" smtClean="0"/>
              <a:t>：</a:t>
            </a:r>
            <a:r>
              <a:rPr lang="en-US" altLang="zh-CN" sz="2000" smtClean="0"/>
              <a:t>List</a:t>
            </a:r>
            <a:r>
              <a:rPr lang="zh-CN" altLang="en-US" sz="2000" smtClean="0"/>
              <a:t>和</a:t>
            </a:r>
            <a:r>
              <a:rPr lang="en-US" altLang="zh-CN" sz="2000" smtClean="0"/>
              <a:t>Dictionary</a:t>
            </a:r>
            <a:r>
              <a:rPr lang="zh-CN" altLang="en-US" sz="2000" smtClean="0"/>
              <a:t>的使用区别及注意事项？</a:t>
            </a:r>
            <a:endParaRPr lang="en-US" altLang="zh-CN" sz="2000" smtClean="0"/>
          </a:p>
          <a:p>
            <a:r>
              <a:rPr lang="en-US" altLang="zh-CN" sz="2000" smtClean="0"/>
              <a:t>3</a:t>
            </a:r>
            <a:r>
              <a:rPr lang="zh-CN" altLang="en-US" sz="2000" smtClean="0"/>
              <a:t>：</a:t>
            </a:r>
            <a:r>
              <a:rPr lang="en-US" altLang="zh-CN" sz="2000" smtClean="0"/>
              <a:t>List</a:t>
            </a:r>
            <a:r>
              <a:rPr lang="zh-CN" altLang="en-US" sz="2000" smtClean="0"/>
              <a:t>为什么查询性能这么低？</a:t>
            </a:r>
            <a:endParaRPr lang="en-US" altLang="zh-CN" sz="2000" smtClean="0"/>
          </a:p>
          <a:p>
            <a:r>
              <a:rPr lang="en-US" altLang="zh-CN" sz="2000" smtClean="0"/>
              <a:t>4</a:t>
            </a:r>
            <a:r>
              <a:rPr lang="zh-CN" altLang="en-US" sz="2000" smtClean="0"/>
              <a:t>：如何解决</a:t>
            </a:r>
            <a:r>
              <a:rPr lang="en-US" altLang="zh-CN" sz="2000" smtClean="0"/>
              <a:t>List</a:t>
            </a:r>
            <a:r>
              <a:rPr lang="zh-CN" altLang="en-US" sz="2000" smtClean="0"/>
              <a:t>的性能问题？</a:t>
            </a:r>
            <a:endParaRPr lang="en-US" altLang="zh-CN" sz="2000" smtClean="0"/>
          </a:p>
          <a:p>
            <a:r>
              <a:rPr lang="en-US" altLang="zh-CN" sz="2000" smtClean="0"/>
              <a:t>5</a:t>
            </a:r>
            <a:r>
              <a:rPr lang="zh-CN" altLang="en-US" sz="2000" smtClean="0"/>
              <a:t>：如何合理的使用</a:t>
            </a:r>
            <a:r>
              <a:rPr lang="zh-CN" altLang="en-US" sz="2000"/>
              <a:t>链</a:t>
            </a:r>
            <a:r>
              <a:rPr lang="zh-CN" altLang="en-US" sz="2000" smtClean="0"/>
              <a:t>接结构或</a:t>
            </a:r>
            <a:r>
              <a:rPr lang="en-US" altLang="zh-CN" sz="2000" smtClean="0"/>
              <a:t>hash</a:t>
            </a:r>
            <a:r>
              <a:rPr lang="zh-CN" altLang="en-US" sz="2000"/>
              <a:t>存</a:t>
            </a:r>
            <a:r>
              <a:rPr lang="zh-CN" altLang="en-US" sz="2000" smtClean="0"/>
              <a:t>储结构？</a:t>
            </a:r>
            <a:endParaRPr lang="en-US" altLang="zh-CN" sz="2000" smtClean="0"/>
          </a:p>
        </p:txBody>
      </p:sp>
    </p:spTree>
    <p:extLst>
      <p:ext uri="{BB962C8B-B14F-4D97-AF65-F5344CB8AC3E}">
        <p14:creationId xmlns:p14="http://schemas.microsoft.com/office/powerpoint/2010/main" val="8543881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2492896"/>
            <a:ext cx="7851648" cy="1828800"/>
          </a:xfrm>
        </p:spPr>
        <p:txBody>
          <a:bodyPr>
            <a:normAutofit/>
          </a:bodyPr>
          <a:lstStyle/>
          <a:p>
            <a:pPr algn="ctr"/>
            <a:r>
              <a:rPr lang="zh-CN" altLang="en-US" smtClean="0"/>
              <a:t>核心七：</a:t>
            </a:r>
            <a:r>
              <a:rPr lang="en-US" altLang="zh-CN" smtClean="0"/>
              <a:t>DBTool</a:t>
            </a:r>
            <a:br>
              <a:rPr lang="en-US" altLang="zh-CN" smtClean="0"/>
            </a:br>
            <a:endParaRPr lang="zh-CN" altLang="en-US"/>
          </a:p>
        </p:txBody>
      </p:sp>
    </p:spTree>
    <p:extLst>
      <p:ext uri="{BB962C8B-B14F-4D97-AF65-F5344CB8AC3E}">
        <p14:creationId xmlns:p14="http://schemas.microsoft.com/office/powerpoint/2010/main" val="1122821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mtClean="0"/>
              <a:t>DBTool</a:t>
            </a:r>
            <a:r>
              <a:rPr lang="zh-CN" altLang="en-US" smtClean="0"/>
              <a:t>：</a:t>
            </a:r>
            <a:endParaRPr lang="zh-CN" altLang="en-US"/>
          </a:p>
        </p:txBody>
      </p:sp>
      <p:sp>
        <p:nvSpPr>
          <p:cNvPr id="3" name="内容占位符 2"/>
          <p:cNvSpPr>
            <a:spLocks noGrp="1"/>
          </p:cNvSpPr>
          <p:nvPr>
            <p:ph idx="1"/>
          </p:nvPr>
        </p:nvSpPr>
        <p:spPr/>
        <p:txBody>
          <a:bodyPr/>
          <a:lstStyle/>
          <a:p>
            <a:r>
              <a:rPr lang="en-US" altLang="zh-CN" sz="2000" smtClean="0"/>
              <a:t>1</a:t>
            </a:r>
            <a:r>
              <a:rPr lang="zh-CN" altLang="en-US" sz="2000" smtClean="0"/>
              <a:t>：如何对数据库表结构进行增，删，改，查？</a:t>
            </a:r>
            <a:endParaRPr lang="en-US" altLang="zh-CN" sz="2000" smtClean="0"/>
          </a:p>
          <a:p>
            <a:r>
              <a:rPr lang="en-US" altLang="zh-CN" sz="2000" smtClean="0"/>
              <a:t>2</a:t>
            </a:r>
            <a:r>
              <a:rPr lang="zh-CN" altLang="en-US" sz="2000" smtClean="0"/>
              <a:t>：如何获取表的数据结构？</a:t>
            </a:r>
            <a:endParaRPr lang="en-US" altLang="zh-CN" sz="2000" smtClean="0"/>
          </a:p>
          <a:p>
            <a:r>
              <a:rPr lang="en-US" altLang="zh-CN" sz="2000" smtClean="0"/>
              <a:t>3</a:t>
            </a:r>
            <a:r>
              <a:rPr lang="zh-CN" altLang="en-US" sz="2000" smtClean="0"/>
              <a:t>：</a:t>
            </a:r>
            <a:r>
              <a:rPr lang="zh-CN" altLang="en-US" sz="2000"/>
              <a:t>如</a:t>
            </a:r>
            <a:r>
              <a:rPr lang="zh-CN" altLang="en-US" sz="2000" smtClean="0"/>
              <a:t>何获取数据库的所有表及描述？</a:t>
            </a:r>
            <a:endParaRPr lang="en-US" altLang="zh-CN" sz="2000" smtClean="0"/>
          </a:p>
          <a:p>
            <a:r>
              <a:rPr lang="en-US" altLang="zh-CN" sz="2000" smtClean="0"/>
              <a:t>4</a:t>
            </a:r>
            <a:r>
              <a:rPr lang="zh-CN" altLang="en-US" sz="2000" smtClean="0"/>
              <a:t>：</a:t>
            </a:r>
            <a:r>
              <a:rPr lang="zh-CN" altLang="en-US" sz="2000"/>
              <a:t>如</a:t>
            </a:r>
            <a:r>
              <a:rPr lang="zh-CN" altLang="en-US" sz="2000" smtClean="0"/>
              <a:t>何</a:t>
            </a:r>
            <a:r>
              <a:rPr lang="zh-CN" altLang="en-US" sz="2000"/>
              <a:t>测</a:t>
            </a:r>
            <a:r>
              <a:rPr lang="zh-CN" altLang="en-US" sz="2000" smtClean="0"/>
              <a:t>试数据库链接是否正常？</a:t>
            </a:r>
            <a:endParaRPr lang="en-US" altLang="zh-CN" sz="2000"/>
          </a:p>
          <a:p>
            <a:r>
              <a:rPr lang="en-US" altLang="zh-CN" sz="2000" smtClean="0"/>
              <a:t>5</a:t>
            </a:r>
            <a:r>
              <a:rPr lang="zh-CN" altLang="en-US" sz="2000" smtClean="0"/>
              <a:t>：如何从数据库链接语句识别数据库类型？</a:t>
            </a:r>
            <a:endParaRPr lang="en-US" altLang="zh-CN" sz="2000" smtClean="0"/>
          </a:p>
          <a:p>
            <a:r>
              <a:rPr lang="en-US" altLang="zh-CN" sz="2000" smtClean="0"/>
              <a:t>6</a:t>
            </a:r>
            <a:r>
              <a:rPr lang="zh-CN" altLang="en-US" sz="2000" smtClean="0"/>
              <a:t>：如何对字段增加或取消关键字符号？</a:t>
            </a:r>
            <a:endParaRPr lang="en-US" altLang="zh-CN" sz="2000" smtClean="0"/>
          </a:p>
          <a:p>
            <a:endParaRPr lang="en-US" altLang="zh-CN"/>
          </a:p>
          <a:p>
            <a:endParaRPr lang="en-US" altLang="zh-CN"/>
          </a:p>
          <a:p>
            <a:endParaRPr lang="zh-CN" altLang="en-US"/>
          </a:p>
        </p:txBody>
      </p:sp>
    </p:spTree>
    <p:extLst>
      <p:ext uri="{BB962C8B-B14F-4D97-AF65-F5344CB8AC3E}">
        <p14:creationId xmlns:p14="http://schemas.microsoft.com/office/powerpoint/2010/main" val="10092446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扩展知识</a:t>
            </a:r>
            <a:endParaRPr lang="zh-CN" altLang="en-US"/>
          </a:p>
        </p:txBody>
      </p:sp>
      <p:sp>
        <p:nvSpPr>
          <p:cNvPr id="3" name="内容占位符 2"/>
          <p:cNvSpPr>
            <a:spLocks noGrp="1"/>
          </p:cNvSpPr>
          <p:nvPr>
            <p:ph idx="1"/>
          </p:nvPr>
        </p:nvSpPr>
        <p:spPr/>
        <p:txBody>
          <a:bodyPr>
            <a:normAutofit/>
          </a:bodyPr>
          <a:lstStyle/>
          <a:p>
            <a:r>
              <a:rPr lang="en-US" altLang="zh-CN" sz="2000" smtClean="0"/>
              <a:t>1</a:t>
            </a:r>
            <a:r>
              <a:rPr lang="zh-CN" altLang="en-US" sz="2000" smtClean="0"/>
              <a:t>：了解数据库的字段类型差异？</a:t>
            </a:r>
            <a:endParaRPr lang="en-US" altLang="zh-CN" sz="2000" smtClean="0"/>
          </a:p>
          <a:p>
            <a:r>
              <a:rPr lang="en-US" altLang="zh-CN" sz="2000" smtClean="0"/>
              <a:t>2</a:t>
            </a:r>
            <a:r>
              <a:rPr lang="zh-CN" altLang="en-US" sz="2000" smtClean="0"/>
              <a:t>：框架是如何对差异的数据类型进行转换？</a:t>
            </a:r>
            <a:endParaRPr lang="en-US" altLang="zh-CN" sz="2000" smtClean="0"/>
          </a:p>
          <a:p>
            <a:r>
              <a:rPr lang="en-US" altLang="zh-CN" sz="2000" smtClean="0"/>
              <a:t>3</a:t>
            </a:r>
            <a:r>
              <a:rPr lang="zh-CN" altLang="en-US" sz="2000" smtClean="0"/>
              <a:t>：了解数据库的常见函数的差异用法？</a:t>
            </a:r>
            <a:endParaRPr lang="en-US" altLang="zh-CN" sz="2000" smtClean="0"/>
          </a:p>
          <a:p>
            <a:r>
              <a:rPr lang="en-US" altLang="zh-CN" sz="2000" smtClean="0"/>
              <a:t>4</a:t>
            </a:r>
            <a:r>
              <a:rPr lang="zh-CN" altLang="en-US" sz="2000" smtClean="0"/>
              <a:t>：框架是如何对常见函数的差异用法进行转换？</a:t>
            </a:r>
            <a:endParaRPr lang="en-US" altLang="zh-CN" sz="2000" smtClean="0"/>
          </a:p>
          <a:p>
            <a:r>
              <a:rPr lang="en-US" altLang="zh-CN" sz="2000" smtClean="0"/>
              <a:t>5</a:t>
            </a:r>
            <a:r>
              <a:rPr lang="zh-CN" altLang="en-US" sz="2000" smtClean="0"/>
              <a:t>：学习</a:t>
            </a:r>
            <a:r>
              <a:rPr lang="en-US" altLang="zh-CN" sz="2000" smtClean="0"/>
              <a:t>DBImport</a:t>
            </a:r>
            <a:r>
              <a:rPr lang="zh-CN" altLang="en-US" sz="2000" smtClean="0"/>
              <a:t>工具的使用！</a:t>
            </a:r>
            <a:endParaRPr lang="en-US" altLang="zh-CN" sz="2000" smtClean="0"/>
          </a:p>
        </p:txBody>
      </p:sp>
    </p:spTree>
    <p:extLst>
      <p:ext uri="{BB962C8B-B14F-4D97-AF65-F5344CB8AC3E}">
        <p14:creationId xmlns:p14="http://schemas.microsoft.com/office/powerpoint/2010/main" val="12196629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2492896"/>
            <a:ext cx="7851648" cy="1828800"/>
          </a:xfrm>
        </p:spPr>
        <p:txBody>
          <a:bodyPr>
            <a:normAutofit/>
          </a:bodyPr>
          <a:lstStyle/>
          <a:p>
            <a:pPr algn="ctr"/>
            <a:r>
              <a:rPr lang="zh-CN" altLang="en-US" smtClean="0"/>
              <a:t>核心八：实体</a:t>
            </a:r>
            <a:r>
              <a:rPr lang="en-US" altLang="zh-CN" smtClean="0"/>
              <a:t>ORM</a:t>
            </a:r>
            <a:r>
              <a:rPr lang="zh-CN" altLang="en-US" smtClean="0"/>
              <a:t>系</a:t>
            </a:r>
            <a:r>
              <a:rPr lang="en-US" altLang="zh-CN" smtClean="0"/>
              <a:t/>
            </a:r>
            <a:br>
              <a:rPr lang="en-US" altLang="zh-CN" smtClean="0"/>
            </a:br>
            <a:endParaRPr lang="zh-CN" altLang="en-US"/>
          </a:p>
        </p:txBody>
      </p:sp>
    </p:spTree>
    <p:extLst>
      <p:ext uri="{BB962C8B-B14F-4D97-AF65-F5344CB8AC3E}">
        <p14:creationId xmlns:p14="http://schemas.microsoft.com/office/powerpoint/2010/main" val="588959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2492896"/>
            <a:ext cx="7851648" cy="1828800"/>
          </a:xfrm>
        </p:spPr>
        <p:txBody>
          <a:bodyPr>
            <a:normAutofit/>
          </a:bodyPr>
          <a:lstStyle/>
          <a:p>
            <a:pPr algn="ctr"/>
            <a:r>
              <a:rPr lang="zh-CN" altLang="en-US" smtClean="0"/>
              <a:t>核</a:t>
            </a:r>
            <a:r>
              <a:rPr lang="zh-CN" altLang="en-US"/>
              <a:t>心</a:t>
            </a:r>
            <a:r>
              <a:rPr lang="zh-CN" altLang="en-US" smtClean="0"/>
              <a:t>一：</a:t>
            </a:r>
            <a:r>
              <a:rPr lang="en-US" altLang="zh-CN" smtClean="0"/>
              <a:t>MAction</a:t>
            </a:r>
            <a:r>
              <a:rPr lang="zh-CN" altLang="en-US"/>
              <a:t>系</a:t>
            </a:r>
            <a:r>
              <a:rPr lang="en-US" altLang="zh-CN" smtClean="0"/>
              <a:t/>
            </a:r>
            <a:br>
              <a:rPr lang="en-US" altLang="zh-CN" smtClean="0"/>
            </a:br>
            <a:endParaRPr lang="zh-CN" altLang="en-US"/>
          </a:p>
        </p:txBody>
      </p:sp>
    </p:spTree>
    <p:extLst>
      <p:ext uri="{BB962C8B-B14F-4D97-AF65-F5344CB8AC3E}">
        <p14:creationId xmlns:p14="http://schemas.microsoft.com/office/powerpoint/2010/main" val="22259005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实</a:t>
            </a:r>
            <a:r>
              <a:rPr lang="zh-CN" altLang="en-US" smtClean="0"/>
              <a:t>体</a:t>
            </a:r>
            <a:r>
              <a:rPr lang="en-US" altLang="zh-CN" smtClean="0"/>
              <a:t>ORM</a:t>
            </a:r>
            <a:r>
              <a:rPr lang="zh-CN" altLang="en-US" smtClean="0"/>
              <a:t>：</a:t>
            </a:r>
            <a:endParaRPr lang="zh-CN" altLang="en-US"/>
          </a:p>
        </p:txBody>
      </p:sp>
      <p:sp>
        <p:nvSpPr>
          <p:cNvPr id="3" name="内容占位符 2"/>
          <p:cNvSpPr>
            <a:spLocks noGrp="1"/>
          </p:cNvSpPr>
          <p:nvPr>
            <p:ph idx="1"/>
          </p:nvPr>
        </p:nvSpPr>
        <p:spPr/>
        <p:txBody>
          <a:bodyPr>
            <a:normAutofit/>
          </a:bodyPr>
          <a:lstStyle/>
          <a:p>
            <a:r>
              <a:rPr lang="en-US" altLang="zh-CN" sz="2000" smtClean="0"/>
              <a:t>1</a:t>
            </a:r>
            <a:r>
              <a:rPr lang="zh-CN" altLang="en-US" sz="2000" smtClean="0"/>
              <a:t>：</a:t>
            </a:r>
            <a:r>
              <a:rPr lang="en-US" altLang="zh-CN" sz="2000" smtClean="0"/>
              <a:t>MAction</a:t>
            </a:r>
            <a:r>
              <a:rPr lang="zh-CN" altLang="en-US" sz="2000" smtClean="0"/>
              <a:t>和</a:t>
            </a:r>
            <a:r>
              <a:rPr lang="en-US" altLang="zh-CN" sz="2000" smtClean="0"/>
              <a:t>MProc</a:t>
            </a:r>
            <a:r>
              <a:rPr lang="zh-CN" altLang="en-US" sz="2000" smtClean="0"/>
              <a:t>已经能处理</a:t>
            </a:r>
            <a:r>
              <a:rPr lang="en-US" altLang="zh-CN" sz="2000" smtClean="0"/>
              <a:t>100%</a:t>
            </a:r>
            <a:r>
              <a:rPr lang="zh-CN" altLang="en-US" sz="2000" smtClean="0"/>
              <a:t>的事情</a:t>
            </a:r>
            <a:endParaRPr lang="en-US" altLang="zh-CN" sz="2000" smtClean="0"/>
          </a:p>
          <a:p>
            <a:r>
              <a:rPr lang="zh-CN" altLang="en-US" sz="2000" smtClean="0"/>
              <a:t>为什么还存在</a:t>
            </a:r>
            <a:r>
              <a:rPr lang="en-US" altLang="zh-CN" sz="2000" smtClean="0"/>
              <a:t>DBFast</a:t>
            </a:r>
            <a:r>
              <a:rPr lang="zh-CN" altLang="en-US" sz="2000" smtClean="0"/>
              <a:t>、</a:t>
            </a:r>
            <a:r>
              <a:rPr lang="en-US" altLang="zh-CN" sz="2000" smtClean="0"/>
              <a:t>SimpleOrmBase</a:t>
            </a:r>
            <a:r>
              <a:rPr lang="zh-CN" altLang="en-US" sz="2000" smtClean="0"/>
              <a:t>、</a:t>
            </a:r>
            <a:r>
              <a:rPr lang="en-US" altLang="zh-CN" sz="2000" smtClean="0"/>
              <a:t>OrmBase</a:t>
            </a:r>
            <a:r>
              <a:rPr lang="zh-CN" altLang="en-US" sz="2000" smtClean="0"/>
              <a:t>？</a:t>
            </a:r>
            <a:endParaRPr lang="en-US" altLang="zh-CN" sz="2000" smtClean="0"/>
          </a:p>
          <a:p>
            <a:endParaRPr lang="en-US" altLang="zh-CN" sz="2000" smtClean="0"/>
          </a:p>
          <a:p>
            <a:r>
              <a:rPr lang="en-US" altLang="zh-CN" sz="2000" smtClean="0"/>
              <a:t>1</a:t>
            </a:r>
            <a:r>
              <a:rPr lang="zh-CN" altLang="en-US" sz="2000" smtClean="0"/>
              <a:t>：三个类的区别是什么？</a:t>
            </a:r>
            <a:endParaRPr lang="en-US" altLang="zh-CN" sz="2000" smtClean="0"/>
          </a:p>
          <a:p>
            <a:r>
              <a:rPr lang="en-US" altLang="zh-CN" sz="2000" smtClean="0"/>
              <a:t>2</a:t>
            </a:r>
            <a:r>
              <a:rPr lang="zh-CN" altLang="en-US" sz="2000" smtClean="0"/>
              <a:t>：各自的应用场景？</a:t>
            </a:r>
            <a:endParaRPr lang="en-US" altLang="zh-CN" sz="2000" smtClean="0"/>
          </a:p>
          <a:p>
            <a:r>
              <a:rPr lang="en-US" altLang="zh-CN" sz="2000" smtClean="0"/>
              <a:t>3</a:t>
            </a:r>
            <a:r>
              <a:rPr lang="zh-CN" altLang="en-US" sz="2000" smtClean="0"/>
              <a:t>：源码的实现？</a:t>
            </a:r>
            <a:endParaRPr lang="zh-CN" altLang="en-US"/>
          </a:p>
        </p:txBody>
      </p:sp>
    </p:spTree>
    <p:extLst>
      <p:ext uri="{BB962C8B-B14F-4D97-AF65-F5344CB8AC3E}">
        <p14:creationId xmlns:p14="http://schemas.microsoft.com/office/powerpoint/2010/main" val="12283722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2492896"/>
            <a:ext cx="7851648" cy="1828800"/>
          </a:xfrm>
        </p:spPr>
        <p:txBody>
          <a:bodyPr>
            <a:normAutofit/>
          </a:bodyPr>
          <a:lstStyle/>
          <a:p>
            <a:pPr algn="ctr"/>
            <a:r>
              <a:rPr lang="zh-CN" altLang="en-US" smtClean="0"/>
              <a:t>核心九：</a:t>
            </a:r>
            <a:r>
              <a:rPr lang="en-US" altLang="zh-CN" smtClean="0"/>
              <a:t>XHtmlAction</a:t>
            </a:r>
            <a:r>
              <a:rPr lang="zh-CN" altLang="en-US" smtClean="0"/>
              <a:t>系</a:t>
            </a:r>
            <a:r>
              <a:rPr lang="en-US" altLang="zh-CN" smtClean="0"/>
              <a:t/>
            </a:r>
            <a:br>
              <a:rPr lang="en-US" altLang="zh-CN" smtClean="0"/>
            </a:br>
            <a:endParaRPr lang="zh-CN" altLang="en-US"/>
          </a:p>
        </p:txBody>
      </p:sp>
    </p:spTree>
    <p:extLst>
      <p:ext uri="{BB962C8B-B14F-4D97-AF65-F5344CB8AC3E}">
        <p14:creationId xmlns:p14="http://schemas.microsoft.com/office/powerpoint/2010/main" val="8498796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扩展知识</a:t>
            </a:r>
            <a:endParaRPr lang="zh-CN" altLang="en-US"/>
          </a:p>
        </p:txBody>
      </p:sp>
      <p:sp>
        <p:nvSpPr>
          <p:cNvPr id="3" name="内容占位符 2"/>
          <p:cNvSpPr>
            <a:spLocks noGrp="1"/>
          </p:cNvSpPr>
          <p:nvPr>
            <p:ph idx="1"/>
          </p:nvPr>
        </p:nvSpPr>
        <p:spPr/>
        <p:txBody>
          <a:bodyPr>
            <a:normAutofit/>
          </a:bodyPr>
          <a:lstStyle/>
          <a:p>
            <a:r>
              <a:rPr lang="en-US" altLang="zh-CN" sz="2000" smtClean="0"/>
              <a:t>1</a:t>
            </a:r>
            <a:r>
              <a:rPr lang="zh-CN" altLang="en-US" sz="2000" smtClean="0"/>
              <a:t>：</a:t>
            </a:r>
            <a:r>
              <a:rPr lang="en-US" altLang="zh-CN" sz="2000" smtClean="0"/>
              <a:t>xml</a:t>
            </a:r>
            <a:r>
              <a:rPr lang="zh-CN" altLang="en-US" sz="2000" smtClean="0"/>
              <a:t>、</a:t>
            </a:r>
            <a:r>
              <a:rPr lang="en-US" altLang="zh-CN" sz="2000" smtClean="0"/>
              <a:t>html</a:t>
            </a:r>
            <a:r>
              <a:rPr lang="zh-CN" altLang="en-US" sz="2000" smtClean="0"/>
              <a:t>、</a:t>
            </a:r>
            <a:r>
              <a:rPr lang="en-US" altLang="zh-CN" sz="2000" smtClean="0"/>
              <a:t>xhtml</a:t>
            </a:r>
            <a:r>
              <a:rPr lang="zh-CN" altLang="en-US" sz="2000" smtClean="0"/>
              <a:t>的区别？</a:t>
            </a:r>
            <a:endParaRPr lang="en-US" altLang="zh-CN" sz="2000" smtClean="0"/>
          </a:p>
          <a:p>
            <a:r>
              <a:rPr lang="en-US" altLang="zh-CN" sz="2000" smtClean="0"/>
              <a:t>2</a:t>
            </a:r>
            <a:r>
              <a:rPr lang="zh-CN" altLang="en-US" sz="2000" smtClean="0"/>
              <a:t>：什么是字符实体？</a:t>
            </a:r>
            <a:endParaRPr lang="en-US" altLang="zh-CN" sz="2000" smtClean="0"/>
          </a:p>
          <a:p>
            <a:r>
              <a:rPr lang="en-US" altLang="zh-CN" sz="2000" smtClean="0"/>
              <a:t>3</a:t>
            </a:r>
            <a:r>
              <a:rPr lang="zh-CN" altLang="en-US" sz="2000" smtClean="0"/>
              <a:t>：如何将特殊字符转换成实体？</a:t>
            </a:r>
            <a:endParaRPr lang="en-US" altLang="zh-CN" sz="2000" smtClean="0"/>
          </a:p>
          <a:p>
            <a:r>
              <a:rPr lang="en-US" altLang="zh-CN" sz="2000" smtClean="0"/>
              <a:t>4</a:t>
            </a:r>
            <a:r>
              <a:rPr lang="zh-CN" altLang="en-US" sz="2000" smtClean="0"/>
              <a:t>：如何在</a:t>
            </a:r>
            <a:r>
              <a:rPr lang="en-US" altLang="zh-CN" sz="2000" smtClean="0"/>
              <a:t>html</a:t>
            </a:r>
            <a:r>
              <a:rPr lang="zh-CN" altLang="en-US" sz="2000" smtClean="0"/>
              <a:t>中指定编码？</a:t>
            </a:r>
            <a:endParaRPr lang="en-US" altLang="zh-CN" sz="2000" smtClean="0"/>
          </a:p>
          <a:p>
            <a:r>
              <a:rPr lang="en-US" altLang="zh-CN" sz="2000" smtClean="0"/>
              <a:t>5</a:t>
            </a:r>
            <a:r>
              <a:rPr lang="zh-CN" altLang="en-US" sz="2000" smtClean="0"/>
              <a:t>：</a:t>
            </a:r>
            <a:r>
              <a:rPr lang="en-US" altLang="zh-CN" sz="2000" smtClean="0"/>
              <a:t>SEO</a:t>
            </a:r>
            <a:r>
              <a:rPr lang="zh-CN" altLang="en-US" sz="2000" smtClean="0"/>
              <a:t>是什么？</a:t>
            </a:r>
            <a:endParaRPr lang="en-US" altLang="zh-CN" sz="2000" smtClean="0"/>
          </a:p>
          <a:p>
            <a:r>
              <a:rPr lang="en-US" altLang="zh-CN" sz="2000" smtClean="0"/>
              <a:t>6</a:t>
            </a:r>
            <a:r>
              <a:rPr lang="zh-CN" altLang="en-US" sz="2000" smtClean="0"/>
              <a:t>：</a:t>
            </a:r>
            <a:r>
              <a:rPr lang="en-US" altLang="zh-CN" sz="2000" smtClean="0"/>
              <a:t>html</a:t>
            </a:r>
            <a:r>
              <a:rPr lang="zh-CN" altLang="en-US" sz="2000" smtClean="0"/>
              <a:t>中哪些知识和</a:t>
            </a:r>
            <a:r>
              <a:rPr lang="en-US" altLang="zh-CN" sz="2000" smtClean="0"/>
              <a:t>SEO</a:t>
            </a:r>
            <a:r>
              <a:rPr lang="zh-CN" altLang="en-US" sz="2000" smtClean="0"/>
              <a:t>有关？</a:t>
            </a:r>
            <a:endParaRPr lang="en-US" altLang="zh-CN" sz="2000" smtClean="0"/>
          </a:p>
        </p:txBody>
      </p:sp>
    </p:spTree>
    <p:extLst>
      <p:ext uri="{BB962C8B-B14F-4D97-AF65-F5344CB8AC3E}">
        <p14:creationId xmlns:p14="http://schemas.microsoft.com/office/powerpoint/2010/main" val="16579256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mtClean="0"/>
              <a:t>XHtmlAction</a:t>
            </a:r>
            <a:r>
              <a:rPr lang="zh-CN" altLang="en-US" smtClean="0"/>
              <a:t>：</a:t>
            </a:r>
            <a:endParaRPr lang="zh-CN" altLang="en-US"/>
          </a:p>
        </p:txBody>
      </p:sp>
      <p:sp>
        <p:nvSpPr>
          <p:cNvPr id="3" name="内容占位符 2"/>
          <p:cNvSpPr>
            <a:spLocks noGrp="1"/>
          </p:cNvSpPr>
          <p:nvPr>
            <p:ph idx="1"/>
          </p:nvPr>
        </p:nvSpPr>
        <p:spPr/>
        <p:txBody>
          <a:bodyPr>
            <a:normAutofit/>
          </a:bodyPr>
          <a:lstStyle/>
          <a:p>
            <a:r>
              <a:rPr lang="en-US" altLang="zh-CN" sz="2000" smtClean="0"/>
              <a:t>1</a:t>
            </a:r>
            <a:r>
              <a:rPr lang="zh-CN" altLang="en-US" sz="2000" smtClean="0"/>
              <a:t>：如何加载</a:t>
            </a:r>
            <a:r>
              <a:rPr lang="en-US" altLang="zh-CN" sz="2000" smtClean="0"/>
              <a:t>xml</a:t>
            </a:r>
            <a:r>
              <a:rPr lang="zh-CN" altLang="en-US" sz="2000" smtClean="0"/>
              <a:t>？</a:t>
            </a:r>
            <a:endParaRPr lang="en-US" altLang="zh-CN" sz="2000" smtClean="0"/>
          </a:p>
          <a:p>
            <a:r>
              <a:rPr lang="en-US" altLang="zh-CN" sz="2000" smtClean="0"/>
              <a:t>2</a:t>
            </a:r>
            <a:r>
              <a:rPr lang="zh-CN" altLang="en-US" sz="2000" smtClean="0"/>
              <a:t>：如何加载</a:t>
            </a:r>
            <a:r>
              <a:rPr lang="en-US" altLang="zh-CN" sz="2000" smtClean="0"/>
              <a:t>html?</a:t>
            </a:r>
          </a:p>
          <a:p>
            <a:r>
              <a:rPr lang="en-US" altLang="zh-CN" sz="2000" smtClean="0"/>
              <a:t>3</a:t>
            </a:r>
            <a:r>
              <a:rPr lang="zh-CN" altLang="en-US" sz="2000" smtClean="0"/>
              <a:t>：实例参数的</a:t>
            </a:r>
            <a:r>
              <a:rPr lang="en-US" altLang="zh-CN" sz="2000" smtClean="0"/>
              <a:t>IsNoClone</a:t>
            </a:r>
            <a:r>
              <a:rPr lang="zh-CN" altLang="en-US" sz="2000" smtClean="0"/>
              <a:t>是什么情况，怎么理解？</a:t>
            </a:r>
            <a:endParaRPr lang="en-US" altLang="zh-CN" sz="2000" smtClean="0"/>
          </a:p>
          <a:p>
            <a:r>
              <a:rPr lang="en-US" altLang="zh-CN" sz="2000" smtClean="0"/>
              <a:t>4</a:t>
            </a:r>
            <a:r>
              <a:rPr lang="zh-CN" altLang="en-US" sz="2000" smtClean="0"/>
              <a:t>：如何对单个节点进行操作？</a:t>
            </a:r>
            <a:endParaRPr lang="en-US" altLang="zh-CN" sz="2000" smtClean="0"/>
          </a:p>
          <a:p>
            <a:r>
              <a:rPr lang="en-US" altLang="zh-CN" sz="2000" smtClean="0"/>
              <a:t>5</a:t>
            </a:r>
            <a:r>
              <a:rPr lang="zh-CN" altLang="en-US" sz="2000" smtClean="0"/>
              <a:t>：</a:t>
            </a:r>
            <a:r>
              <a:rPr lang="zh-CN" altLang="en-US" sz="2000"/>
              <a:t>如</a:t>
            </a:r>
            <a:r>
              <a:rPr lang="zh-CN" altLang="en-US" sz="2000" smtClean="0"/>
              <a:t>何对批量节点进行操作？</a:t>
            </a:r>
            <a:endParaRPr lang="en-US" altLang="zh-CN" sz="2000" smtClean="0"/>
          </a:p>
          <a:p>
            <a:r>
              <a:rPr lang="en-US" altLang="zh-CN" sz="2000" smtClean="0"/>
              <a:t>6</a:t>
            </a:r>
            <a:r>
              <a:rPr lang="zh-CN" altLang="en-US" sz="2000" smtClean="0"/>
              <a:t>：如何配合</a:t>
            </a:r>
            <a:r>
              <a:rPr lang="en-US" altLang="zh-CN" sz="2000" smtClean="0"/>
              <a:t>MDataRow</a:t>
            </a:r>
            <a:r>
              <a:rPr lang="zh-CN" altLang="en-US" sz="2000" smtClean="0"/>
              <a:t>进行操作？</a:t>
            </a:r>
            <a:endParaRPr lang="en-US" altLang="zh-CN" sz="2000" smtClean="0"/>
          </a:p>
          <a:p>
            <a:r>
              <a:rPr lang="en-US" altLang="zh-CN" sz="2000" smtClean="0"/>
              <a:t>7</a:t>
            </a:r>
            <a:r>
              <a:rPr lang="zh-CN" altLang="en-US" sz="2000" smtClean="0"/>
              <a:t>：如何配置</a:t>
            </a:r>
            <a:r>
              <a:rPr lang="en-US" altLang="zh-CN" sz="2000" smtClean="0"/>
              <a:t>MDataTable</a:t>
            </a:r>
            <a:r>
              <a:rPr lang="zh-CN" altLang="en-US" sz="2000" smtClean="0"/>
              <a:t>进行批量操作？</a:t>
            </a:r>
            <a:endParaRPr lang="zh-CN" altLang="en-US"/>
          </a:p>
        </p:txBody>
      </p:sp>
    </p:spTree>
    <p:extLst>
      <p:ext uri="{BB962C8B-B14F-4D97-AF65-F5344CB8AC3E}">
        <p14:creationId xmlns:p14="http://schemas.microsoft.com/office/powerpoint/2010/main" val="6332969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a:t>MutilLanguage</a:t>
            </a:r>
            <a:r>
              <a:rPr lang="zh-CN" altLang="en-US" smtClean="0"/>
              <a:t>：</a:t>
            </a:r>
            <a:endParaRPr lang="zh-CN" altLang="en-US"/>
          </a:p>
        </p:txBody>
      </p:sp>
      <p:sp>
        <p:nvSpPr>
          <p:cNvPr id="3" name="内容占位符 2"/>
          <p:cNvSpPr>
            <a:spLocks noGrp="1"/>
          </p:cNvSpPr>
          <p:nvPr>
            <p:ph idx="1"/>
          </p:nvPr>
        </p:nvSpPr>
        <p:spPr/>
        <p:txBody>
          <a:bodyPr>
            <a:normAutofit/>
          </a:bodyPr>
          <a:lstStyle/>
          <a:p>
            <a:r>
              <a:rPr lang="en-US" altLang="zh-CN" sz="2000" smtClean="0"/>
              <a:t>1</a:t>
            </a:r>
            <a:r>
              <a:rPr lang="zh-CN" altLang="en-US" sz="2000" smtClean="0"/>
              <a:t>：如何使用它进行多语言版本开发？</a:t>
            </a:r>
            <a:endParaRPr lang="en-US" altLang="zh-CN" sz="2000" smtClean="0"/>
          </a:p>
          <a:p>
            <a:r>
              <a:rPr lang="en-US" altLang="zh-CN" sz="2000" smtClean="0"/>
              <a:t>2</a:t>
            </a:r>
            <a:r>
              <a:rPr lang="zh-CN" altLang="en-US" sz="2000" smtClean="0"/>
              <a:t>：语言版本如何切换</a:t>
            </a:r>
            <a:r>
              <a:rPr lang="en-US" altLang="zh-CN" sz="2000" smtClean="0"/>
              <a:t>?</a:t>
            </a:r>
          </a:p>
          <a:p>
            <a:r>
              <a:rPr lang="en-US" altLang="zh-CN" sz="2000" smtClean="0"/>
              <a:t>3</a:t>
            </a:r>
            <a:r>
              <a:rPr lang="zh-CN" altLang="en-US" sz="2000" smtClean="0"/>
              <a:t>：可以从哪些地方识别用户的语言环境？</a:t>
            </a:r>
            <a:endParaRPr lang="en-US" altLang="zh-CN" sz="2000" smtClean="0"/>
          </a:p>
        </p:txBody>
      </p:sp>
    </p:spTree>
    <p:extLst>
      <p:ext uri="{BB962C8B-B14F-4D97-AF65-F5344CB8AC3E}">
        <p14:creationId xmlns:p14="http://schemas.microsoft.com/office/powerpoint/2010/main" val="4120345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mtClean="0"/>
              <a:t>RSS</a:t>
            </a:r>
            <a:r>
              <a:rPr lang="zh-CN" altLang="en-US" smtClean="0"/>
              <a:t>：</a:t>
            </a:r>
            <a:endParaRPr lang="zh-CN" altLang="en-US"/>
          </a:p>
        </p:txBody>
      </p:sp>
      <p:sp>
        <p:nvSpPr>
          <p:cNvPr id="3" name="内容占位符 2"/>
          <p:cNvSpPr>
            <a:spLocks noGrp="1"/>
          </p:cNvSpPr>
          <p:nvPr>
            <p:ph idx="1"/>
          </p:nvPr>
        </p:nvSpPr>
        <p:spPr/>
        <p:txBody>
          <a:bodyPr>
            <a:normAutofit/>
          </a:bodyPr>
          <a:lstStyle/>
          <a:p>
            <a:r>
              <a:rPr lang="en-US" altLang="zh-CN" sz="2000" smtClean="0"/>
              <a:t>1</a:t>
            </a:r>
            <a:r>
              <a:rPr lang="zh-CN" altLang="en-US" sz="2000" smtClean="0"/>
              <a:t>：如何使用</a:t>
            </a:r>
            <a:r>
              <a:rPr lang="en-US" altLang="zh-CN" sz="2000" smtClean="0"/>
              <a:t>RSS</a:t>
            </a:r>
            <a:r>
              <a:rPr lang="zh-CN" altLang="en-US" sz="2000" smtClean="0"/>
              <a:t>类？</a:t>
            </a:r>
            <a:endParaRPr lang="en-US" altLang="zh-CN" sz="2000" smtClean="0"/>
          </a:p>
          <a:p>
            <a:r>
              <a:rPr lang="en-US" altLang="zh-CN" sz="2000" smtClean="0"/>
              <a:t>2</a:t>
            </a:r>
            <a:r>
              <a:rPr lang="zh-CN" altLang="en-US" sz="2000" smtClean="0"/>
              <a:t>：网站需要支持</a:t>
            </a:r>
            <a:r>
              <a:rPr lang="en-US" altLang="zh-CN" sz="2000" smtClean="0"/>
              <a:t>RSS</a:t>
            </a:r>
            <a:r>
              <a:rPr lang="zh-CN" altLang="en-US" sz="2000" smtClean="0"/>
              <a:t>订阅吗？</a:t>
            </a:r>
            <a:endParaRPr lang="en-US" altLang="zh-CN" sz="2000" smtClean="0"/>
          </a:p>
        </p:txBody>
      </p:sp>
    </p:spTree>
    <p:extLst>
      <p:ext uri="{BB962C8B-B14F-4D97-AF65-F5344CB8AC3E}">
        <p14:creationId xmlns:p14="http://schemas.microsoft.com/office/powerpoint/2010/main" val="41203450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2492896"/>
            <a:ext cx="7851648" cy="1828800"/>
          </a:xfrm>
        </p:spPr>
        <p:txBody>
          <a:bodyPr>
            <a:normAutofit/>
          </a:bodyPr>
          <a:lstStyle/>
          <a:p>
            <a:pPr algn="ctr"/>
            <a:r>
              <a:rPr lang="zh-CN" altLang="en-US" smtClean="0"/>
              <a:t>核心十：其它系</a:t>
            </a:r>
            <a:r>
              <a:rPr lang="en-US" altLang="zh-CN" smtClean="0"/>
              <a:t/>
            </a:r>
            <a:br>
              <a:rPr lang="en-US" altLang="zh-CN" smtClean="0"/>
            </a:br>
            <a:endParaRPr lang="zh-CN" altLang="en-US"/>
          </a:p>
        </p:txBody>
      </p:sp>
    </p:spTree>
    <p:extLst>
      <p:ext uri="{BB962C8B-B14F-4D97-AF65-F5344CB8AC3E}">
        <p14:creationId xmlns:p14="http://schemas.microsoft.com/office/powerpoint/2010/main" val="12992217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其它系：</a:t>
            </a:r>
            <a:endParaRPr lang="zh-CN" altLang="en-US"/>
          </a:p>
        </p:txBody>
      </p:sp>
      <p:sp>
        <p:nvSpPr>
          <p:cNvPr id="3" name="内容占位符 2"/>
          <p:cNvSpPr>
            <a:spLocks noGrp="1"/>
          </p:cNvSpPr>
          <p:nvPr>
            <p:ph idx="1"/>
          </p:nvPr>
        </p:nvSpPr>
        <p:spPr/>
        <p:txBody>
          <a:bodyPr>
            <a:normAutofit/>
          </a:bodyPr>
          <a:lstStyle/>
          <a:p>
            <a:r>
              <a:rPr lang="en-US" altLang="zh-CN" sz="2000" smtClean="0"/>
              <a:t>1</a:t>
            </a:r>
            <a:r>
              <a:rPr lang="zh-CN" altLang="en-US" sz="2000" smtClean="0"/>
              <a:t>：如何使用</a:t>
            </a:r>
            <a:r>
              <a:rPr lang="en-US" altLang="zh-CN" sz="2000"/>
              <a:t>SqlValue</a:t>
            </a:r>
            <a:r>
              <a:rPr lang="zh-CN" altLang="en-US" sz="2000" smtClean="0"/>
              <a:t>类？</a:t>
            </a:r>
            <a:endParaRPr lang="en-US" altLang="zh-CN" sz="2000" smtClean="0"/>
          </a:p>
          <a:p>
            <a:r>
              <a:rPr lang="en-US" altLang="zh-CN" sz="2000" smtClean="0"/>
              <a:t>2</a:t>
            </a:r>
            <a:r>
              <a:rPr lang="zh-CN" altLang="en-US" sz="2000" smtClean="0"/>
              <a:t>：</a:t>
            </a:r>
            <a:r>
              <a:rPr lang="zh-CN" altLang="en-US" sz="2000"/>
              <a:t>如何使</a:t>
            </a:r>
            <a:r>
              <a:rPr lang="zh-CN" altLang="en-US" sz="2000" smtClean="0"/>
              <a:t>用</a:t>
            </a:r>
            <a:r>
              <a:rPr lang="en-US" altLang="zh-CN" sz="2000"/>
              <a:t>DataType</a:t>
            </a:r>
            <a:r>
              <a:rPr lang="zh-CN" altLang="en-US" sz="2000" smtClean="0"/>
              <a:t>类？</a:t>
            </a:r>
            <a:endParaRPr lang="en-US" altLang="zh-CN" sz="2000"/>
          </a:p>
          <a:p>
            <a:r>
              <a:rPr lang="en-US" altLang="zh-CN" sz="2000" smtClean="0"/>
              <a:t>3</a:t>
            </a:r>
            <a:r>
              <a:rPr lang="zh-CN" altLang="en-US" sz="2000" smtClean="0"/>
              <a:t>：如何使用</a:t>
            </a:r>
            <a:r>
              <a:rPr lang="en-US" altLang="zh-CN" sz="2000" smtClean="0"/>
              <a:t>MDictionary</a:t>
            </a:r>
            <a:r>
              <a:rPr lang="zh-CN" altLang="en-US" sz="2000" smtClean="0"/>
              <a:t>类？</a:t>
            </a:r>
            <a:endParaRPr lang="en-US" altLang="zh-CN" sz="2000" smtClean="0"/>
          </a:p>
          <a:p>
            <a:r>
              <a:rPr lang="en-US" altLang="zh-CN" sz="2000" smtClean="0"/>
              <a:t>4</a:t>
            </a:r>
            <a:r>
              <a:rPr lang="zh-CN" altLang="en-US" sz="2000" smtClean="0"/>
              <a:t>：</a:t>
            </a:r>
            <a:r>
              <a:rPr lang="zh-CN" altLang="en-US" sz="2000"/>
              <a:t>如何使用</a:t>
            </a:r>
            <a:r>
              <a:rPr lang="en-US" altLang="zh-CN" sz="2000" smtClean="0"/>
              <a:t>MList</a:t>
            </a:r>
            <a:r>
              <a:rPr lang="zh-CN" altLang="en-US" sz="2000" smtClean="0"/>
              <a:t>类？</a:t>
            </a:r>
            <a:endParaRPr lang="en-US" altLang="zh-CN" sz="2000" smtClean="0"/>
          </a:p>
          <a:p>
            <a:r>
              <a:rPr lang="en-US" altLang="zh-CN" sz="2000" smtClean="0"/>
              <a:t>5</a:t>
            </a:r>
            <a:r>
              <a:rPr lang="zh-CN" altLang="en-US" sz="2000" smtClean="0"/>
              <a:t>：</a:t>
            </a:r>
            <a:r>
              <a:rPr lang="zh-CN" altLang="en-US" sz="2000"/>
              <a:t>如何使</a:t>
            </a:r>
            <a:r>
              <a:rPr lang="zh-CN" altLang="en-US" sz="2000" smtClean="0"/>
              <a:t>用</a:t>
            </a:r>
            <a:r>
              <a:rPr lang="en-US" altLang="zh-CN" sz="2000"/>
              <a:t>ThreadBreak</a:t>
            </a:r>
            <a:r>
              <a:rPr lang="zh-CN" altLang="en-US" sz="2000" smtClean="0"/>
              <a:t>类</a:t>
            </a:r>
            <a:r>
              <a:rPr lang="zh-CN" altLang="en-US" sz="2000"/>
              <a:t>？</a:t>
            </a:r>
            <a:endParaRPr lang="en-US" altLang="zh-CN" sz="2000"/>
          </a:p>
          <a:p>
            <a:endParaRPr lang="en-US" altLang="zh-CN" sz="2000" smtClean="0"/>
          </a:p>
        </p:txBody>
      </p:sp>
    </p:spTree>
    <p:extLst>
      <p:ext uri="{BB962C8B-B14F-4D97-AF65-F5344CB8AC3E}">
        <p14:creationId xmlns:p14="http://schemas.microsoft.com/office/powerpoint/2010/main" val="38013191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三个提升效率的工具：</a:t>
            </a:r>
            <a:endParaRPr lang="zh-CN" altLang="en-US"/>
          </a:p>
        </p:txBody>
      </p:sp>
      <p:sp>
        <p:nvSpPr>
          <p:cNvPr id="3" name="内容占位符 2"/>
          <p:cNvSpPr>
            <a:spLocks noGrp="1"/>
          </p:cNvSpPr>
          <p:nvPr>
            <p:ph idx="1"/>
          </p:nvPr>
        </p:nvSpPr>
        <p:spPr/>
        <p:txBody>
          <a:bodyPr>
            <a:normAutofit/>
          </a:bodyPr>
          <a:lstStyle/>
          <a:p>
            <a:r>
              <a:rPr lang="en-US" altLang="zh-CN" sz="2000" smtClean="0"/>
              <a:t>1</a:t>
            </a:r>
            <a:r>
              <a:rPr lang="zh-CN" altLang="en-US" sz="2000" smtClean="0"/>
              <a:t>：</a:t>
            </a:r>
            <a:r>
              <a:rPr lang="en-US" altLang="zh-CN" sz="2000" smtClean="0"/>
              <a:t>CYQ.ProjectTool</a:t>
            </a:r>
          </a:p>
          <a:p>
            <a:r>
              <a:rPr lang="zh-CN" altLang="en-US" sz="2000" smtClean="0"/>
              <a:t>生成表结构或枚举。</a:t>
            </a:r>
            <a:endParaRPr lang="en-US" altLang="zh-CN" sz="2000"/>
          </a:p>
          <a:p>
            <a:endParaRPr lang="en-US" altLang="zh-CN" sz="2000"/>
          </a:p>
          <a:p>
            <a:r>
              <a:rPr lang="en-US" altLang="zh-CN" sz="2000" smtClean="0"/>
              <a:t>2</a:t>
            </a:r>
            <a:r>
              <a:rPr lang="zh-CN" altLang="en-US" sz="2000" smtClean="0"/>
              <a:t>：</a:t>
            </a:r>
            <a:r>
              <a:rPr lang="en-US" altLang="zh-CN" sz="2000" smtClean="0"/>
              <a:t>Intelisence</a:t>
            </a:r>
          </a:p>
          <a:p>
            <a:r>
              <a:rPr lang="zh-CN" altLang="en-US" sz="2000"/>
              <a:t>智</a:t>
            </a:r>
            <a:r>
              <a:rPr lang="zh-CN" altLang="en-US" sz="2000" smtClean="0"/>
              <a:t>能语法提示和调试工具。</a:t>
            </a:r>
            <a:endParaRPr lang="en-US" altLang="zh-CN" sz="2000" smtClean="0"/>
          </a:p>
          <a:p>
            <a:endParaRPr lang="en-US" altLang="zh-CN" sz="2000"/>
          </a:p>
          <a:p>
            <a:r>
              <a:rPr lang="en-US" altLang="zh-CN" sz="2000" smtClean="0"/>
              <a:t>3</a:t>
            </a:r>
            <a:r>
              <a:rPr lang="zh-CN" altLang="en-US" sz="2000" smtClean="0"/>
              <a:t>：</a:t>
            </a:r>
            <a:r>
              <a:rPr lang="en-US" altLang="zh-CN" sz="2000" smtClean="0"/>
              <a:t>DBImport</a:t>
            </a:r>
            <a:r>
              <a:rPr lang="zh-CN" altLang="en-US" sz="2000" smtClean="0"/>
              <a:t>：</a:t>
            </a:r>
            <a:endParaRPr lang="en-US" altLang="zh-CN" sz="2000" smtClean="0"/>
          </a:p>
          <a:p>
            <a:r>
              <a:rPr lang="zh-CN" altLang="en-US" sz="2000"/>
              <a:t>数</a:t>
            </a:r>
            <a:r>
              <a:rPr lang="zh-CN" altLang="en-US" sz="2000" smtClean="0"/>
              <a:t>据库工具：支持多数据库应用的项目必备。</a:t>
            </a:r>
            <a:endParaRPr lang="en-US" altLang="zh-CN" smtClean="0"/>
          </a:p>
          <a:p>
            <a:endParaRPr lang="en-US" altLang="zh-CN" sz="2000" smtClean="0"/>
          </a:p>
          <a:p>
            <a:endParaRPr lang="en-US" altLang="zh-CN"/>
          </a:p>
          <a:p>
            <a:endParaRPr lang="en-US" altLang="zh-CN"/>
          </a:p>
          <a:p>
            <a:endParaRPr lang="zh-CN" altLang="en-US"/>
          </a:p>
        </p:txBody>
      </p:sp>
    </p:spTree>
    <p:extLst>
      <p:ext uri="{BB962C8B-B14F-4D97-AF65-F5344CB8AC3E}">
        <p14:creationId xmlns:p14="http://schemas.microsoft.com/office/powerpoint/2010/main" val="34870458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mtClean="0"/>
              <a:t>设计模式：</a:t>
            </a:r>
            <a:endParaRPr lang="zh-CN" altLang="en-US"/>
          </a:p>
        </p:txBody>
      </p:sp>
      <p:sp>
        <p:nvSpPr>
          <p:cNvPr id="3" name="副标题 2"/>
          <p:cNvSpPr>
            <a:spLocks noGrp="1"/>
          </p:cNvSpPr>
          <p:nvPr>
            <p:ph type="subTitle" idx="1"/>
          </p:nvPr>
        </p:nvSpPr>
        <p:spPr/>
        <p:txBody>
          <a:bodyPr>
            <a:normAutofit/>
          </a:bodyPr>
          <a:lstStyle/>
          <a:p>
            <a:endParaRPr lang="en-US" altLang="zh-CN" smtClean="0"/>
          </a:p>
        </p:txBody>
      </p:sp>
    </p:spTree>
    <p:extLst>
      <p:ext uri="{BB962C8B-B14F-4D97-AF65-F5344CB8AC3E}">
        <p14:creationId xmlns:p14="http://schemas.microsoft.com/office/powerpoint/2010/main" val="1274334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扩展知识</a:t>
            </a:r>
            <a:endParaRPr lang="zh-CN" altLang="en-US"/>
          </a:p>
        </p:txBody>
      </p:sp>
      <p:sp>
        <p:nvSpPr>
          <p:cNvPr id="3" name="内容占位符 2"/>
          <p:cNvSpPr>
            <a:spLocks noGrp="1"/>
          </p:cNvSpPr>
          <p:nvPr>
            <p:ph idx="1"/>
          </p:nvPr>
        </p:nvSpPr>
        <p:spPr/>
        <p:txBody>
          <a:bodyPr>
            <a:normAutofit/>
          </a:bodyPr>
          <a:lstStyle/>
          <a:p>
            <a:r>
              <a:rPr lang="en-US" altLang="zh-CN" sz="2000" smtClean="0"/>
              <a:t>1</a:t>
            </a:r>
            <a:r>
              <a:rPr lang="zh-CN" altLang="en-US" sz="2000" smtClean="0"/>
              <a:t>：回顾</a:t>
            </a:r>
            <a:r>
              <a:rPr lang="zh-CN" altLang="en-US" sz="2000"/>
              <a:t>：</a:t>
            </a:r>
            <a:r>
              <a:rPr lang="en-US" altLang="zh-CN" sz="2000" smtClean="0"/>
              <a:t>ADO.NET</a:t>
            </a:r>
            <a:r>
              <a:rPr lang="zh-CN" altLang="en-US" sz="2000" smtClean="0"/>
              <a:t>？</a:t>
            </a:r>
            <a:endParaRPr lang="en-US" altLang="zh-CN" sz="2000" smtClean="0"/>
          </a:p>
          <a:p>
            <a:r>
              <a:rPr lang="en-US" altLang="zh-CN" sz="2000" smtClean="0"/>
              <a:t>2</a:t>
            </a:r>
            <a:r>
              <a:rPr lang="zh-CN" altLang="en-US" sz="2000" smtClean="0"/>
              <a:t>：封装的</a:t>
            </a:r>
            <a:r>
              <a:rPr lang="en-US" altLang="zh-CN" sz="2000" smtClean="0"/>
              <a:t>DBHelper</a:t>
            </a:r>
            <a:r>
              <a:rPr lang="zh-CN" altLang="en-US" sz="2000" smtClean="0"/>
              <a:t>、</a:t>
            </a:r>
            <a:r>
              <a:rPr lang="en-US" altLang="zh-CN" sz="2000" smtClean="0"/>
              <a:t>Dapper</a:t>
            </a:r>
            <a:r>
              <a:rPr lang="zh-CN" altLang="en-US" sz="2000" smtClean="0"/>
              <a:t>？</a:t>
            </a:r>
            <a:endParaRPr lang="en-US" altLang="zh-CN" sz="2000" smtClean="0"/>
          </a:p>
          <a:p>
            <a:r>
              <a:rPr lang="en-US" altLang="zh-CN" sz="2000" smtClean="0"/>
              <a:t>3</a:t>
            </a:r>
            <a:r>
              <a:rPr lang="zh-CN" altLang="en-US" sz="2000" smtClean="0"/>
              <a:t>：进一步被封装的实体</a:t>
            </a:r>
            <a:r>
              <a:rPr lang="en-US" altLang="zh-CN" sz="2000" smtClean="0"/>
              <a:t>ORM</a:t>
            </a:r>
            <a:r>
              <a:rPr lang="zh-CN" altLang="en-US" sz="2000" smtClean="0"/>
              <a:t>？</a:t>
            </a:r>
            <a:endParaRPr lang="en-US" altLang="zh-CN" sz="2000" smtClean="0"/>
          </a:p>
          <a:p>
            <a:r>
              <a:rPr lang="en-US" altLang="zh-CN" sz="2000" smtClean="0"/>
              <a:t>4</a:t>
            </a:r>
            <a:r>
              <a:rPr lang="zh-CN" altLang="en-US" sz="2000" smtClean="0"/>
              <a:t>：实体</a:t>
            </a:r>
            <a:r>
              <a:rPr lang="en-US" altLang="zh-CN" sz="2000" smtClean="0"/>
              <a:t>ORM</a:t>
            </a:r>
            <a:r>
              <a:rPr lang="zh-CN" altLang="en-US" sz="2000" smtClean="0"/>
              <a:t>的局限性？</a:t>
            </a:r>
            <a:endParaRPr lang="en-US" altLang="zh-CN" sz="2000" smtClean="0"/>
          </a:p>
          <a:p>
            <a:r>
              <a:rPr lang="en-US" altLang="zh-CN" sz="2000" smtClean="0"/>
              <a:t>5</a:t>
            </a:r>
            <a:r>
              <a:rPr lang="zh-CN" altLang="en-US" sz="2000" smtClean="0"/>
              <a:t>：为什么会有</a:t>
            </a:r>
            <a:r>
              <a:rPr lang="en-US" altLang="zh-CN" sz="2000" smtClean="0"/>
              <a:t>CYQ.Data</a:t>
            </a:r>
            <a:r>
              <a:rPr lang="zh-CN" altLang="en-US" sz="2000" smtClean="0"/>
              <a:t>？</a:t>
            </a:r>
            <a:endParaRPr lang="en-US" altLang="zh-CN" sz="2000" smtClean="0"/>
          </a:p>
          <a:p>
            <a:r>
              <a:rPr lang="en-US" altLang="zh-CN" sz="2000" smtClean="0"/>
              <a:t>6</a:t>
            </a:r>
            <a:r>
              <a:rPr lang="zh-CN" altLang="en-US" sz="2000" smtClean="0"/>
              <a:t>：</a:t>
            </a:r>
            <a:r>
              <a:rPr lang="en-US" altLang="zh-CN" sz="2000" smtClean="0"/>
              <a:t>CYQ.Data</a:t>
            </a:r>
            <a:r>
              <a:rPr lang="zh-CN" altLang="en-US" sz="2000" smtClean="0"/>
              <a:t>解决了什么问题？</a:t>
            </a:r>
            <a:endParaRPr lang="en-US" altLang="zh-CN" sz="2000" smtClean="0"/>
          </a:p>
          <a:p>
            <a:pPr marL="0" indent="0">
              <a:buNone/>
            </a:pPr>
            <a:endParaRPr lang="en-US" altLang="zh-CN" sz="2000" smtClean="0"/>
          </a:p>
          <a:p>
            <a:endParaRPr lang="zh-CN" altLang="en-US"/>
          </a:p>
        </p:txBody>
      </p:sp>
    </p:spTree>
    <p:extLst>
      <p:ext uri="{BB962C8B-B14F-4D97-AF65-F5344CB8AC3E}">
        <p14:creationId xmlns:p14="http://schemas.microsoft.com/office/powerpoint/2010/main" val="40772381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mtClean="0"/>
              <a:t>简单工厂</a:t>
            </a:r>
            <a:endParaRPr lang="zh-CN" altLang="en-US"/>
          </a:p>
        </p:txBody>
      </p:sp>
      <p:sp>
        <p:nvSpPr>
          <p:cNvPr id="3" name="内容占位符 2"/>
          <p:cNvSpPr>
            <a:spLocks noGrp="1"/>
          </p:cNvSpPr>
          <p:nvPr>
            <p:ph idx="1"/>
          </p:nvPr>
        </p:nvSpPr>
        <p:spPr/>
        <p:txBody>
          <a:bodyPr>
            <a:normAutofit/>
          </a:bodyPr>
          <a:lstStyle/>
          <a:p>
            <a:r>
              <a:rPr lang="zh-CN" altLang="en-US" sz="2000" smtClean="0"/>
              <a:t>简</a:t>
            </a:r>
            <a:r>
              <a:rPr lang="zh-CN" altLang="en-US" sz="2000"/>
              <a:t>单工厂模式（</a:t>
            </a:r>
            <a:r>
              <a:rPr lang="en-US" altLang="zh-CN" sz="2000"/>
              <a:t>Simple Factory Pattern</a:t>
            </a:r>
            <a:r>
              <a:rPr lang="zh-CN" altLang="en-US" sz="2000"/>
              <a:t>）属于类的创新型模式，又叫静态工厂方法模式（</a:t>
            </a:r>
            <a:r>
              <a:rPr lang="en-US" altLang="zh-CN" sz="2000"/>
              <a:t>Static FactoryMethod Pattern</a:t>
            </a:r>
            <a:r>
              <a:rPr lang="zh-CN" altLang="en-US" sz="2000"/>
              <a:t>）</a:t>
            </a:r>
            <a:r>
              <a:rPr lang="en-US" altLang="zh-CN" sz="2000"/>
              <a:t>,</a:t>
            </a:r>
            <a:r>
              <a:rPr lang="zh-CN" altLang="en-US" sz="2000"/>
              <a:t>是通过专门定义一个类来负责创建其他类的实例，被创建的实例通常都具有共同的父类</a:t>
            </a:r>
            <a:r>
              <a:rPr lang="zh-CN" altLang="en-US" sz="2000" smtClean="0"/>
              <a:t>。</a:t>
            </a:r>
            <a:endParaRPr lang="en-US" altLang="zh-CN"/>
          </a:p>
          <a:p>
            <a:endParaRPr lang="en-US" altLang="zh-CN" smtClean="0"/>
          </a:p>
          <a:p>
            <a:r>
              <a:rPr lang="zh-CN" altLang="en-US"/>
              <a:t>理</a:t>
            </a:r>
            <a:r>
              <a:rPr lang="zh-CN" altLang="en-US" smtClean="0"/>
              <a:t>解核心：</a:t>
            </a:r>
            <a:endParaRPr lang="en-US" altLang="zh-CN" smtClean="0"/>
          </a:p>
          <a:p>
            <a:r>
              <a:rPr lang="zh-CN" altLang="en-US" smtClean="0"/>
              <a:t>通过</a:t>
            </a:r>
            <a:r>
              <a:rPr lang="en-US" altLang="zh-CN" smtClean="0"/>
              <a:t>static Create</a:t>
            </a:r>
            <a:r>
              <a:rPr lang="zh-CN" altLang="en-US" smtClean="0"/>
              <a:t>方法（参数）</a:t>
            </a:r>
            <a:endParaRPr lang="en-US" altLang="zh-CN" smtClean="0"/>
          </a:p>
          <a:p>
            <a:r>
              <a:rPr lang="zh-CN" altLang="en-US" smtClean="0"/>
              <a:t>｛</a:t>
            </a:r>
            <a:endParaRPr lang="en-US" altLang="zh-CN" smtClean="0"/>
          </a:p>
          <a:p>
            <a:pPr lvl="1"/>
            <a:r>
              <a:rPr lang="zh-CN" altLang="en-US" smtClean="0"/>
              <a:t>内部带</a:t>
            </a:r>
            <a:r>
              <a:rPr lang="en-US" altLang="zh-CN" smtClean="0"/>
              <a:t>swith</a:t>
            </a:r>
            <a:r>
              <a:rPr lang="zh-CN" altLang="en-US" smtClean="0"/>
              <a:t>（</a:t>
            </a:r>
            <a:r>
              <a:rPr lang="zh-CN" altLang="en-US"/>
              <a:t>参数</a:t>
            </a:r>
            <a:r>
              <a:rPr lang="zh-CN" altLang="en-US" smtClean="0"/>
              <a:t>）分支返回子类实例</a:t>
            </a:r>
            <a:r>
              <a:rPr lang="en-US" altLang="zh-CN" smtClean="0"/>
              <a:t>()</a:t>
            </a:r>
          </a:p>
          <a:p>
            <a:r>
              <a:rPr lang="zh-CN" altLang="en-US" smtClean="0"/>
              <a:t>｝</a:t>
            </a:r>
            <a:endParaRPr lang="en-US" altLang="zh-CN"/>
          </a:p>
          <a:p>
            <a:endParaRPr lang="zh-CN" altLang="en-US"/>
          </a:p>
        </p:txBody>
      </p:sp>
    </p:spTree>
    <p:extLst>
      <p:ext uri="{BB962C8B-B14F-4D97-AF65-F5344CB8AC3E}">
        <p14:creationId xmlns:p14="http://schemas.microsoft.com/office/powerpoint/2010/main" val="31637302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4000" smtClean="0"/>
              <a:t>抽象工厂（</a:t>
            </a:r>
            <a:r>
              <a:rPr lang="en-US" altLang="zh-CN" sz="4000" smtClean="0"/>
              <a:t>Abstract Factory</a:t>
            </a:r>
            <a:r>
              <a:rPr lang="zh-CN" altLang="en-US" sz="4000" smtClean="0"/>
              <a:t>）：</a:t>
            </a:r>
            <a:endParaRPr lang="zh-CN" altLang="en-US" sz="4000"/>
          </a:p>
        </p:txBody>
      </p:sp>
      <p:sp>
        <p:nvSpPr>
          <p:cNvPr id="3" name="内容占位符 2"/>
          <p:cNvSpPr>
            <a:spLocks noGrp="1"/>
          </p:cNvSpPr>
          <p:nvPr>
            <p:ph idx="1"/>
          </p:nvPr>
        </p:nvSpPr>
        <p:spPr/>
        <p:txBody>
          <a:bodyPr>
            <a:normAutofit/>
          </a:bodyPr>
          <a:lstStyle/>
          <a:p>
            <a:r>
              <a:rPr lang="zh-CN" altLang="en-US" sz="2000" b="1"/>
              <a:t>意</a:t>
            </a:r>
            <a:r>
              <a:rPr lang="zh-CN" altLang="en-US" sz="2000" b="1" smtClean="0"/>
              <a:t>图</a:t>
            </a:r>
            <a:endParaRPr lang="en-US" altLang="zh-CN" sz="2000" b="1" smtClean="0"/>
          </a:p>
          <a:p>
            <a:r>
              <a:rPr lang="zh-CN" altLang="en-US" sz="2000"/>
              <a:t>提供一个创建一系列相关或相互依赖对象的接口，而无需指定它们具体的类</a:t>
            </a:r>
            <a:r>
              <a:rPr lang="zh-CN" altLang="en-US" sz="2000" smtClean="0"/>
              <a:t>。</a:t>
            </a:r>
            <a:endParaRPr lang="en-US" altLang="zh-CN" sz="2000" smtClean="0"/>
          </a:p>
          <a:p>
            <a:endParaRPr lang="zh-CN" altLang="en-US" sz="2000"/>
          </a:p>
          <a:p>
            <a:r>
              <a:rPr lang="zh-CN" altLang="en-US" sz="2000" b="1"/>
              <a:t>适用性</a:t>
            </a:r>
            <a:endParaRPr lang="zh-CN" altLang="en-US" sz="2000"/>
          </a:p>
          <a:p>
            <a:r>
              <a:rPr lang="zh-CN" altLang="en-US" sz="2000"/>
              <a:t>一个系统要独立于它的产品的创建、组合和表示时。</a:t>
            </a:r>
          </a:p>
          <a:p>
            <a:r>
              <a:rPr lang="zh-CN" altLang="en-US" sz="2000"/>
              <a:t>一个系统要由多个产品系列中的一个来配置时。</a:t>
            </a:r>
          </a:p>
          <a:p>
            <a:r>
              <a:rPr lang="zh-CN" altLang="en-US" sz="2000"/>
              <a:t>当你要强调一系列相关的产品对象的设计以便进行联合使用时。</a:t>
            </a:r>
          </a:p>
          <a:p>
            <a:r>
              <a:rPr lang="zh-CN" altLang="en-US" sz="2000"/>
              <a:t>当你提供一个产品类库，而只想显示它们的接口而不是实现时</a:t>
            </a:r>
            <a:r>
              <a:rPr lang="zh-CN" altLang="en-US" sz="2000" smtClean="0"/>
              <a:t>。</a:t>
            </a:r>
            <a:endParaRPr lang="en-US" altLang="zh-CN" sz="2000" smtClean="0"/>
          </a:p>
          <a:p>
            <a:endParaRPr lang="en-US" altLang="zh-CN" sz="2000"/>
          </a:p>
          <a:p>
            <a:r>
              <a:rPr lang="zh-CN" altLang="en-US" sz="2000" smtClean="0"/>
              <a:t>理解核心：简单工厂</a:t>
            </a:r>
            <a:r>
              <a:rPr lang="en-US" altLang="zh-CN" sz="2000" smtClean="0"/>
              <a:t>+</a:t>
            </a:r>
            <a:r>
              <a:rPr lang="zh-CN" altLang="en-US" sz="2000" smtClean="0"/>
              <a:t>反射</a:t>
            </a:r>
            <a:endParaRPr lang="zh-CN" altLang="en-US" sz="2000"/>
          </a:p>
          <a:p>
            <a:endParaRPr lang="en-US" altLang="zh-CN" sz="2000" smtClean="0"/>
          </a:p>
          <a:p>
            <a:endParaRPr lang="en-US" altLang="zh-CN"/>
          </a:p>
          <a:p>
            <a:endParaRPr lang="en-US" altLang="zh-CN"/>
          </a:p>
          <a:p>
            <a:endParaRPr lang="zh-CN" altLang="en-US"/>
          </a:p>
        </p:txBody>
      </p:sp>
    </p:spTree>
    <p:extLst>
      <p:ext uri="{BB962C8B-B14F-4D97-AF65-F5344CB8AC3E}">
        <p14:creationId xmlns:p14="http://schemas.microsoft.com/office/powerpoint/2010/main" val="26449950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工</a:t>
            </a:r>
            <a:r>
              <a:rPr lang="zh-CN" altLang="en-US" smtClean="0"/>
              <a:t>厂模式（</a:t>
            </a:r>
            <a:r>
              <a:rPr lang="en-US" altLang="zh-CN" smtClean="0"/>
              <a:t>Factory Method</a:t>
            </a:r>
            <a:r>
              <a:rPr lang="zh-CN" altLang="en-US" smtClean="0"/>
              <a:t>）：</a:t>
            </a:r>
            <a:endParaRPr lang="zh-CN" altLang="en-US"/>
          </a:p>
        </p:txBody>
      </p:sp>
      <p:sp>
        <p:nvSpPr>
          <p:cNvPr id="3" name="内容占位符 2"/>
          <p:cNvSpPr>
            <a:spLocks noGrp="1"/>
          </p:cNvSpPr>
          <p:nvPr>
            <p:ph idx="1"/>
          </p:nvPr>
        </p:nvSpPr>
        <p:spPr/>
        <p:txBody>
          <a:bodyPr>
            <a:normAutofit/>
          </a:bodyPr>
          <a:lstStyle/>
          <a:p>
            <a:r>
              <a:rPr lang="zh-CN" altLang="en-US" sz="2000" b="1"/>
              <a:t>意</a:t>
            </a:r>
            <a:r>
              <a:rPr lang="zh-CN" altLang="en-US" sz="2000" b="1" smtClean="0"/>
              <a:t>图</a:t>
            </a:r>
            <a:endParaRPr lang="en-US" altLang="zh-CN" sz="2000" b="1" smtClean="0"/>
          </a:p>
          <a:p>
            <a:r>
              <a:rPr lang="zh-CN" altLang="en-US" sz="2000"/>
              <a:t>定义一个用于创建对象的接口，让子类决定实例化哪一个类。</a:t>
            </a:r>
            <a:r>
              <a:rPr lang="en-US" altLang="zh-CN" sz="2000"/>
              <a:t>Factory Method </a:t>
            </a:r>
            <a:r>
              <a:rPr lang="zh-CN" altLang="en-US" sz="2000"/>
              <a:t>使一个类的实例化延迟到其子类</a:t>
            </a:r>
            <a:r>
              <a:rPr lang="zh-CN" altLang="en-US" sz="2000" smtClean="0"/>
              <a:t>。</a:t>
            </a:r>
            <a:endParaRPr lang="en-US" altLang="zh-CN" sz="2000" smtClean="0"/>
          </a:p>
          <a:p>
            <a:endParaRPr lang="zh-CN" altLang="en-US" sz="2000"/>
          </a:p>
          <a:p>
            <a:r>
              <a:rPr lang="zh-CN" altLang="en-US" sz="2000" b="1"/>
              <a:t>适用性</a:t>
            </a:r>
            <a:endParaRPr lang="zh-CN" altLang="en-US" sz="2000"/>
          </a:p>
          <a:p>
            <a:r>
              <a:rPr lang="zh-CN" altLang="en-US" sz="2000"/>
              <a:t>当一个类不知道它所必须创建的对象的类的时候。</a:t>
            </a:r>
          </a:p>
          <a:p>
            <a:r>
              <a:rPr lang="zh-CN" altLang="en-US" sz="2000"/>
              <a:t>当一个类希望由它的子类来指定它所创建的对象的时候。</a:t>
            </a:r>
          </a:p>
          <a:p>
            <a:r>
              <a:rPr lang="zh-CN" altLang="en-US" sz="2000"/>
              <a:t>当类将创建对象的职责委托给多个帮助子类中的某一个，并且你希望将哪一个帮助子类是代理者这一信息局部化的时候</a:t>
            </a:r>
            <a:r>
              <a:rPr lang="zh-CN" altLang="en-US" sz="2000" smtClean="0"/>
              <a:t>。</a:t>
            </a:r>
            <a:endParaRPr lang="en-US" altLang="zh-CN" sz="2000" smtClean="0"/>
          </a:p>
          <a:p>
            <a:endParaRPr lang="en-US" altLang="zh-CN" sz="2000"/>
          </a:p>
          <a:p>
            <a:r>
              <a:rPr lang="zh-CN" altLang="en-US" sz="2000" smtClean="0"/>
              <a:t>理解核心：调用方式为：共性接口 </a:t>
            </a:r>
            <a:r>
              <a:rPr lang="en-US" altLang="zh-CN" sz="2000" smtClean="0"/>
              <a:t>a=new </a:t>
            </a:r>
            <a:r>
              <a:rPr lang="zh-CN" altLang="en-US" sz="2000" smtClean="0"/>
              <a:t>子类实例</a:t>
            </a:r>
            <a:r>
              <a:rPr lang="en-US" altLang="zh-CN" sz="2000" smtClean="0"/>
              <a:t>() </a:t>
            </a:r>
            <a:endParaRPr lang="zh-CN" altLang="en-US" sz="2000"/>
          </a:p>
          <a:p>
            <a:endParaRPr lang="en-US" altLang="zh-CN" sz="2000" smtClean="0"/>
          </a:p>
          <a:p>
            <a:endParaRPr lang="en-US" altLang="zh-CN"/>
          </a:p>
          <a:p>
            <a:endParaRPr lang="en-US" altLang="zh-CN"/>
          </a:p>
          <a:p>
            <a:endParaRPr lang="zh-CN" altLang="en-US"/>
          </a:p>
        </p:txBody>
      </p:sp>
    </p:spTree>
    <p:extLst>
      <p:ext uri="{BB962C8B-B14F-4D97-AF65-F5344CB8AC3E}">
        <p14:creationId xmlns:p14="http://schemas.microsoft.com/office/powerpoint/2010/main" val="26449950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a:t>建</a:t>
            </a:r>
            <a:r>
              <a:rPr lang="zh-CN" altLang="en-US" smtClean="0"/>
              <a:t>造者模式（</a:t>
            </a:r>
            <a:r>
              <a:rPr lang="en-US" altLang="zh-CN" smtClean="0"/>
              <a:t>Builder Method</a:t>
            </a:r>
            <a:r>
              <a:rPr lang="zh-CN" altLang="en-US" smtClean="0"/>
              <a:t>）：</a:t>
            </a:r>
            <a:endParaRPr lang="zh-CN" altLang="en-US"/>
          </a:p>
        </p:txBody>
      </p:sp>
      <p:sp>
        <p:nvSpPr>
          <p:cNvPr id="3" name="内容占位符 2"/>
          <p:cNvSpPr>
            <a:spLocks noGrp="1"/>
          </p:cNvSpPr>
          <p:nvPr>
            <p:ph idx="1"/>
          </p:nvPr>
        </p:nvSpPr>
        <p:spPr/>
        <p:txBody>
          <a:bodyPr>
            <a:normAutofit/>
          </a:bodyPr>
          <a:lstStyle/>
          <a:p>
            <a:r>
              <a:rPr lang="zh-CN" altLang="en-US" sz="2000" b="1"/>
              <a:t>意</a:t>
            </a:r>
            <a:r>
              <a:rPr lang="zh-CN" altLang="en-US" sz="2000" b="1" smtClean="0"/>
              <a:t>图</a:t>
            </a:r>
            <a:endParaRPr lang="en-US" altLang="zh-CN" sz="2000" b="1" smtClean="0"/>
          </a:p>
          <a:p>
            <a:r>
              <a:rPr lang="zh-CN" altLang="en-US" sz="2000"/>
              <a:t>将一个复杂对象的构建与它的表示分离，使得同样的构建过程可以创建不同的表示</a:t>
            </a:r>
            <a:r>
              <a:rPr lang="zh-CN" altLang="en-US" sz="2000" smtClean="0"/>
              <a:t>。</a:t>
            </a:r>
            <a:endParaRPr lang="en-US" altLang="zh-CN" sz="2000" smtClean="0"/>
          </a:p>
          <a:p>
            <a:endParaRPr lang="zh-CN" altLang="en-US" sz="2000"/>
          </a:p>
          <a:p>
            <a:r>
              <a:rPr lang="zh-CN" altLang="en-US" sz="2000" b="1"/>
              <a:t>适用性</a:t>
            </a:r>
            <a:endParaRPr lang="zh-CN" altLang="en-US" sz="2000"/>
          </a:p>
          <a:p>
            <a:r>
              <a:rPr lang="zh-CN" altLang="en-US" sz="2000"/>
              <a:t>当创建复杂对象的算法应该独立于该对象的组成部分以及它们的装配方式时。</a:t>
            </a:r>
          </a:p>
          <a:p>
            <a:r>
              <a:rPr lang="zh-CN" altLang="en-US" sz="2000"/>
              <a:t>当构造过程必须允许被构造的对象有不同的表示时。</a:t>
            </a:r>
          </a:p>
          <a:p>
            <a:endParaRPr lang="en-US" altLang="zh-CN" sz="2000"/>
          </a:p>
          <a:p>
            <a:r>
              <a:rPr lang="zh-CN" altLang="en-US" sz="2000" smtClean="0"/>
              <a:t>理解核心：</a:t>
            </a:r>
            <a:r>
              <a:rPr lang="zh-CN" altLang="en-US" sz="2000"/>
              <a:t>工</a:t>
            </a:r>
            <a:r>
              <a:rPr lang="zh-CN" altLang="en-US" sz="2000" smtClean="0"/>
              <a:t>厂模式的注入</a:t>
            </a:r>
            <a:r>
              <a:rPr lang="en-US" altLang="zh-CN" sz="2000" smtClean="0"/>
              <a:t>+</a:t>
            </a:r>
            <a:r>
              <a:rPr lang="zh-CN" altLang="en-US" sz="2000" smtClean="0"/>
              <a:t>固定流程的调用方式</a:t>
            </a:r>
            <a:endParaRPr lang="zh-CN" altLang="en-US" sz="2000"/>
          </a:p>
          <a:p>
            <a:endParaRPr lang="en-US" altLang="zh-CN" sz="2000" smtClean="0"/>
          </a:p>
          <a:p>
            <a:endParaRPr lang="en-US" altLang="zh-CN"/>
          </a:p>
          <a:p>
            <a:endParaRPr lang="en-US" altLang="zh-CN"/>
          </a:p>
          <a:p>
            <a:endParaRPr lang="zh-CN" altLang="en-US"/>
          </a:p>
        </p:txBody>
      </p:sp>
    </p:spTree>
    <p:extLst>
      <p:ext uri="{BB962C8B-B14F-4D97-AF65-F5344CB8AC3E}">
        <p14:creationId xmlns:p14="http://schemas.microsoft.com/office/powerpoint/2010/main" val="26775016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单例模式（</a:t>
            </a:r>
            <a:r>
              <a:rPr lang="en-US" altLang="zh-CN" smtClean="0"/>
              <a:t>Singleton</a:t>
            </a:r>
            <a:r>
              <a:rPr lang="zh-CN" altLang="en-US" smtClean="0"/>
              <a:t>）：</a:t>
            </a:r>
            <a:endParaRPr lang="zh-CN" altLang="en-US"/>
          </a:p>
        </p:txBody>
      </p:sp>
      <p:sp>
        <p:nvSpPr>
          <p:cNvPr id="3" name="内容占位符 2"/>
          <p:cNvSpPr>
            <a:spLocks noGrp="1"/>
          </p:cNvSpPr>
          <p:nvPr>
            <p:ph idx="1"/>
          </p:nvPr>
        </p:nvSpPr>
        <p:spPr/>
        <p:txBody>
          <a:bodyPr>
            <a:normAutofit fontScale="92500" lnSpcReduction="10000"/>
          </a:bodyPr>
          <a:lstStyle/>
          <a:p>
            <a:endParaRPr lang="en-US" altLang="zh-CN" sz="2000" smtClean="0"/>
          </a:p>
          <a:p>
            <a:r>
              <a:rPr lang="zh-CN" altLang="en-US" b="1"/>
              <a:t>意图</a:t>
            </a:r>
            <a:endParaRPr lang="en-US" altLang="zh-CN"/>
          </a:p>
          <a:p>
            <a:r>
              <a:rPr lang="zh-CN" altLang="en-US"/>
              <a:t>保证一个类仅有一个实例，并提供一个访问它的全局访问点</a:t>
            </a:r>
            <a:r>
              <a:rPr lang="zh-CN" altLang="en-US" smtClean="0"/>
              <a:t>。</a:t>
            </a:r>
            <a:endParaRPr lang="en-US" altLang="zh-CN" smtClean="0"/>
          </a:p>
          <a:p>
            <a:endParaRPr lang="zh-CN" altLang="en-US"/>
          </a:p>
          <a:p>
            <a:r>
              <a:rPr lang="zh-CN" altLang="en-US" b="1"/>
              <a:t>适用性</a:t>
            </a:r>
            <a:endParaRPr lang="zh-CN" altLang="en-US"/>
          </a:p>
          <a:p>
            <a:r>
              <a:rPr lang="zh-CN" altLang="en-US"/>
              <a:t>当类只能有一个实例而且客户可以从一个众所周知的访问点访问它时。</a:t>
            </a:r>
          </a:p>
          <a:p>
            <a:r>
              <a:rPr lang="zh-CN" altLang="en-US"/>
              <a:t>当这个唯一实例应该是通过子类化可扩展的，并且客户应该无需更改代码就能使用一个扩展的实例时</a:t>
            </a:r>
            <a:r>
              <a:rPr lang="zh-CN" altLang="en-US" smtClean="0"/>
              <a:t>。</a:t>
            </a:r>
            <a:endParaRPr lang="en-US" altLang="zh-CN" smtClean="0"/>
          </a:p>
          <a:p>
            <a:r>
              <a:rPr lang="zh-CN" altLang="en-US"/>
              <a:t>核</a:t>
            </a:r>
            <a:r>
              <a:rPr lang="zh-CN" altLang="en-US" smtClean="0"/>
              <a:t>心理解：实例全局唯一</a:t>
            </a:r>
            <a:endParaRPr lang="en-US" altLang="zh-CN" smtClean="0"/>
          </a:p>
          <a:p>
            <a:endParaRPr lang="en-US" altLang="zh-CN"/>
          </a:p>
          <a:p>
            <a:endParaRPr lang="zh-CN" altLang="en-US"/>
          </a:p>
          <a:p>
            <a:endParaRPr lang="en-US" altLang="zh-CN"/>
          </a:p>
          <a:p>
            <a:endParaRPr lang="zh-CN" altLang="en-US"/>
          </a:p>
        </p:txBody>
      </p:sp>
    </p:spTree>
    <p:extLst>
      <p:ext uri="{BB962C8B-B14F-4D97-AF65-F5344CB8AC3E}">
        <p14:creationId xmlns:p14="http://schemas.microsoft.com/office/powerpoint/2010/main" val="36314863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原型模式（</a:t>
            </a:r>
            <a:r>
              <a:rPr lang="en-US" altLang="zh-CN" smtClean="0"/>
              <a:t>ProtoType</a:t>
            </a:r>
            <a:r>
              <a:rPr lang="zh-CN" altLang="en-US" smtClean="0"/>
              <a:t>）：</a:t>
            </a:r>
            <a:endParaRPr lang="zh-CN" altLang="en-US"/>
          </a:p>
        </p:txBody>
      </p:sp>
      <p:sp>
        <p:nvSpPr>
          <p:cNvPr id="3" name="内容占位符 2"/>
          <p:cNvSpPr>
            <a:spLocks noGrp="1"/>
          </p:cNvSpPr>
          <p:nvPr>
            <p:ph idx="1"/>
          </p:nvPr>
        </p:nvSpPr>
        <p:spPr/>
        <p:txBody>
          <a:bodyPr>
            <a:normAutofit/>
          </a:bodyPr>
          <a:lstStyle/>
          <a:p>
            <a:r>
              <a:rPr lang="zh-CN" altLang="en-US" sz="2000" b="1"/>
              <a:t>意</a:t>
            </a:r>
            <a:r>
              <a:rPr lang="zh-CN" altLang="en-US" sz="2000" b="1" smtClean="0"/>
              <a:t>图</a:t>
            </a:r>
            <a:endParaRPr lang="en-US" altLang="zh-CN" sz="2000" b="1" smtClean="0"/>
          </a:p>
          <a:p>
            <a:r>
              <a:rPr lang="zh-CN" altLang="en-US" sz="2000" smtClean="0"/>
              <a:t>用</a:t>
            </a:r>
            <a:r>
              <a:rPr lang="zh-CN" altLang="en-US" sz="2000"/>
              <a:t>原型实例指定创建对象的种类，并且通过拷贝这些原型创建新的对象</a:t>
            </a:r>
            <a:r>
              <a:rPr lang="zh-CN" altLang="en-US" sz="2000" smtClean="0"/>
              <a:t>。</a:t>
            </a:r>
            <a:endParaRPr lang="en-US" altLang="zh-CN" sz="2000" smtClean="0"/>
          </a:p>
          <a:p>
            <a:endParaRPr lang="zh-CN" altLang="en-US" sz="2000"/>
          </a:p>
          <a:p>
            <a:r>
              <a:rPr lang="zh-CN" altLang="en-US" sz="2000" b="1"/>
              <a:t>适用性</a:t>
            </a:r>
            <a:endParaRPr lang="zh-CN" altLang="en-US" sz="2000"/>
          </a:p>
          <a:p>
            <a:r>
              <a:rPr lang="zh-CN" altLang="en-US" sz="2000"/>
              <a:t>当要实例化的类是在运行时刻指定时，例如，通过动态装载；或者</a:t>
            </a:r>
          </a:p>
          <a:p>
            <a:r>
              <a:rPr lang="zh-CN" altLang="en-US" sz="2000"/>
              <a:t>为了避免创建一个与产品类层次平行的工厂类层次时；或者</a:t>
            </a:r>
          </a:p>
          <a:p>
            <a:r>
              <a:rPr lang="zh-CN" altLang="en-US" sz="2000"/>
              <a:t>当一个类的实例只能有几个不同状态组合中的一种时。建立相应数目的原型并克隆它们可能比每次用合适的状态手工实例化该类更方便一些</a:t>
            </a:r>
            <a:r>
              <a:rPr lang="zh-CN" altLang="en-US" sz="2000" smtClean="0"/>
              <a:t>。</a:t>
            </a:r>
            <a:endParaRPr lang="en-US" altLang="zh-CN" sz="2000" smtClean="0"/>
          </a:p>
          <a:p>
            <a:endParaRPr lang="en-US" altLang="zh-CN" sz="2000"/>
          </a:p>
          <a:p>
            <a:r>
              <a:rPr lang="zh-CN" altLang="en-US" sz="2000" smtClean="0"/>
              <a:t>核心理解：以</a:t>
            </a:r>
            <a:r>
              <a:rPr lang="en-US" altLang="zh-CN" sz="2000" smtClean="0"/>
              <a:t>Clone</a:t>
            </a:r>
            <a:r>
              <a:rPr lang="zh-CN" altLang="en-US" sz="2000" smtClean="0"/>
              <a:t>方法统一返回实例</a:t>
            </a:r>
            <a:endParaRPr lang="zh-CN" altLang="en-US" sz="2000"/>
          </a:p>
          <a:p>
            <a:endParaRPr lang="en-US" altLang="zh-CN"/>
          </a:p>
          <a:p>
            <a:endParaRPr lang="en-US" altLang="zh-CN"/>
          </a:p>
          <a:p>
            <a:endParaRPr lang="zh-CN" altLang="en-US"/>
          </a:p>
        </p:txBody>
      </p:sp>
    </p:spTree>
    <p:extLst>
      <p:ext uri="{BB962C8B-B14F-4D97-AF65-F5344CB8AC3E}">
        <p14:creationId xmlns:p14="http://schemas.microsoft.com/office/powerpoint/2010/main" val="40389685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a:t>享元模</a:t>
            </a:r>
            <a:r>
              <a:rPr lang="zh-CN" altLang="en-US" smtClean="0"/>
              <a:t>式（</a:t>
            </a:r>
            <a:r>
              <a:rPr lang="en-US" altLang="zh-CN" sz="5400"/>
              <a:t> </a:t>
            </a:r>
            <a:r>
              <a:rPr lang="en-US" altLang="zh-CN" sz="5400" smtClean="0"/>
              <a:t>Flyweight</a:t>
            </a:r>
            <a:r>
              <a:rPr lang="zh-CN" altLang="en-US" sz="5400" smtClean="0"/>
              <a:t>）</a:t>
            </a:r>
            <a:endParaRPr lang="zh-CN" altLang="en-US"/>
          </a:p>
        </p:txBody>
      </p:sp>
      <p:sp>
        <p:nvSpPr>
          <p:cNvPr id="3" name="内容占位符 2"/>
          <p:cNvSpPr>
            <a:spLocks noGrp="1"/>
          </p:cNvSpPr>
          <p:nvPr>
            <p:ph idx="1"/>
          </p:nvPr>
        </p:nvSpPr>
        <p:spPr/>
        <p:txBody>
          <a:bodyPr>
            <a:normAutofit lnSpcReduction="10000"/>
          </a:bodyPr>
          <a:lstStyle/>
          <a:p>
            <a:r>
              <a:rPr lang="zh-CN" altLang="en-US" sz="2000" b="1"/>
              <a:t>意</a:t>
            </a:r>
            <a:r>
              <a:rPr lang="zh-CN" altLang="en-US" sz="2000" b="1" smtClean="0"/>
              <a:t>图</a:t>
            </a:r>
            <a:endParaRPr lang="en-US" altLang="zh-CN" sz="2000" b="1" smtClean="0"/>
          </a:p>
          <a:p>
            <a:r>
              <a:rPr lang="zh-CN" altLang="en-US" sz="2000" smtClean="0"/>
              <a:t>运</a:t>
            </a:r>
            <a:r>
              <a:rPr lang="zh-CN" altLang="en-US" sz="2000"/>
              <a:t>用共享技术有效地支持大量细粒度的对象</a:t>
            </a:r>
            <a:r>
              <a:rPr lang="zh-CN" altLang="en-US" sz="2000" smtClean="0"/>
              <a:t>。</a:t>
            </a:r>
            <a:endParaRPr lang="en-US" altLang="zh-CN" sz="2000" smtClean="0"/>
          </a:p>
          <a:p>
            <a:endParaRPr lang="zh-CN" altLang="en-US" sz="2000"/>
          </a:p>
          <a:p>
            <a:r>
              <a:rPr lang="zh-CN" altLang="en-US" sz="2000" b="1"/>
              <a:t>适用性</a:t>
            </a:r>
            <a:endParaRPr lang="zh-CN" altLang="en-US" sz="2000"/>
          </a:p>
          <a:p>
            <a:r>
              <a:rPr lang="zh-CN" altLang="en-US" sz="2000"/>
              <a:t>一个应用程序使用了大量的对象。</a:t>
            </a:r>
          </a:p>
          <a:p>
            <a:r>
              <a:rPr lang="zh-CN" altLang="en-US" sz="2000"/>
              <a:t>完全由于使用大量的对象，造成很大的存储开销。</a:t>
            </a:r>
          </a:p>
          <a:p>
            <a:r>
              <a:rPr lang="zh-CN" altLang="en-US" sz="2000"/>
              <a:t>对象的大多数状态都可变为外部状态。</a:t>
            </a:r>
          </a:p>
          <a:p>
            <a:r>
              <a:rPr lang="zh-CN" altLang="en-US" sz="2000"/>
              <a:t>如果删除对象的外部状态，那么可以用相对较少的共享对象取代很多组对象。</a:t>
            </a:r>
          </a:p>
          <a:p>
            <a:r>
              <a:rPr lang="zh-CN" altLang="en-US" sz="2000"/>
              <a:t>应用程序不依赖于对象标识。由</a:t>
            </a:r>
            <a:r>
              <a:rPr lang="zh-CN" altLang="en-US" sz="2000" smtClean="0"/>
              <a:t>于对</a:t>
            </a:r>
            <a:r>
              <a:rPr lang="zh-CN" altLang="en-US" sz="2000"/>
              <a:t>象可以被共享，对于概念上明显有别的对象，标识测试将返回真值</a:t>
            </a:r>
            <a:r>
              <a:rPr lang="zh-CN" altLang="en-US" sz="2000" smtClean="0"/>
              <a:t>。</a:t>
            </a:r>
            <a:endParaRPr lang="en-US" altLang="zh-CN" sz="2000" smtClean="0"/>
          </a:p>
          <a:p>
            <a:endParaRPr lang="en-US" altLang="zh-CN" sz="2000" smtClean="0"/>
          </a:p>
          <a:p>
            <a:r>
              <a:rPr lang="zh-CN" altLang="en-US" sz="2000"/>
              <a:t>核</a:t>
            </a:r>
            <a:r>
              <a:rPr lang="zh-CN" altLang="en-US" sz="2000" smtClean="0"/>
              <a:t>心理解：通过引用</a:t>
            </a:r>
            <a:r>
              <a:rPr lang="en-US" altLang="zh-CN" sz="2000" smtClean="0"/>
              <a:t>Ref</a:t>
            </a:r>
            <a:r>
              <a:rPr lang="zh-CN" altLang="en-US" sz="2000" smtClean="0"/>
              <a:t>来复用某一对象。</a:t>
            </a:r>
            <a:endParaRPr lang="zh-CN" altLang="en-US" sz="2000"/>
          </a:p>
          <a:p>
            <a:endParaRPr lang="en-US" altLang="zh-CN" sz="2000" smtClean="0"/>
          </a:p>
          <a:p>
            <a:endParaRPr lang="en-US" altLang="zh-CN"/>
          </a:p>
          <a:p>
            <a:endParaRPr lang="en-US" altLang="zh-CN"/>
          </a:p>
          <a:p>
            <a:endParaRPr lang="zh-CN" altLang="en-US"/>
          </a:p>
        </p:txBody>
      </p:sp>
    </p:spTree>
    <p:extLst>
      <p:ext uri="{BB962C8B-B14F-4D97-AF65-F5344CB8AC3E}">
        <p14:creationId xmlns:p14="http://schemas.microsoft.com/office/powerpoint/2010/main" val="11788001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a:t>门面模</a:t>
            </a:r>
            <a:r>
              <a:rPr lang="zh-CN" altLang="en-US" smtClean="0"/>
              <a:t>式（</a:t>
            </a:r>
            <a:r>
              <a:rPr lang="en-US" altLang="zh-CN" smtClean="0"/>
              <a:t>Facade</a:t>
            </a:r>
            <a:r>
              <a:rPr lang="zh-CN" altLang="en-US" smtClean="0"/>
              <a:t>）：</a:t>
            </a:r>
            <a:endParaRPr lang="zh-CN" altLang="en-US"/>
          </a:p>
        </p:txBody>
      </p:sp>
      <p:sp>
        <p:nvSpPr>
          <p:cNvPr id="3" name="内容占位符 2"/>
          <p:cNvSpPr>
            <a:spLocks noGrp="1"/>
          </p:cNvSpPr>
          <p:nvPr>
            <p:ph idx="1"/>
          </p:nvPr>
        </p:nvSpPr>
        <p:spPr>
          <a:xfrm>
            <a:off x="609600" y="3212976"/>
            <a:ext cx="8229600" cy="3096344"/>
          </a:xfrm>
        </p:spPr>
        <p:txBody>
          <a:bodyPr>
            <a:normAutofit/>
          </a:bodyPr>
          <a:lstStyle/>
          <a:p>
            <a:r>
              <a:rPr lang="zh-CN" altLang="en-US" sz="2800" b="1"/>
              <a:t>适用</a:t>
            </a:r>
            <a:r>
              <a:rPr lang="zh-CN" altLang="en-US" sz="2800" b="1" smtClean="0"/>
              <a:t>性</a:t>
            </a:r>
            <a:endParaRPr lang="en-US" altLang="zh-CN" sz="2800" b="1" smtClean="0"/>
          </a:p>
          <a:p>
            <a:r>
              <a:rPr lang="zh-CN" altLang="en-US" sz="2000"/>
              <a:t>当你要为一个复杂子系统提供一个简单接口时。子系统往往因为不断演化而变得越来越复杂。大多数模式使用时都会产生更多更小的类。这使得子系统更具可重用性，也更容易对子系统进行定制，但这也给那些不需要定制子系统的用户带来一些使用上的困难。</a:t>
            </a:r>
            <a:r>
              <a:rPr lang="en-US" altLang="zh-CN" sz="2000"/>
              <a:t>Facade</a:t>
            </a:r>
            <a:r>
              <a:rPr lang="zh-CN" altLang="en-US" sz="2000"/>
              <a:t>可以提供一个简单的缺省视图，这一视图对大多数用户来说已经足够，而那些需要更多的可定制性的用户可以越过</a:t>
            </a:r>
            <a:r>
              <a:rPr lang="en-US" altLang="zh-CN" sz="2000"/>
              <a:t>Facade</a:t>
            </a:r>
            <a:r>
              <a:rPr lang="zh-CN" altLang="en-US" sz="2000"/>
              <a:t>层。</a:t>
            </a:r>
          </a:p>
          <a:p>
            <a:r>
              <a:rPr lang="zh-CN" altLang="en-US" sz="2000" smtClean="0"/>
              <a:t>核心理解：定义一个外调用的</a:t>
            </a:r>
            <a:r>
              <a:rPr lang="en-US" altLang="zh-CN" sz="2000" smtClean="0"/>
              <a:t>API</a:t>
            </a:r>
            <a:r>
              <a:rPr lang="zh-CN" altLang="en-US" sz="2000" smtClean="0"/>
              <a:t>类。</a:t>
            </a:r>
            <a:endParaRPr lang="zh-CN" altLang="en-US" sz="2000"/>
          </a:p>
          <a:p>
            <a:endParaRPr lang="en-US" altLang="zh-CN" smtClean="0"/>
          </a:p>
          <a:p>
            <a:endParaRPr lang="en-US" altLang="zh-CN" sz="2000" smtClean="0"/>
          </a:p>
          <a:p>
            <a:endParaRPr lang="en-US" altLang="zh-CN"/>
          </a:p>
          <a:p>
            <a:endParaRPr lang="en-US" altLang="zh-CN"/>
          </a:p>
          <a:p>
            <a:endParaRPr lang="zh-CN" altLang="en-US"/>
          </a:p>
        </p:txBody>
      </p:sp>
      <p:sp>
        <p:nvSpPr>
          <p:cNvPr id="5" name="内容占位符 2"/>
          <p:cNvSpPr txBox="1">
            <a:spLocks/>
          </p:cNvSpPr>
          <p:nvPr/>
        </p:nvSpPr>
        <p:spPr>
          <a:xfrm>
            <a:off x="683568" y="1988840"/>
            <a:ext cx="8341221" cy="2088232"/>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sz="2800" b="1"/>
              <a:t>意</a:t>
            </a:r>
            <a:r>
              <a:rPr lang="zh-CN" altLang="en-US" sz="2800" b="1" smtClean="0"/>
              <a:t>图</a:t>
            </a:r>
            <a:endParaRPr lang="en-US" altLang="zh-CN" sz="2800" b="1" smtClean="0"/>
          </a:p>
          <a:p>
            <a:r>
              <a:rPr lang="zh-CN" altLang="en-US" sz="2000"/>
              <a:t>为子系统中的一组接口提供一个一致的界面，</a:t>
            </a:r>
            <a:r>
              <a:rPr lang="en-US" altLang="zh-CN" sz="2000"/>
              <a:t>Facade</a:t>
            </a:r>
            <a:r>
              <a:rPr lang="zh-CN" altLang="en-US" sz="2000"/>
              <a:t>模式定义了一个高层接口，这个接口使得这一子系统更加容易使用。</a:t>
            </a:r>
          </a:p>
        </p:txBody>
      </p:sp>
    </p:spTree>
    <p:extLst>
      <p:ext uri="{BB962C8B-B14F-4D97-AF65-F5344CB8AC3E}">
        <p14:creationId xmlns:p14="http://schemas.microsoft.com/office/powerpoint/2010/main" val="35233048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a:t>中介模</a:t>
            </a:r>
            <a:r>
              <a:rPr lang="zh-CN" altLang="en-US" smtClean="0"/>
              <a:t>式：</a:t>
            </a:r>
            <a:endParaRPr lang="zh-CN" altLang="en-US"/>
          </a:p>
        </p:txBody>
      </p:sp>
      <p:sp>
        <p:nvSpPr>
          <p:cNvPr id="3" name="内容占位符 2"/>
          <p:cNvSpPr>
            <a:spLocks noGrp="1"/>
          </p:cNvSpPr>
          <p:nvPr>
            <p:ph idx="1"/>
          </p:nvPr>
        </p:nvSpPr>
        <p:spPr>
          <a:xfrm>
            <a:off x="609600" y="3501008"/>
            <a:ext cx="8229600" cy="2808312"/>
          </a:xfrm>
        </p:spPr>
        <p:txBody>
          <a:bodyPr>
            <a:normAutofit/>
          </a:bodyPr>
          <a:lstStyle/>
          <a:p>
            <a:r>
              <a:rPr lang="zh-CN" altLang="en-US" sz="2800" b="1"/>
              <a:t>适用</a:t>
            </a:r>
            <a:r>
              <a:rPr lang="zh-CN" altLang="en-US" sz="2800" b="1" smtClean="0"/>
              <a:t>性</a:t>
            </a:r>
            <a:endParaRPr lang="en-US" altLang="zh-CN" sz="2800" b="1" smtClean="0"/>
          </a:p>
          <a:p>
            <a:r>
              <a:rPr lang="zh-CN" altLang="en-US" sz="2000"/>
              <a:t>一组对象以定义良好但是复杂的方式进行通信。产生的相互依赖关系结构混乱且难以理解。</a:t>
            </a:r>
          </a:p>
          <a:p>
            <a:r>
              <a:rPr lang="zh-CN" altLang="en-US" sz="2000"/>
              <a:t>一个对象引用其他很多对象并且直接与这些对象通信</a:t>
            </a:r>
            <a:r>
              <a:rPr lang="en-US" altLang="zh-CN" sz="2000"/>
              <a:t>,</a:t>
            </a:r>
            <a:r>
              <a:rPr lang="zh-CN" altLang="en-US" sz="2000"/>
              <a:t>导致难以复用该对象。</a:t>
            </a:r>
          </a:p>
          <a:p>
            <a:r>
              <a:rPr lang="zh-CN" altLang="en-US" sz="2000"/>
              <a:t>想定制一个分布在多个类中的行为，而又不想生成太多的子类</a:t>
            </a:r>
            <a:r>
              <a:rPr lang="zh-CN" altLang="en-US" sz="2000" smtClean="0"/>
              <a:t>。</a:t>
            </a:r>
            <a:endParaRPr lang="en-US" altLang="zh-CN" sz="2000" smtClean="0"/>
          </a:p>
          <a:p>
            <a:r>
              <a:rPr lang="zh-CN" altLang="en-US" sz="2000" smtClean="0"/>
              <a:t>核心理解：构造了一个中间平台（以方便</a:t>
            </a:r>
            <a:r>
              <a:rPr lang="en-US" altLang="zh-CN" sz="2000" smtClean="0"/>
              <a:t>A</a:t>
            </a:r>
            <a:r>
              <a:rPr lang="zh-CN" altLang="en-US" sz="2000" smtClean="0"/>
              <a:t>与</a:t>
            </a:r>
            <a:r>
              <a:rPr lang="en-US" altLang="zh-CN" sz="2000" smtClean="0"/>
              <a:t>B</a:t>
            </a:r>
            <a:r>
              <a:rPr lang="zh-CN" altLang="en-US" sz="2000" smtClean="0"/>
              <a:t>的交互）</a:t>
            </a:r>
            <a:endParaRPr lang="en-US" altLang="zh-CN" sz="2000"/>
          </a:p>
          <a:p>
            <a:endParaRPr lang="zh-CN" altLang="en-US" sz="2000"/>
          </a:p>
          <a:p>
            <a:endParaRPr lang="en-US" altLang="zh-CN" smtClean="0"/>
          </a:p>
          <a:p>
            <a:endParaRPr lang="en-US" altLang="zh-CN" sz="2000" smtClean="0"/>
          </a:p>
          <a:p>
            <a:endParaRPr lang="en-US" altLang="zh-CN"/>
          </a:p>
          <a:p>
            <a:endParaRPr lang="en-US" altLang="zh-CN"/>
          </a:p>
          <a:p>
            <a:endParaRPr lang="zh-CN" altLang="en-US"/>
          </a:p>
        </p:txBody>
      </p:sp>
      <p:sp>
        <p:nvSpPr>
          <p:cNvPr id="5" name="内容占位符 2"/>
          <p:cNvSpPr txBox="1">
            <a:spLocks/>
          </p:cNvSpPr>
          <p:nvPr/>
        </p:nvSpPr>
        <p:spPr>
          <a:xfrm>
            <a:off x="683568" y="1988840"/>
            <a:ext cx="8341221" cy="2088232"/>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sz="2800" b="1"/>
              <a:t>意</a:t>
            </a:r>
            <a:r>
              <a:rPr lang="zh-CN" altLang="en-US" sz="2800" b="1" smtClean="0"/>
              <a:t>图</a:t>
            </a:r>
            <a:endParaRPr lang="en-US" altLang="zh-CN" sz="2800" b="1" smtClean="0"/>
          </a:p>
          <a:p>
            <a:r>
              <a:rPr lang="zh-CN" altLang="en-US" sz="2000"/>
              <a:t>用一个中介对象来封装一系列的对象交互。中介者使各对象不需要显式地相互引用，从而使其耦合松散，而且可以独立地改变它们之间的交互。</a:t>
            </a:r>
          </a:p>
        </p:txBody>
      </p:sp>
    </p:spTree>
    <p:extLst>
      <p:ext uri="{BB962C8B-B14F-4D97-AF65-F5344CB8AC3E}">
        <p14:creationId xmlns:p14="http://schemas.microsoft.com/office/powerpoint/2010/main" val="35233048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a:t>模版模</a:t>
            </a:r>
            <a:r>
              <a:rPr lang="zh-CN" altLang="en-US" smtClean="0"/>
              <a:t>式：</a:t>
            </a:r>
            <a:endParaRPr lang="zh-CN" altLang="en-US"/>
          </a:p>
        </p:txBody>
      </p:sp>
      <p:sp>
        <p:nvSpPr>
          <p:cNvPr id="3" name="内容占位符 2"/>
          <p:cNvSpPr>
            <a:spLocks noGrp="1"/>
          </p:cNvSpPr>
          <p:nvPr>
            <p:ph idx="1"/>
          </p:nvPr>
        </p:nvSpPr>
        <p:spPr>
          <a:xfrm>
            <a:off x="609600" y="4077072"/>
            <a:ext cx="8229600" cy="2232248"/>
          </a:xfrm>
        </p:spPr>
        <p:txBody>
          <a:bodyPr>
            <a:normAutofit/>
          </a:bodyPr>
          <a:lstStyle/>
          <a:p>
            <a:r>
              <a:rPr lang="zh-CN" altLang="en-US" sz="2800" b="1"/>
              <a:t>适用</a:t>
            </a:r>
            <a:r>
              <a:rPr lang="zh-CN" altLang="en-US" sz="2800" b="1" smtClean="0"/>
              <a:t>性</a:t>
            </a:r>
            <a:endParaRPr lang="en-US" altLang="zh-CN" sz="2800" b="1" smtClean="0"/>
          </a:p>
          <a:p>
            <a:r>
              <a:rPr lang="zh-CN" altLang="en-US" sz="2000"/>
              <a:t>一次性实现一个算法的不变的部分，并将可变的行为留给子类来实现。</a:t>
            </a:r>
          </a:p>
          <a:p>
            <a:r>
              <a:rPr lang="zh-CN" altLang="en-US" sz="2000"/>
              <a:t>各子类中公共的行为应被提取出来并集中到一个公共父类中以避免代码重复</a:t>
            </a:r>
            <a:r>
              <a:rPr lang="zh-CN" altLang="en-US" sz="2000" smtClean="0"/>
              <a:t>。</a:t>
            </a:r>
            <a:endParaRPr lang="en-US" altLang="zh-CN" sz="2000" smtClean="0"/>
          </a:p>
          <a:p>
            <a:r>
              <a:rPr lang="zh-CN" altLang="en-US" sz="2000"/>
              <a:t>核</a:t>
            </a:r>
            <a:r>
              <a:rPr lang="zh-CN" altLang="en-US" sz="2000" smtClean="0"/>
              <a:t>心理解：抽取共性算法到父类实现</a:t>
            </a:r>
            <a:endParaRPr lang="en-US" altLang="zh-CN" sz="2000" smtClean="0"/>
          </a:p>
          <a:p>
            <a:endParaRPr lang="en-US" altLang="zh-CN" smtClean="0"/>
          </a:p>
          <a:p>
            <a:endParaRPr lang="en-US" altLang="zh-CN" sz="2000" smtClean="0"/>
          </a:p>
          <a:p>
            <a:endParaRPr lang="en-US" altLang="zh-CN"/>
          </a:p>
          <a:p>
            <a:endParaRPr lang="en-US" altLang="zh-CN"/>
          </a:p>
          <a:p>
            <a:endParaRPr lang="zh-CN" altLang="en-US"/>
          </a:p>
        </p:txBody>
      </p:sp>
      <p:sp>
        <p:nvSpPr>
          <p:cNvPr id="5" name="内容占位符 2"/>
          <p:cNvSpPr txBox="1">
            <a:spLocks/>
          </p:cNvSpPr>
          <p:nvPr/>
        </p:nvSpPr>
        <p:spPr>
          <a:xfrm>
            <a:off x="683568" y="1988840"/>
            <a:ext cx="8341221" cy="2088232"/>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sz="2800" b="1"/>
              <a:t>意</a:t>
            </a:r>
            <a:r>
              <a:rPr lang="zh-CN" altLang="en-US" sz="2800" b="1" smtClean="0"/>
              <a:t>图</a:t>
            </a:r>
            <a:endParaRPr lang="en-US" altLang="zh-CN" sz="2800" b="1" smtClean="0"/>
          </a:p>
          <a:p>
            <a:r>
              <a:rPr lang="zh-CN" altLang="en-US" sz="2000"/>
              <a:t>定义一个操作中的算法的骨架，而将一些步骤延迟到子类中</a:t>
            </a:r>
            <a:r>
              <a:rPr lang="zh-CN" altLang="en-US" sz="2000" smtClean="0"/>
              <a:t>。</a:t>
            </a:r>
            <a:endParaRPr lang="en-US" altLang="zh-CN" sz="2000" smtClean="0"/>
          </a:p>
          <a:p>
            <a:r>
              <a:rPr lang="en-US" altLang="zh-CN" sz="2000" smtClean="0"/>
              <a:t>Te </a:t>
            </a:r>
            <a:r>
              <a:rPr lang="en-US" altLang="zh-CN" sz="2000"/>
              <a:t>m p l a t e M e t h o d </a:t>
            </a:r>
            <a:r>
              <a:rPr lang="zh-CN" altLang="en-US" sz="2000"/>
              <a:t>使得子类可以不改变一个算法的结构即可重定义该算法的某些特定步骤。</a:t>
            </a:r>
          </a:p>
        </p:txBody>
      </p:sp>
    </p:spTree>
    <p:extLst>
      <p:ext uri="{BB962C8B-B14F-4D97-AF65-F5344CB8AC3E}">
        <p14:creationId xmlns:p14="http://schemas.microsoft.com/office/powerpoint/2010/main" val="3523304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mtClean="0"/>
              <a:t>MAction</a:t>
            </a:r>
            <a:r>
              <a:rPr lang="zh-CN" altLang="en-US" smtClean="0"/>
              <a:t>初始化</a:t>
            </a:r>
            <a:endParaRPr lang="zh-CN" altLang="en-US"/>
          </a:p>
        </p:txBody>
      </p:sp>
      <p:sp>
        <p:nvSpPr>
          <p:cNvPr id="3" name="内容占位符 2"/>
          <p:cNvSpPr>
            <a:spLocks noGrp="1"/>
          </p:cNvSpPr>
          <p:nvPr>
            <p:ph idx="1"/>
          </p:nvPr>
        </p:nvSpPr>
        <p:spPr/>
        <p:txBody>
          <a:bodyPr>
            <a:normAutofit/>
          </a:bodyPr>
          <a:lstStyle/>
          <a:p>
            <a:r>
              <a:rPr lang="en-US" altLang="zh-CN" sz="2000" smtClean="0"/>
              <a:t>using(MAction action=new MAction(“m1” , ”c1”)) { }</a:t>
            </a:r>
          </a:p>
          <a:p>
            <a:r>
              <a:rPr lang="en-US" altLang="zh-CN" sz="2000"/>
              <a:t>u</a:t>
            </a:r>
            <a:r>
              <a:rPr lang="en-US" altLang="zh-CN" sz="2000" smtClean="0"/>
              <a:t>sing(MProc proc=new MProc(“p1” , ”c1”)){}</a:t>
            </a:r>
          </a:p>
          <a:p>
            <a:endParaRPr lang="en-US" altLang="zh-CN" sz="2000" smtClean="0"/>
          </a:p>
          <a:p>
            <a:r>
              <a:rPr lang="en-US" altLang="zh-CN" sz="2000" smtClean="0"/>
              <a:t>1</a:t>
            </a:r>
            <a:r>
              <a:rPr lang="zh-CN" altLang="en-US" sz="2000" smtClean="0"/>
              <a:t>：两个类的区别是什么？</a:t>
            </a:r>
            <a:endParaRPr lang="en-US" altLang="zh-CN" sz="2000" smtClean="0"/>
          </a:p>
          <a:p>
            <a:r>
              <a:rPr lang="en-US" altLang="zh-CN" sz="2000" smtClean="0"/>
              <a:t>2</a:t>
            </a:r>
            <a:r>
              <a:rPr lang="zh-CN" altLang="en-US" sz="2000" smtClean="0"/>
              <a:t>：各自的应用场景？</a:t>
            </a:r>
            <a:endParaRPr lang="en-US" altLang="zh-CN" sz="2000" smtClean="0"/>
          </a:p>
          <a:p>
            <a:r>
              <a:rPr lang="en-US" altLang="zh-CN" sz="2000" smtClean="0"/>
              <a:t>3</a:t>
            </a:r>
            <a:r>
              <a:rPr lang="zh-CN" altLang="en-US" sz="2000" smtClean="0"/>
              <a:t>：为什么用</a:t>
            </a:r>
            <a:r>
              <a:rPr lang="en-US" altLang="zh-CN" sz="2000" smtClean="0"/>
              <a:t>using ? using </a:t>
            </a:r>
            <a:r>
              <a:rPr lang="zh-CN" altLang="en-US" sz="2000" smtClean="0"/>
              <a:t>原理是？</a:t>
            </a:r>
            <a:endParaRPr lang="en-US" altLang="zh-CN" sz="2000" smtClean="0"/>
          </a:p>
          <a:p>
            <a:r>
              <a:rPr lang="en-US" altLang="zh-CN" sz="2000" smtClean="0"/>
              <a:t>4</a:t>
            </a:r>
            <a:r>
              <a:rPr lang="zh-CN" altLang="en-US" sz="2000" smtClean="0"/>
              <a:t>：</a:t>
            </a:r>
            <a:r>
              <a:rPr lang="zh-CN" altLang="en-US" sz="2000"/>
              <a:t>可能产生哪些异常？原因是</a:t>
            </a:r>
            <a:r>
              <a:rPr lang="zh-CN" altLang="en-US" sz="2000" smtClean="0"/>
              <a:t>？</a:t>
            </a:r>
            <a:endParaRPr lang="en-US" altLang="zh-CN" sz="2000" smtClean="0"/>
          </a:p>
          <a:p>
            <a:r>
              <a:rPr lang="en-US" altLang="zh-CN" sz="2000" smtClean="0"/>
              <a:t>5</a:t>
            </a:r>
            <a:r>
              <a:rPr lang="zh-CN" altLang="en-US" sz="2000" smtClean="0"/>
              <a:t>：</a:t>
            </a:r>
            <a:r>
              <a:rPr lang="zh-CN" altLang="en-US" sz="2000"/>
              <a:t>这一行代码框架做了什么？</a:t>
            </a:r>
            <a:endParaRPr lang="en-US" altLang="zh-CN" sz="2000" smtClean="0"/>
          </a:p>
          <a:p>
            <a:r>
              <a:rPr lang="en-US" altLang="zh-CN" sz="2000" smtClean="0"/>
              <a:t>6</a:t>
            </a:r>
            <a:r>
              <a:rPr lang="zh-CN" altLang="en-US" sz="2000" smtClean="0"/>
              <a:t>：第一参数能传些什么？能传</a:t>
            </a:r>
            <a:r>
              <a:rPr lang="en-US" altLang="zh-CN" sz="2000" smtClean="0"/>
              <a:t>null</a:t>
            </a:r>
            <a:r>
              <a:rPr lang="zh-CN" altLang="en-US" sz="2000" smtClean="0"/>
              <a:t>吗？为什么可以这么传？</a:t>
            </a:r>
            <a:endParaRPr lang="en-US" altLang="zh-CN" sz="2000" smtClean="0"/>
          </a:p>
          <a:p>
            <a:r>
              <a:rPr lang="en-US" altLang="zh-CN" sz="2000" smtClean="0"/>
              <a:t>7</a:t>
            </a:r>
            <a:r>
              <a:rPr lang="zh-CN" altLang="en-US" sz="2000" smtClean="0"/>
              <a:t>：</a:t>
            </a:r>
            <a:r>
              <a:rPr lang="zh-CN" altLang="en-US" sz="2000"/>
              <a:t>如果执行正常，能获取到什么信息</a:t>
            </a:r>
            <a:r>
              <a:rPr lang="zh-CN" altLang="en-US" sz="2000" smtClean="0"/>
              <a:t>？</a:t>
            </a:r>
            <a:endParaRPr lang="en-US" altLang="zh-CN" sz="2000" smtClean="0"/>
          </a:p>
          <a:p>
            <a:r>
              <a:rPr lang="en-US" altLang="zh-CN" sz="2000" smtClean="0"/>
              <a:t>8</a:t>
            </a:r>
            <a:r>
              <a:rPr lang="zh-CN" altLang="en-US" sz="2000" smtClean="0"/>
              <a:t>：</a:t>
            </a:r>
            <a:r>
              <a:rPr lang="zh-CN" altLang="en-US" sz="2000"/>
              <a:t>如何省掉第二个参数</a:t>
            </a:r>
            <a:r>
              <a:rPr lang="zh-CN" altLang="en-US" sz="2000" smtClean="0"/>
              <a:t>？（</a:t>
            </a:r>
            <a:r>
              <a:rPr lang="en-US" altLang="zh-CN" sz="2000" smtClean="0"/>
              <a:t>ProjectTool</a:t>
            </a:r>
            <a:r>
              <a:rPr lang="zh-CN" altLang="en-US" sz="2000" smtClean="0"/>
              <a:t>工具的使用！）</a:t>
            </a:r>
            <a:endParaRPr lang="en-US" altLang="zh-CN" sz="2000" smtClean="0"/>
          </a:p>
          <a:p>
            <a:endParaRPr lang="zh-CN" altLang="en-US"/>
          </a:p>
        </p:txBody>
      </p:sp>
    </p:spTree>
    <p:extLst>
      <p:ext uri="{BB962C8B-B14F-4D97-AF65-F5344CB8AC3E}">
        <p14:creationId xmlns:p14="http://schemas.microsoft.com/office/powerpoint/2010/main" val="36130752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a:t>策略</a:t>
            </a:r>
            <a:r>
              <a:rPr lang="zh-CN" altLang="en-US" smtClean="0"/>
              <a:t>模式：</a:t>
            </a:r>
            <a:endParaRPr lang="zh-CN" altLang="en-US"/>
          </a:p>
        </p:txBody>
      </p:sp>
      <p:sp>
        <p:nvSpPr>
          <p:cNvPr id="3" name="内容占位符 2"/>
          <p:cNvSpPr>
            <a:spLocks noGrp="1"/>
          </p:cNvSpPr>
          <p:nvPr>
            <p:ph idx="1"/>
          </p:nvPr>
        </p:nvSpPr>
        <p:spPr>
          <a:xfrm>
            <a:off x="609600" y="3284984"/>
            <a:ext cx="8229600" cy="3024336"/>
          </a:xfrm>
        </p:spPr>
        <p:txBody>
          <a:bodyPr>
            <a:normAutofit/>
          </a:bodyPr>
          <a:lstStyle/>
          <a:p>
            <a:r>
              <a:rPr lang="zh-CN" altLang="en-US" sz="2800" b="1"/>
              <a:t>适用</a:t>
            </a:r>
            <a:r>
              <a:rPr lang="zh-CN" altLang="en-US" sz="2800" b="1" smtClean="0"/>
              <a:t>性</a:t>
            </a:r>
            <a:endParaRPr lang="en-US" altLang="zh-CN" sz="2800" b="1" smtClean="0"/>
          </a:p>
          <a:p>
            <a:r>
              <a:rPr lang="zh-CN" altLang="en-US" sz="2000"/>
              <a:t>许多相关的类仅仅是行为有异。“策略”提供了一种用多个行为中的一个行为来配置一个类的方法。</a:t>
            </a:r>
          </a:p>
          <a:p>
            <a:r>
              <a:rPr lang="zh-CN" altLang="en-US" sz="2000"/>
              <a:t>需要使用一个算法的不同变体。例如，你可能会定义一些反映不同的空间</a:t>
            </a:r>
            <a:r>
              <a:rPr lang="en-US" altLang="zh-CN" sz="2000"/>
              <a:t>/</a:t>
            </a:r>
            <a:r>
              <a:rPr lang="zh-CN" altLang="en-US" sz="2000"/>
              <a:t>时间权衡的算法。当这些变体实现为一个算法的类层次时，可以使用策略模式。</a:t>
            </a:r>
          </a:p>
          <a:p>
            <a:r>
              <a:rPr lang="zh-CN" altLang="en-US" smtClean="0"/>
              <a:t>核心理解：（工厂</a:t>
            </a:r>
            <a:r>
              <a:rPr lang="en-US" altLang="zh-CN" smtClean="0"/>
              <a:t>+</a:t>
            </a:r>
            <a:r>
              <a:rPr lang="zh-CN" altLang="en-US" smtClean="0"/>
              <a:t>模板模式）</a:t>
            </a:r>
            <a:endParaRPr lang="en-US" altLang="zh-CN" smtClean="0"/>
          </a:p>
          <a:p>
            <a:endParaRPr lang="en-US" altLang="zh-CN" sz="2000" smtClean="0"/>
          </a:p>
          <a:p>
            <a:endParaRPr lang="en-US" altLang="zh-CN"/>
          </a:p>
          <a:p>
            <a:endParaRPr lang="en-US" altLang="zh-CN"/>
          </a:p>
          <a:p>
            <a:endParaRPr lang="zh-CN" altLang="en-US"/>
          </a:p>
        </p:txBody>
      </p:sp>
      <p:sp>
        <p:nvSpPr>
          <p:cNvPr id="5" name="内容占位符 2"/>
          <p:cNvSpPr txBox="1">
            <a:spLocks/>
          </p:cNvSpPr>
          <p:nvPr/>
        </p:nvSpPr>
        <p:spPr>
          <a:xfrm>
            <a:off x="683568" y="1988840"/>
            <a:ext cx="8341221" cy="2088232"/>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sz="2800" b="1"/>
              <a:t>意</a:t>
            </a:r>
            <a:r>
              <a:rPr lang="zh-CN" altLang="en-US" sz="2800" b="1" smtClean="0"/>
              <a:t>图</a:t>
            </a:r>
            <a:endParaRPr lang="en-US" altLang="zh-CN" sz="2800" b="1" smtClean="0"/>
          </a:p>
          <a:p>
            <a:r>
              <a:rPr lang="zh-CN" altLang="en-US" sz="2000"/>
              <a:t>定义一系列的算法</a:t>
            </a:r>
            <a:r>
              <a:rPr lang="en-US" altLang="zh-CN" sz="2000"/>
              <a:t>,</a:t>
            </a:r>
            <a:r>
              <a:rPr lang="zh-CN" altLang="en-US" sz="2000"/>
              <a:t>把它们一个个封装起来</a:t>
            </a:r>
            <a:r>
              <a:rPr lang="en-US" altLang="zh-CN" sz="2000"/>
              <a:t>, </a:t>
            </a:r>
            <a:r>
              <a:rPr lang="zh-CN" altLang="en-US" sz="2000"/>
              <a:t>并且使它们可相互替换。本模式使得算法可独立于使用它的客户而变化。</a:t>
            </a:r>
          </a:p>
        </p:txBody>
      </p:sp>
    </p:spTree>
    <p:extLst>
      <p:ext uri="{BB962C8B-B14F-4D97-AF65-F5344CB8AC3E}">
        <p14:creationId xmlns:p14="http://schemas.microsoft.com/office/powerpoint/2010/main" val="35233048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mtClean="0"/>
              <a:t>本系列结束：</a:t>
            </a:r>
            <a:endParaRPr lang="zh-CN" altLang="en-US"/>
          </a:p>
        </p:txBody>
      </p:sp>
      <p:sp>
        <p:nvSpPr>
          <p:cNvPr id="3" name="副标题 2"/>
          <p:cNvSpPr>
            <a:spLocks noGrp="1"/>
          </p:cNvSpPr>
          <p:nvPr>
            <p:ph type="subTitle" idx="1"/>
          </p:nvPr>
        </p:nvSpPr>
        <p:spPr/>
        <p:txBody>
          <a:bodyPr>
            <a:normAutofit/>
          </a:bodyPr>
          <a:lstStyle/>
          <a:p>
            <a:endParaRPr lang="en-US" altLang="zh-CN" smtClean="0"/>
          </a:p>
          <a:p>
            <a:pPr algn="ctr"/>
            <a:r>
              <a:rPr lang="zh-CN" altLang="en-US" smtClean="0"/>
              <a:t>谢谢参加培训！</a:t>
            </a:r>
            <a:endParaRPr lang="zh-CN" altLang="en-US"/>
          </a:p>
        </p:txBody>
      </p:sp>
    </p:spTree>
    <p:extLst>
      <p:ext uri="{BB962C8B-B14F-4D97-AF65-F5344CB8AC3E}">
        <p14:creationId xmlns:p14="http://schemas.microsoft.com/office/powerpoint/2010/main" val="2010589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上节回顾</a:t>
            </a:r>
            <a:endParaRPr lang="zh-CN" altLang="en-US"/>
          </a:p>
        </p:txBody>
      </p:sp>
      <p:sp>
        <p:nvSpPr>
          <p:cNvPr id="3" name="内容占位符 2"/>
          <p:cNvSpPr>
            <a:spLocks noGrp="1"/>
          </p:cNvSpPr>
          <p:nvPr>
            <p:ph idx="1"/>
          </p:nvPr>
        </p:nvSpPr>
        <p:spPr/>
        <p:txBody>
          <a:bodyPr>
            <a:normAutofit fontScale="92500" lnSpcReduction="20000"/>
          </a:bodyPr>
          <a:lstStyle/>
          <a:p>
            <a:pPr marL="0" indent="0">
              <a:buNone/>
            </a:pPr>
            <a:r>
              <a:rPr lang="en-US" altLang="zh-CN" sz="2000" dirty="0" smtClean="0"/>
              <a:t>1</a:t>
            </a:r>
            <a:r>
              <a:rPr lang="zh-CN" altLang="en-US" sz="2000" dirty="0" smtClean="0"/>
              <a:t>：</a:t>
            </a:r>
            <a:r>
              <a:rPr lang="en-US" altLang="zh-CN" sz="2000" dirty="0" smtClean="0"/>
              <a:t>Dapper</a:t>
            </a:r>
            <a:r>
              <a:rPr lang="zh-CN" altLang="en-US" sz="2000" dirty="0" smtClean="0"/>
              <a:t>或</a:t>
            </a:r>
            <a:r>
              <a:rPr lang="en-US" altLang="zh-CN" sz="2000" dirty="0" smtClean="0"/>
              <a:t>EF </a:t>
            </a:r>
            <a:r>
              <a:rPr lang="zh-CN" altLang="en-US" sz="2000" dirty="0" smtClean="0"/>
              <a:t>的局限</a:t>
            </a:r>
            <a:r>
              <a:rPr lang="zh-CN" altLang="en-US" sz="2000" dirty="0" smtClean="0"/>
              <a:t>：</a:t>
            </a:r>
            <a:endParaRPr lang="en-US" altLang="zh-CN" sz="2000" dirty="0" smtClean="0"/>
          </a:p>
          <a:p>
            <a:pPr marL="0" indent="0">
              <a:buNone/>
            </a:pPr>
            <a:r>
              <a:rPr lang="zh-CN" altLang="en-US" sz="2000" dirty="0" smtClean="0"/>
              <a:t>扩展性</a:t>
            </a:r>
            <a:r>
              <a:rPr lang="zh-CN" altLang="en-US" sz="2000" dirty="0" smtClean="0"/>
              <a:t>（多数据库支持，分布式，集群）太弱（需要很专业的二次封装）</a:t>
            </a:r>
            <a:endParaRPr lang="en-US" altLang="zh-CN" sz="2000" dirty="0" smtClean="0"/>
          </a:p>
          <a:p>
            <a:pPr marL="0" indent="0">
              <a:buNone/>
            </a:pPr>
            <a:r>
              <a:rPr lang="en-US" altLang="zh-CN" sz="2000" dirty="0" smtClean="0"/>
              <a:t>2</a:t>
            </a:r>
            <a:r>
              <a:rPr lang="zh-CN" altLang="en-US" sz="2000" dirty="0" smtClean="0"/>
              <a:t>：区别：</a:t>
            </a:r>
            <a:r>
              <a:rPr lang="en-US" altLang="zh-CN" sz="2000" dirty="0" smtClean="0"/>
              <a:t>Dapper</a:t>
            </a:r>
            <a:r>
              <a:rPr lang="zh-CN" altLang="en-US" sz="2000" dirty="0" smtClean="0"/>
              <a:t>或</a:t>
            </a:r>
            <a:r>
              <a:rPr lang="en-US" altLang="zh-CN" sz="2000" dirty="0" smtClean="0"/>
              <a:t>EF =&gt; </a:t>
            </a:r>
            <a:r>
              <a:rPr lang="zh-CN" altLang="en-US" sz="2000" dirty="0" smtClean="0"/>
              <a:t>基于实体  </a:t>
            </a:r>
            <a:r>
              <a:rPr lang="en-US" altLang="zh-CN" sz="2000" dirty="0" err="1" smtClean="0"/>
              <a:t>CYQ.Data</a:t>
            </a:r>
            <a:r>
              <a:rPr lang="en-US" altLang="zh-CN" sz="2000" dirty="0" smtClean="0"/>
              <a:t> =&gt; </a:t>
            </a:r>
            <a:r>
              <a:rPr lang="zh-CN" altLang="en-US" sz="2000" dirty="0" smtClean="0"/>
              <a:t>基于</a:t>
            </a:r>
            <a:r>
              <a:rPr lang="en-US" altLang="zh-CN" sz="2000" dirty="0" smtClean="0"/>
              <a:t>Table</a:t>
            </a:r>
          </a:p>
          <a:p>
            <a:pPr marL="0" indent="0">
              <a:buNone/>
            </a:pPr>
            <a:r>
              <a:rPr lang="en-US" altLang="zh-CN" sz="2000" dirty="0" smtClean="0"/>
              <a:t>3</a:t>
            </a:r>
            <a:r>
              <a:rPr lang="zh-CN" altLang="en-US" sz="2000" dirty="0" smtClean="0"/>
              <a:t>：</a:t>
            </a:r>
            <a:r>
              <a:rPr lang="en-US" altLang="zh-CN" sz="2000" dirty="0" err="1" smtClean="0"/>
              <a:t>MAction</a:t>
            </a:r>
            <a:r>
              <a:rPr lang="zh-CN" altLang="en-US" sz="2000" dirty="0" smtClean="0"/>
              <a:t>和</a:t>
            </a:r>
            <a:r>
              <a:rPr lang="en-US" altLang="zh-CN" sz="2000" dirty="0" err="1" smtClean="0"/>
              <a:t>MProc</a:t>
            </a:r>
            <a:r>
              <a:rPr lang="zh-CN" altLang="en-US" sz="2000" dirty="0" smtClean="0"/>
              <a:t>的应用场景（为扩展性，尽量不用存储过程）</a:t>
            </a:r>
            <a:endParaRPr lang="en-US" altLang="zh-CN" sz="2000" dirty="0" smtClean="0"/>
          </a:p>
          <a:p>
            <a:pPr marL="0" indent="0">
              <a:buNone/>
            </a:pPr>
            <a:r>
              <a:rPr lang="en-US" altLang="zh-CN" sz="2000" dirty="0" smtClean="0"/>
              <a:t>4</a:t>
            </a:r>
            <a:r>
              <a:rPr lang="zh-CN" altLang="en-US" sz="2000" dirty="0" smtClean="0"/>
              <a:t>：</a:t>
            </a:r>
            <a:r>
              <a:rPr lang="en-US" altLang="zh-CN" sz="2000" dirty="0" smtClean="0"/>
              <a:t>new </a:t>
            </a:r>
            <a:r>
              <a:rPr lang="en-US" altLang="zh-CN" sz="2000" dirty="0" err="1" smtClean="0"/>
              <a:t>MAction</a:t>
            </a:r>
            <a:r>
              <a:rPr lang="en-US" altLang="zh-CN" sz="2000" dirty="0" smtClean="0"/>
              <a:t>(</a:t>
            </a:r>
            <a:r>
              <a:rPr lang="zh-CN" altLang="en-US" sz="2000" dirty="0" smtClean="0"/>
              <a:t>参数</a:t>
            </a:r>
            <a:r>
              <a:rPr lang="en-US" altLang="zh-CN" sz="2000" dirty="0" smtClean="0"/>
              <a:t>1</a:t>
            </a:r>
            <a:r>
              <a:rPr lang="zh-CN" altLang="en-US" sz="2000" dirty="0" smtClean="0"/>
              <a:t>，参数</a:t>
            </a:r>
            <a:r>
              <a:rPr lang="en-US" altLang="zh-CN" sz="2000" dirty="0" smtClean="0"/>
              <a:t>2)</a:t>
            </a:r>
            <a:r>
              <a:rPr lang="zh-CN" altLang="en-US" sz="2000" dirty="0" smtClean="0"/>
              <a:t>：</a:t>
            </a:r>
            <a:endParaRPr lang="en-US" altLang="zh-CN" sz="2000" dirty="0" smtClean="0"/>
          </a:p>
          <a:p>
            <a:pPr marL="0" indent="0">
              <a:buNone/>
            </a:pPr>
            <a:r>
              <a:rPr lang="zh-CN" altLang="en-US" sz="2000" dirty="0" smtClean="0"/>
              <a:t>如何省掉参数</a:t>
            </a:r>
            <a:r>
              <a:rPr lang="en-US" altLang="zh-CN" sz="2000" dirty="0" smtClean="0"/>
              <a:t>2</a:t>
            </a:r>
            <a:r>
              <a:rPr lang="zh-CN" altLang="en-US" sz="2000" dirty="0" smtClean="0"/>
              <a:t>的几种方式：</a:t>
            </a:r>
            <a:endParaRPr lang="en-US" altLang="zh-CN" sz="2000" dirty="0" smtClean="0"/>
          </a:p>
          <a:p>
            <a:pPr marL="0" indent="0">
              <a:buNone/>
            </a:pPr>
            <a:r>
              <a:rPr lang="en-US" altLang="zh-CN" sz="2000" dirty="0" smtClean="0"/>
              <a:t>A</a:t>
            </a:r>
            <a:r>
              <a:rPr lang="zh-CN" altLang="en-US" sz="2000" dirty="0" smtClean="0"/>
              <a:t>：枚举（库名</a:t>
            </a:r>
            <a:r>
              <a:rPr lang="en-US" altLang="zh-CN" sz="2000" dirty="0" err="1" smtClean="0"/>
              <a:t>Enum</a:t>
            </a:r>
            <a:r>
              <a:rPr lang="zh-CN" altLang="en-US" sz="2000" dirty="0" smtClean="0"/>
              <a:t>）</a:t>
            </a:r>
            <a:r>
              <a:rPr lang="en-US" altLang="zh-CN" sz="2000" dirty="0" smtClean="0"/>
              <a:t>B</a:t>
            </a:r>
            <a:r>
              <a:rPr lang="zh-CN" altLang="en-US" sz="2000" dirty="0" smtClean="0"/>
              <a:t>：实体（名称空间）</a:t>
            </a:r>
            <a:r>
              <a:rPr lang="en-US" altLang="zh-CN" sz="2000" dirty="0" smtClean="0"/>
              <a:t>C</a:t>
            </a:r>
            <a:r>
              <a:rPr lang="zh-CN" altLang="en-US" sz="2000" dirty="0" smtClean="0"/>
              <a:t>：库名</a:t>
            </a:r>
            <a:r>
              <a:rPr lang="en-US" altLang="zh-CN" sz="2000" dirty="0" smtClean="0"/>
              <a:t>.</a:t>
            </a:r>
            <a:r>
              <a:rPr lang="zh-CN" altLang="en-US" sz="2000" dirty="0" smtClean="0"/>
              <a:t>表名</a:t>
            </a:r>
            <a:endParaRPr lang="en-US" altLang="zh-CN" sz="2000" dirty="0" smtClean="0"/>
          </a:p>
          <a:p>
            <a:pPr marL="0" indent="0">
              <a:buNone/>
            </a:pPr>
            <a:r>
              <a:rPr lang="zh-CN" altLang="en-US" sz="2000" dirty="0" smtClean="0"/>
              <a:t>参数</a:t>
            </a:r>
            <a:r>
              <a:rPr lang="en-US" altLang="zh-CN" sz="2000" dirty="0" smtClean="0"/>
              <a:t>1</a:t>
            </a:r>
            <a:r>
              <a:rPr lang="zh-CN" altLang="en-US" sz="2000" dirty="0" smtClean="0"/>
              <a:t>的几种类型：表名、视图名、</a:t>
            </a:r>
            <a:r>
              <a:rPr lang="en-US" altLang="zh-CN" sz="2000" dirty="0" err="1" smtClean="0"/>
              <a:t>sql</a:t>
            </a:r>
            <a:r>
              <a:rPr lang="zh-CN" altLang="en-US" sz="2000" dirty="0" smtClean="0"/>
              <a:t>、</a:t>
            </a:r>
            <a:r>
              <a:rPr lang="en-US" altLang="zh-CN" sz="2000" dirty="0" err="1" smtClean="0"/>
              <a:t>MDataRow</a:t>
            </a:r>
            <a:endParaRPr lang="en-US" altLang="zh-CN" sz="2000" dirty="0" smtClean="0"/>
          </a:p>
          <a:p>
            <a:pPr marL="0" indent="0">
              <a:buNone/>
            </a:pPr>
            <a:r>
              <a:rPr lang="en-US" altLang="zh-CN" dirty="0" smtClean="0"/>
              <a:t>5</a:t>
            </a:r>
            <a:r>
              <a:rPr lang="zh-CN" altLang="en-US" dirty="0" smtClean="0"/>
              <a:t>：</a:t>
            </a:r>
            <a:r>
              <a:rPr lang="en-US" altLang="zh-CN" dirty="0" smtClean="0"/>
              <a:t>new </a:t>
            </a:r>
            <a:r>
              <a:rPr lang="en-US" altLang="zh-CN" dirty="0" err="1" smtClean="0"/>
              <a:t>MAction</a:t>
            </a:r>
            <a:r>
              <a:rPr lang="en-US" altLang="zh-CN" dirty="0" smtClean="0"/>
              <a:t>()</a:t>
            </a:r>
            <a:r>
              <a:rPr lang="zh-CN" altLang="en-US" dirty="0" smtClean="0"/>
              <a:t>这一行代码的的核心是拿表结构。</a:t>
            </a:r>
            <a:endParaRPr lang="en-US" altLang="zh-CN" dirty="0" smtClean="0"/>
          </a:p>
          <a:p>
            <a:pPr marL="0" indent="0">
              <a:buNone/>
            </a:pPr>
            <a:r>
              <a:rPr lang="zh-CN" altLang="en-US" dirty="0" smtClean="0"/>
              <a:t>异常（数据库链接、或找不到表名）</a:t>
            </a:r>
            <a:endParaRPr lang="en-US" altLang="zh-CN" dirty="0" smtClean="0"/>
          </a:p>
          <a:p>
            <a:pPr marL="0" indent="0">
              <a:buNone/>
            </a:pPr>
            <a:r>
              <a:rPr lang="zh-CN" altLang="en-US" dirty="0" smtClean="0"/>
              <a:t>中间几个重要环节：</a:t>
            </a:r>
            <a:endParaRPr lang="en-US" altLang="zh-CN" dirty="0" smtClean="0"/>
          </a:p>
          <a:p>
            <a:pPr marL="0" indent="0">
              <a:buNone/>
            </a:pPr>
            <a:r>
              <a:rPr lang="en-US" altLang="zh-CN" dirty="0" smtClean="0"/>
              <a:t>A</a:t>
            </a:r>
            <a:r>
              <a:rPr lang="zh-CN" altLang="en-US" dirty="0" smtClean="0"/>
              <a:t>：多数据库兼容 </a:t>
            </a:r>
            <a:r>
              <a:rPr lang="en-US" altLang="zh-CN" dirty="0" smtClean="0"/>
              <a:t>B</a:t>
            </a:r>
            <a:r>
              <a:rPr lang="zh-CN" altLang="en-US" dirty="0" smtClean="0"/>
              <a:t>：转视图语句 </a:t>
            </a:r>
            <a:r>
              <a:rPr lang="en-US" altLang="zh-CN" dirty="0" smtClean="0"/>
              <a:t>C</a:t>
            </a:r>
            <a:r>
              <a:rPr lang="zh-CN" altLang="en-US" dirty="0" smtClean="0"/>
              <a:t>：映射兼容 </a:t>
            </a:r>
            <a:endParaRPr lang="en-US" altLang="zh-CN" dirty="0" smtClean="0"/>
          </a:p>
          <a:p>
            <a:pPr marL="0" indent="0">
              <a:buNone/>
            </a:pPr>
            <a:r>
              <a:rPr lang="en-US" altLang="zh-CN" dirty="0" smtClean="0"/>
              <a:t>D</a:t>
            </a:r>
            <a:r>
              <a:rPr lang="zh-CN" altLang="en-US" dirty="0" smtClean="0"/>
              <a:t>：外置缓存</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207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mtClean="0"/>
              <a:t>MAction</a:t>
            </a:r>
            <a:r>
              <a:rPr lang="zh-CN" altLang="en-US" smtClean="0"/>
              <a:t>多表操作</a:t>
            </a:r>
            <a:endParaRPr lang="zh-CN" altLang="en-US"/>
          </a:p>
        </p:txBody>
      </p:sp>
      <p:sp>
        <p:nvSpPr>
          <p:cNvPr id="3" name="内容占位符 2"/>
          <p:cNvSpPr>
            <a:spLocks noGrp="1"/>
          </p:cNvSpPr>
          <p:nvPr>
            <p:ph idx="1"/>
          </p:nvPr>
        </p:nvSpPr>
        <p:spPr/>
        <p:txBody>
          <a:bodyPr/>
          <a:lstStyle/>
          <a:p>
            <a:r>
              <a:rPr lang="en-US" altLang="zh-CN" sz="2000" dirty="0"/>
              <a:t>using(</a:t>
            </a:r>
            <a:r>
              <a:rPr lang="en-US" altLang="zh-CN" sz="2000" dirty="0" err="1"/>
              <a:t>MAction</a:t>
            </a:r>
            <a:r>
              <a:rPr lang="en-US" altLang="zh-CN" sz="2000" dirty="0"/>
              <a:t> action=new </a:t>
            </a:r>
            <a:r>
              <a:rPr lang="en-US" altLang="zh-CN" sz="2000" dirty="0" err="1"/>
              <a:t>MAction</a:t>
            </a:r>
            <a:r>
              <a:rPr lang="en-US" altLang="zh-CN" sz="2000" dirty="0"/>
              <a:t>(“m1</a:t>
            </a:r>
            <a:r>
              <a:rPr lang="en-US" altLang="zh-CN" sz="2000" dirty="0" smtClean="0"/>
              <a:t>”))</a:t>
            </a:r>
          </a:p>
          <a:p>
            <a:r>
              <a:rPr lang="en-US" altLang="zh-CN" sz="2000" dirty="0" smtClean="0"/>
              <a:t> </a:t>
            </a:r>
            <a:r>
              <a:rPr lang="en-US" altLang="zh-CN" sz="2000" dirty="0"/>
              <a:t>{ </a:t>
            </a:r>
            <a:r>
              <a:rPr lang="en-US" altLang="zh-CN" sz="2000" dirty="0" err="1" smtClean="0"/>
              <a:t>action.ResetTable</a:t>
            </a:r>
            <a:r>
              <a:rPr lang="en-US" altLang="zh-CN" sz="2000" dirty="0" smtClean="0"/>
              <a:t>(“m2”);}</a:t>
            </a:r>
            <a:endParaRPr lang="en-US" altLang="zh-CN" sz="2000" dirty="0"/>
          </a:p>
          <a:p>
            <a:r>
              <a:rPr lang="en-US" altLang="zh-CN" sz="2000" dirty="0"/>
              <a:t>using(</a:t>
            </a:r>
            <a:r>
              <a:rPr lang="en-US" altLang="zh-CN" sz="2000" dirty="0" err="1"/>
              <a:t>MProc</a:t>
            </a:r>
            <a:r>
              <a:rPr lang="en-US" altLang="zh-CN" sz="2000" dirty="0"/>
              <a:t> </a:t>
            </a:r>
            <a:r>
              <a:rPr lang="en-US" altLang="zh-CN" sz="2000" dirty="0" err="1"/>
              <a:t>proc</a:t>
            </a:r>
            <a:r>
              <a:rPr lang="en-US" altLang="zh-CN" sz="2000" dirty="0"/>
              <a:t>=new </a:t>
            </a:r>
            <a:r>
              <a:rPr lang="en-US" altLang="zh-CN" sz="2000" dirty="0" err="1"/>
              <a:t>MProc</a:t>
            </a:r>
            <a:r>
              <a:rPr lang="en-US" altLang="zh-CN" sz="2000" dirty="0"/>
              <a:t>(“p1</a:t>
            </a:r>
            <a:r>
              <a:rPr lang="en-US" altLang="zh-CN" sz="2000" dirty="0" smtClean="0"/>
              <a:t>”))</a:t>
            </a:r>
          </a:p>
          <a:p>
            <a:r>
              <a:rPr lang="en-US" altLang="zh-CN" sz="2000" dirty="0" smtClean="0"/>
              <a:t>{</a:t>
            </a:r>
            <a:r>
              <a:rPr lang="en-US" altLang="zh-CN" sz="2000" dirty="0" err="1" smtClean="0"/>
              <a:t>proc.ResetProc</a:t>
            </a:r>
            <a:r>
              <a:rPr lang="en-US" altLang="zh-CN" sz="2000" dirty="0" smtClean="0"/>
              <a:t>(“p2”);}</a:t>
            </a:r>
          </a:p>
          <a:p>
            <a:endParaRPr lang="en-US" altLang="zh-CN" sz="2000" dirty="0"/>
          </a:p>
          <a:p>
            <a:r>
              <a:rPr lang="en-US" altLang="zh-CN" sz="2000" dirty="0" smtClean="0"/>
              <a:t>1</a:t>
            </a:r>
            <a:r>
              <a:rPr lang="zh-CN" altLang="en-US" sz="2000" dirty="0" smtClean="0"/>
              <a:t>：为什么要切换？</a:t>
            </a:r>
            <a:endParaRPr lang="en-US" altLang="zh-CN" sz="2000" dirty="0" smtClean="0"/>
          </a:p>
          <a:p>
            <a:r>
              <a:rPr lang="en-US" altLang="zh-CN" sz="2000" dirty="0" smtClean="0"/>
              <a:t>2</a:t>
            </a:r>
            <a:r>
              <a:rPr lang="zh-CN" altLang="en-US" sz="2000" dirty="0" smtClean="0"/>
              <a:t>：切换会抛异常吗？</a:t>
            </a:r>
            <a:endParaRPr lang="en-US" altLang="zh-CN" sz="2000" dirty="0" smtClean="0"/>
          </a:p>
          <a:p>
            <a:r>
              <a:rPr lang="en-US" altLang="zh-CN" sz="2000" dirty="0" smtClean="0"/>
              <a:t>3</a:t>
            </a:r>
            <a:r>
              <a:rPr lang="zh-CN" altLang="en-US" sz="2000" dirty="0" smtClean="0"/>
              <a:t>：有几个重载方法？</a:t>
            </a:r>
            <a:endParaRPr lang="en-US" altLang="zh-CN" sz="2000" dirty="0" smtClean="0"/>
          </a:p>
          <a:p>
            <a:r>
              <a:rPr lang="en-US" altLang="zh-CN" sz="2000" dirty="0" smtClean="0"/>
              <a:t>4</a:t>
            </a:r>
            <a:r>
              <a:rPr lang="zh-CN" altLang="en-US" sz="2000" dirty="0" smtClean="0"/>
              <a:t>：能切换不同的数据库的表吗？</a:t>
            </a:r>
            <a:endParaRPr lang="en-US" altLang="zh-CN" sz="2000" dirty="0" smtClean="0"/>
          </a:p>
          <a:p>
            <a:r>
              <a:rPr lang="en-US" altLang="zh-CN" sz="2000" dirty="0" smtClean="0"/>
              <a:t>5</a:t>
            </a:r>
            <a:r>
              <a:rPr lang="zh-CN" altLang="en-US" sz="2000" dirty="0" smtClean="0"/>
              <a:t>：切</a:t>
            </a:r>
            <a:r>
              <a:rPr lang="zh-CN" altLang="en-US" sz="2000" dirty="0"/>
              <a:t>换后有什么数据变化了吗？</a:t>
            </a:r>
            <a:endParaRPr lang="en-US" altLang="zh-CN" sz="2000" dirty="0" smtClean="0"/>
          </a:p>
          <a:p>
            <a:endParaRPr lang="en-US" altLang="zh-CN" dirty="0" smtClean="0"/>
          </a:p>
          <a:p>
            <a:endParaRPr lang="en-US" altLang="zh-CN" sz="2000" dirty="0" smtClean="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43412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mtClean="0"/>
              <a:t>MAction</a:t>
            </a:r>
            <a:r>
              <a:rPr lang="zh-CN" altLang="en-US" smtClean="0"/>
              <a:t>事</a:t>
            </a:r>
            <a:r>
              <a:rPr lang="zh-CN" altLang="en-US"/>
              <a:t>务</a:t>
            </a:r>
          </a:p>
        </p:txBody>
      </p:sp>
      <p:sp>
        <p:nvSpPr>
          <p:cNvPr id="3" name="内容占位符 2"/>
          <p:cNvSpPr>
            <a:spLocks noGrp="1"/>
          </p:cNvSpPr>
          <p:nvPr>
            <p:ph idx="1"/>
          </p:nvPr>
        </p:nvSpPr>
        <p:spPr>
          <a:xfrm>
            <a:off x="609600" y="4077072"/>
            <a:ext cx="8229600" cy="2232248"/>
          </a:xfrm>
        </p:spPr>
        <p:txBody>
          <a:bodyPr>
            <a:normAutofit lnSpcReduction="10000"/>
          </a:bodyPr>
          <a:lstStyle/>
          <a:p>
            <a:r>
              <a:rPr lang="en-US" altLang="zh-CN" sz="1800" smtClean="0"/>
              <a:t>1</a:t>
            </a:r>
            <a:r>
              <a:rPr lang="zh-CN" altLang="en-US" sz="1800" smtClean="0"/>
              <a:t>：</a:t>
            </a:r>
            <a:r>
              <a:rPr lang="zh-CN" altLang="en-US" sz="1800"/>
              <a:t>事</a:t>
            </a:r>
            <a:r>
              <a:rPr lang="zh-CN" altLang="en-US" sz="1800" smtClean="0"/>
              <a:t>务只有单机么？支持分布式事务吗？</a:t>
            </a:r>
            <a:endParaRPr lang="en-US" altLang="zh-CN" sz="1800" smtClean="0"/>
          </a:p>
          <a:p>
            <a:r>
              <a:rPr lang="en-US" altLang="zh-CN" sz="1800" smtClean="0"/>
              <a:t>2</a:t>
            </a:r>
            <a:r>
              <a:rPr lang="zh-CN" altLang="en-US" sz="1800" smtClean="0"/>
              <a:t>：事务什么时候被开启，又什么时候结束？</a:t>
            </a:r>
            <a:endParaRPr lang="en-US" altLang="zh-CN" sz="1800" smtClean="0"/>
          </a:p>
          <a:p>
            <a:r>
              <a:rPr lang="en-US" altLang="zh-CN" sz="1800" smtClean="0"/>
              <a:t>3</a:t>
            </a:r>
            <a:r>
              <a:rPr lang="zh-CN" altLang="en-US" sz="1800" smtClean="0"/>
              <a:t>：回滚是自动的，还是需要手动的？</a:t>
            </a:r>
            <a:endParaRPr lang="en-US" altLang="zh-CN" sz="1800" smtClean="0"/>
          </a:p>
          <a:p>
            <a:r>
              <a:rPr lang="en-US" altLang="zh-CN" sz="1800" smtClean="0"/>
              <a:t>4</a:t>
            </a:r>
            <a:r>
              <a:rPr lang="zh-CN" altLang="en-US" sz="1800" smtClean="0"/>
              <a:t>：在</a:t>
            </a:r>
            <a:r>
              <a:rPr lang="en-US" altLang="zh-CN" sz="1800" smtClean="0"/>
              <a:t>MAction</a:t>
            </a:r>
            <a:r>
              <a:rPr lang="zh-CN" altLang="en-US" sz="1800" smtClean="0"/>
              <a:t>操作里，还能操作</a:t>
            </a:r>
            <a:r>
              <a:rPr lang="en-US" altLang="zh-CN" sz="1800" smtClean="0"/>
              <a:t>MProc</a:t>
            </a:r>
            <a:r>
              <a:rPr lang="zh-CN" altLang="en-US" sz="1800" smtClean="0"/>
              <a:t>，但在一个事务吗？</a:t>
            </a:r>
            <a:endParaRPr lang="en-US" altLang="zh-CN" sz="1800" smtClean="0"/>
          </a:p>
          <a:p>
            <a:r>
              <a:rPr lang="en-US" altLang="zh-CN" sz="1800" smtClean="0"/>
              <a:t>5</a:t>
            </a:r>
            <a:r>
              <a:rPr lang="zh-CN" altLang="en-US" sz="1800" smtClean="0"/>
              <a:t>：切换的表或语句，还在同一个事务吗？</a:t>
            </a:r>
            <a:endParaRPr lang="en-US" altLang="zh-CN" sz="1800" smtClean="0"/>
          </a:p>
          <a:p>
            <a:r>
              <a:rPr lang="en-US" altLang="zh-CN" sz="1800" smtClean="0"/>
              <a:t>6</a:t>
            </a:r>
            <a:r>
              <a:rPr lang="zh-CN" altLang="en-US" sz="1800" smtClean="0"/>
              <a:t>：</a:t>
            </a:r>
            <a:r>
              <a:rPr lang="zh-CN" altLang="en-US" sz="1800"/>
              <a:t>如果切换</a:t>
            </a:r>
            <a:r>
              <a:rPr lang="zh-CN" altLang="en-US" sz="1800" smtClean="0"/>
              <a:t>了不同数</a:t>
            </a:r>
            <a:r>
              <a:rPr lang="zh-CN" altLang="en-US" sz="1800"/>
              <a:t>据</a:t>
            </a:r>
            <a:r>
              <a:rPr lang="zh-CN" altLang="en-US" sz="1800" smtClean="0"/>
              <a:t>库的表呢？事务还在同一个吗？</a:t>
            </a:r>
            <a:endParaRPr lang="en-US" altLang="zh-CN" sz="1800" smtClean="0"/>
          </a:p>
          <a:p>
            <a:r>
              <a:rPr lang="en-US" altLang="zh-CN" sz="1800" smtClean="0"/>
              <a:t>7</a:t>
            </a:r>
            <a:r>
              <a:rPr lang="zh-CN" altLang="en-US" sz="1800" smtClean="0"/>
              <a:t>：事务的</a:t>
            </a:r>
            <a:r>
              <a:rPr lang="en-US" altLang="zh-CN" sz="1800" smtClean="0"/>
              <a:t>Level</a:t>
            </a:r>
            <a:r>
              <a:rPr lang="zh-CN" altLang="en-US" sz="1800" smtClean="0"/>
              <a:t>是什么？事务的级别各有什么用途？</a:t>
            </a:r>
            <a:endParaRPr lang="en-US" altLang="zh-CN" sz="1800" smtClean="0"/>
          </a:p>
          <a:p>
            <a:endParaRPr lang="en-US" altLang="zh-CN" sz="2000" smtClean="0"/>
          </a:p>
          <a:p>
            <a:endParaRPr lang="en-US" altLang="zh-CN" smtClean="0"/>
          </a:p>
          <a:p>
            <a:endParaRPr lang="en-US" altLang="zh-CN" sz="2000" smtClean="0"/>
          </a:p>
          <a:p>
            <a:endParaRPr lang="en-US" altLang="zh-CN"/>
          </a:p>
          <a:p>
            <a:endParaRPr lang="en-US" altLang="zh-CN"/>
          </a:p>
          <a:p>
            <a:endParaRPr lang="zh-CN" altLang="en-US"/>
          </a:p>
        </p:txBody>
      </p:sp>
      <p:sp>
        <p:nvSpPr>
          <p:cNvPr id="4" name="内容占位符 2"/>
          <p:cNvSpPr txBox="1">
            <a:spLocks/>
          </p:cNvSpPr>
          <p:nvPr/>
        </p:nvSpPr>
        <p:spPr>
          <a:xfrm>
            <a:off x="639366" y="1988840"/>
            <a:ext cx="4114800" cy="2088232"/>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zh-CN" sz="1400" smtClean="0"/>
              <a:t>using(MAction action=new MAction(“m1”))</a:t>
            </a:r>
          </a:p>
          <a:p>
            <a:r>
              <a:rPr lang="en-US" altLang="zh-CN" sz="1400" smtClean="0"/>
              <a:t> { </a:t>
            </a:r>
          </a:p>
          <a:p>
            <a:pPr lvl="1"/>
            <a:r>
              <a:rPr lang="en-US" altLang="zh-CN" sz="1400" smtClean="0"/>
              <a:t>action.BeginTrasation();</a:t>
            </a:r>
          </a:p>
          <a:p>
            <a:pPr lvl="1"/>
            <a:r>
              <a:rPr lang="en-US" altLang="zh-CN" sz="1400" smtClean="0"/>
              <a:t>action.SetTransLevel(...);</a:t>
            </a:r>
            <a:endParaRPr lang="en-US" altLang="zh-CN" sz="1400"/>
          </a:p>
          <a:p>
            <a:pPr lvl="1"/>
            <a:r>
              <a:rPr lang="en-US" altLang="zh-CN" sz="1400" smtClean="0"/>
              <a:t>...action.ResetTable(...);</a:t>
            </a:r>
          </a:p>
          <a:p>
            <a:pPr lvl="1"/>
            <a:r>
              <a:rPr lang="en-US" altLang="zh-CN" sz="1400" smtClean="0"/>
              <a:t>...action.RollBack();</a:t>
            </a:r>
          </a:p>
          <a:p>
            <a:pPr lvl="1"/>
            <a:r>
              <a:rPr lang="en-US" altLang="zh-CN" sz="1400" smtClean="0"/>
              <a:t>action.EndTrasation();</a:t>
            </a:r>
          </a:p>
          <a:p>
            <a:r>
              <a:rPr lang="en-US" altLang="zh-CN" sz="1400" smtClean="0"/>
              <a:t> }</a:t>
            </a:r>
          </a:p>
        </p:txBody>
      </p:sp>
      <p:sp>
        <p:nvSpPr>
          <p:cNvPr id="5" name="内容占位符 2"/>
          <p:cNvSpPr txBox="1">
            <a:spLocks/>
          </p:cNvSpPr>
          <p:nvPr/>
        </p:nvSpPr>
        <p:spPr>
          <a:xfrm>
            <a:off x="4909989" y="1988840"/>
            <a:ext cx="4114800" cy="2088232"/>
          </a:xfrm>
          <a:prstGeom prst="rect">
            <a:avLst/>
          </a:prstGeom>
        </p:spPr>
        <p:txBody>
          <a:bodyPr vert="horz">
            <a:normAutofit fontScale="700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zh-CN" sz="2000" smtClean="0"/>
              <a:t>using(MProc proc=new MProc(“p1”))</a:t>
            </a:r>
          </a:p>
          <a:p>
            <a:r>
              <a:rPr lang="en-US" altLang="zh-CN" sz="2000" smtClean="0"/>
              <a:t>{</a:t>
            </a:r>
          </a:p>
          <a:p>
            <a:pPr lvl="1"/>
            <a:r>
              <a:rPr lang="en-US" altLang="zh-CN" sz="1800" smtClean="0"/>
              <a:t>action.BeginTrasation();</a:t>
            </a:r>
          </a:p>
          <a:p>
            <a:pPr lvl="1"/>
            <a:r>
              <a:rPr lang="en-US" altLang="zh-CN" sz="1800"/>
              <a:t>action.SetTransLevel(...);</a:t>
            </a:r>
          </a:p>
          <a:p>
            <a:pPr lvl="1"/>
            <a:endParaRPr lang="en-US" altLang="zh-CN" sz="1800" smtClean="0"/>
          </a:p>
          <a:p>
            <a:pPr lvl="1"/>
            <a:r>
              <a:rPr lang="en-US" altLang="zh-CN" sz="1800" smtClean="0"/>
              <a:t>action.ResetProc(...);</a:t>
            </a:r>
          </a:p>
          <a:p>
            <a:pPr lvl="1"/>
            <a:r>
              <a:rPr lang="en-US" altLang="zh-CN" sz="1800" smtClean="0"/>
              <a:t>...action.RollBack();</a:t>
            </a:r>
          </a:p>
          <a:p>
            <a:pPr lvl="1"/>
            <a:r>
              <a:rPr lang="en-US" altLang="zh-CN" sz="1800" smtClean="0"/>
              <a:t>action.EndTrasation();</a:t>
            </a:r>
          </a:p>
          <a:p>
            <a:pPr lvl="1"/>
            <a:endParaRPr lang="en-US" altLang="zh-CN" sz="1800" smtClean="0"/>
          </a:p>
          <a:p>
            <a:r>
              <a:rPr lang="en-US" altLang="zh-CN" sz="2000" smtClean="0"/>
              <a:t>}</a:t>
            </a:r>
            <a:endParaRPr lang="zh-CN" altLang="en-US"/>
          </a:p>
        </p:txBody>
      </p:sp>
    </p:spTree>
    <p:extLst>
      <p:ext uri="{BB962C8B-B14F-4D97-AF65-F5344CB8AC3E}">
        <p14:creationId xmlns:p14="http://schemas.microsoft.com/office/powerpoint/2010/main" val="7508141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1608</TotalTime>
  <Words>3849</Words>
  <Application>Microsoft Macintosh PowerPoint</Application>
  <PresentationFormat>全屏显示(4:3)</PresentationFormat>
  <Paragraphs>523</Paragraphs>
  <Slides>61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61</vt:i4>
      </vt:variant>
    </vt:vector>
  </HeadingPairs>
  <TitlesOfParts>
    <vt:vector size="67" baseType="lpstr">
      <vt:lpstr>Calibri</vt:lpstr>
      <vt:lpstr>Constantia</vt:lpstr>
      <vt:lpstr>Wingdings 2</vt:lpstr>
      <vt:lpstr>隶书</vt:lpstr>
      <vt:lpstr>宋体</vt:lpstr>
      <vt:lpstr>流畅</vt:lpstr>
      <vt:lpstr>.NET 提升教育 CYQ.Data 精通课程 </vt:lpstr>
      <vt:lpstr>课程说明： </vt:lpstr>
      <vt:lpstr>课程体系： </vt:lpstr>
      <vt:lpstr>核心一：MAction系 </vt:lpstr>
      <vt:lpstr>扩展知识</vt:lpstr>
      <vt:lpstr>MAction初始化</vt:lpstr>
      <vt:lpstr>上节回顾</vt:lpstr>
      <vt:lpstr>MAction多表操作</vt:lpstr>
      <vt:lpstr>MAction事务</vt:lpstr>
      <vt:lpstr>MAction多平台数据UI交互</vt:lpstr>
      <vt:lpstr>MAction多数据库支持</vt:lpstr>
      <vt:lpstr>核心二：调试与日志 </vt:lpstr>
      <vt:lpstr>MAction调试</vt:lpstr>
      <vt:lpstr>MAction SQL监控</vt:lpstr>
      <vt:lpstr>日志记录</vt:lpstr>
      <vt:lpstr>扩展知识</vt:lpstr>
      <vt:lpstr>核心二：缓存 </vt:lpstr>
      <vt:lpstr>缓存</vt:lpstr>
      <vt:lpstr>扩展知识</vt:lpstr>
      <vt:lpstr>核心三：AOP </vt:lpstr>
      <vt:lpstr>Aop：</vt:lpstr>
      <vt:lpstr>扩展知识</vt:lpstr>
      <vt:lpstr>核心四：JsonHelper </vt:lpstr>
      <vt:lpstr>JsonHelper：</vt:lpstr>
      <vt:lpstr>扩展知识</vt:lpstr>
      <vt:lpstr>核心五：MDataTable系 </vt:lpstr>
      <vt:lpstr>扩展知识</vt:lpstr>
      <vt:lpstr>MDataTable系：构成</vt:lpstr>
      <vt:lpstr>MDataTable系：增删改查</vt:lpstr>
      <vt:lpstr>MDataTable系：绑定</vt:lpstr>
      <vt:lpstr>MDataTable系：数据结构交互转换</vt:lpstr>
      <vt:lpstr>MDataTable系：扩展方法</vt:lpstr>
      <vt:lpstr>核心六：文本数据库 </vt:lpstr>
      <vt:lpstr>文本数据库：</vt:lpstr>
      <vt:lpstr>扩展知识</vt:lpstr>
      <vt:lpstr>核心七：DBTool </vt:lpstr>
      <vt:lpstr>DBTool：</vt:lpstr>
      <vt:lpstr>扩展知识</vt:lpstr>
      <vt:lpstr>核心八：实体ORM系 </vt:lpstr>
      <vt:lpstr>实体ORM：</vt:lpstr>
      <vt:lpstr>核心九：XHtmlAction系 </vt:lpstr>
      <vt:lpstr>扩展知识</vt:lpstr>
      <vt:lpstr>XHtmlAction：</vt:lpstr>
      <vt:lpstr>MutilLanguage：</vt:lpstr>
      <vt:lpstr>RSS：</vt:lpstr>
      <vt:lpstr>核心十：其它系 </vt:lpstr>
      <vt:lpstr>其它系：</vt:lpstr>
      <vt:lpstr>三个提升效率的工具：</vt:lpstr>
      <vt:lpstr>设计模式：</vt:lpstr>
      <vt:lpstr>简单工厂</vt:lpstr>
      <vt:lpstr>抽象工厂（Abstract Factory）：</vt:lpstr>
      <vt:lpstr>工厂模式（Factory Method）：</vt:lpstr>
      <vt:lpstr>建造者模式（Builder Method）：</vt:lpstr>
      <vt:lpstr>单例模式（Singleton）：</vt:lpstr>
      <vt:lpstr>原型模式（ProtoType）：</vt:lpstr>
      <vt:lpstr>享元模式（ Flyweight）</vt:lpstr>
      <vt:lpstr>门面模式（Facade）：</vt:lpstr>
      <vt:lpstr>中介模式：</vt:lpstr>
      <vt:lpstr>模版模式：</vt:lpstr>
      <vt:lpstr>策略模式：</vt:lpstr>
      <vt:lpstr>本系列结束：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MAction、MProc</dc:title>
  <dc:creator>cyq</dc:creator>
  <cp:lastModifiedBy>Microsoft Office 用户</cp:lastModifiedBy>
  <cp:revision>229</cp:revision>
  <dcterms:created xsi:type="dcterms:W3CDTF">2016-12-20T04:27:19Z</dcterms:created>
  <dcterms:modified xsi:type="dcterms:W3CDTF">2016-12-27T17:59:57Z</dcterms:modified>
</cp:coreProperties>
</file>