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00CC00"/>
    <a:srgbClr val="0000FF"/>
    <a:srgbClr val="8DA19E"/>
    <a:srgbClr val="000000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6306" autoAdjust="0"/>
  </p:normalViewPr>
  <p:slideViewPr>
    <p:cSldViewPr>
      <p:cViewPr varScale="1">
        <p:scale>
          <a:sx n="64" d="100"/>
          <a:sy n="64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E6F-320A-469C-BB62-61F7F1FEA1CC}" type="datetimeFigureOut">
              <a:rPr lang="zh-CN" altLang="en-US" smtClean="0"/>
              <a:t>2016/5/30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E92F-ADF1-4AE0-B998-CBB240FBF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AE92F-ADF1-4AE0-B998-CBB240FBF4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D0F3-7FAA-4478-89E9-8ACFCF9C9FFD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39A2-C160-4AB1-AF83-4F52B4CBAB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A6D9-C08E-4009-B5F9-75B3883140BC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9E452-6040-460D-8133-6573BD565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23C7-D1BD-41DB-A6A0-BB3C1F5340A3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A06F-6607-47FA-8350-CE7870EA9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CCB0-B64E-43C8-BB12-4839E71DB109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0424F-6099-4854-AE45-1797880A6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C57C-2A57-4B4C-82C1-4609D1363808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BDC5-BBF6-4118-AE5E-AF0644A1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7490-0DFC-45ED-9D40-7547EC184A02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C004-86E6-4FFD-B772-8208C3FC5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FA7A-7DCB-48F5-BC8F-6DB13B4A82A9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5057-AA9B-41D0-B437-F6C0002F08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1A3E-05FB-4CF0-9058-6A5A9BD07097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F5ED-8F97-46D0-B70E-4C62B03B5D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39191-F50E-4826-8D43-32F3DD7C60F7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FB2D-2D23-478A-A1EB-37EAC856A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936E-0E99-4E0A-8DC4-6824D0653811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ABCC-ECBA-4E76-81EE-80E9780E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E9C5-59DC-43AF-8C27-90924683B514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ADA16-B6CF-478C-9F38-3530A24C2E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B6AF9-BB2F-4501-8AB5-C6E77971707F}" type="datetimeFigureOut">
              <a:rPr lang="zh-CN" altLang="en-US"/>
              <a:pPr>
                <a:defRPr/>
              </a:pPr>
              <a:t>2016/5/30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A35FC1-1721-43B0-8DBC-B8016EFDE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6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___5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__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196752"/>
            <a:ext cx="8064896" cy="1754324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压缩感知的语音压缩和重构</a:t>
            </a:r>
            <a:endParaRPr lang="en-US" altLang="zh-CN" sz="6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996" y="43066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96" y="48273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指导老师</a:t>
            </a:r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</a:rPr>
              <a:t>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8884" y="4320952"/>
            <a:ext cx="1614487" cy="385762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陈永强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8884" y="4843239"/>
            <a:ext cx="1614487" cy="384175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张岷涛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 rot="19764056">
            <a:off x="93569" y="533223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886" y="565776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Iterative Hard Thresholding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，二进制</a:t>
            </a:r>
            <a:r>
              <a:rPr kumimoji="0" lang="zh-CN" altLang="en-US" sz="2400" b="0" i="0" u="none" strike="noStrike" cap="none" normalizeH="0" baseline="0" dirty="0" smtClean="0" bmk="OLE_LINK4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迭代硬阈值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）算法，源于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（迭代硬阈值）算法，数学表达式如下：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57"/>
              </p:ext>
            </p:extLst>
          </p:nvPr>
        </p:nvGraphicFramePr>
        <p:xfrm>
          <a:off x="2483768" y="2656676"/>
          <a:ext cx="2889992" cy="91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4" imgW="1574800" imgH="508000" progId="Equation.DSMT4">
                  <p:embed/>
                </p:oleObj>
              </mc:Choice>
              <mc:Fallback>
                <p:oleObj name="Equation" r:id="rId4" imgW="15748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56676"/>
                        <a:ext cx="2889992" cy="916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31118" y="3576990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进而可以转化为如下形式：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40447"/>
              </p:ext>
            </p:extLst>
          </p:nvPr>
        </p:nvGraphicFramePr>
        <p:xfrm>
          <a:off x="2708423" y="4149080"/>
          <a:ext cx="2440682" cy="96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6" imgW="1422400" imgH="558800" progId="Equation.DSMT4">
                  <p:embed/>
                </p:oleObj>
              </mc:Choice>
              <mc:Fallback>
                <p:oleObj name="Equation" r:id="rId6" imgW="1422400" imgH="55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423" y="4149080"/>
                        <a:ext cx="2440682" cy="961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606331" y="51436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55929"/>
              </p:ext>
            </p:extLst>
          </p:nvPr>
        </p:nvGraphicFramePr>
        <p:xfrm>
          <a:off x="2197725" y="5595134"/>
          <a:ext cx="4489340" cy="4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8" imgW="2298700" imgH="241300" progId="Equation.DSMT4">
                  <p:embed/>
                </p:oleObj>
              </mc:Choice>
              <mc:Fallback>
                <p:oleObj name="Equation" r:id="rId8" imgW="22987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725" y="5595134"/>
                        <a:ext cx="4489340" cy="45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9972" y="6062498"/>
            <a:ext cx="709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表示保留向量中的前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个最大值，而令其他值为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52117"/>
              </p:ext>
            </p:extLst>
          </p:nvPr>
        </p:nvGraphicFramePr>
        <p:xfrm>
          <a:off x="825170" y="6136643"/>
          <a:ext cx="322933" cy="38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70" y="6136643"/>
                        <a:ext cx="322933" cy="387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和代码如下：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95219"/>
              </p:ext>
            </p:extLst>
          </p:nvPr>
        </p:nvGraphicFramePr>
        <p:xfrm>
          <a:off x="7050068" y="332656"/>
          <a:ext cx="1254309" cy="640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Visio" r:id="rId4" imgW="1809661" imgH="9248656" progId="Visio.Drawing.15">
                  <p:embed/>
                </p:oleObj>
              </mc:Choice>
              <mc:Fallback>
                <p:oleObj name="Visio" r:id="rId4" imgW="1809661" imgH="9248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68" y="332656"/>
                        <a:ext cx="1254309" cy="6409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917912"/>
            <a:ext cx="60486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[x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] = BIHT(b, A, x, K,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, alpha)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  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   = x + alpha * A' * 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[~, index] = sort(abs(x),</a:t>
            </a:r>
            <a:r>
              <a:rPr lang="en-US" altLang="zh-CN" kern="0" dirty="0">
                <a:solidFill>
                  <a:srgbClr val="A020F0"/>
                </a:solidFill>
                <a:latin typeface="Courier New" panose="02070309020205020404" pitchFamily="49" charset="0"/>
              </a:rPr>
              <a:t>'descend'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x(index(K+1:end))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968" y="605398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BIHT-l</a:t>
            </a:r>
            <a:r>
              <a:rPr lang="en-US" altLang="zh-CN" sz="40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B0F0"/>
                </a:solidFill>
              </a:rPr>
              <a:t>BIHT-l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算法是将</a:t>
            </a:r>
            <a:r>
              <a:rPr lang="en-US" altLang="zh-CN" sz="2400" dirty="0">
                <a:solidFill>
                  <a:srgbClr val="00B0F0"/>
                </a:solidFill>
              </a:rPr>
              <a:t>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范数引入到了</a:t>
            </a:r>
            <a:r>
              <a:rPr lang="en-US" altLang="zh-CN" sz="2400" dirty="0">
                <a:solidFill>
                  <a:srgbClr val="00B0F0"/>
                </a:solidFill>
              </a:rPr>
              <a:t>BIHT</a:t>
            </a:r>
            <a:r>
              <a:rPr lang="zh-CN" altLang="zh-CN" sz="2400" dirty="0">
                <a:solidFill>
                  <a:srgbClr val="00B0F0"/>
                </a:solidFill>
              </a:rPr>
              <a:t>算法中，</a:t>
            </a:r>
            <a:r>
              <a:rPr lang="en-US" altLang="zh-CN" sz="2400" dirty="0">
                <a:solidFill>
                  <a:srgbClr val="00B0F0"/>
                </a:solidFill>
              </a:rPr>
              <a:t>BIHT-l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的数学定义如下：</a:t>
            </a:r>
            <a:endParaRPr lang="zh-CN" alt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4126" y="41994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657" y="5120235"/>
            <a:ext cx="7448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的对角线元素对应向量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中的值，即</a:t>
            </a:r>
            <a:r>
              <a:rPr lang="en-US" altLang="zh-CN" sz="2400" dirty="0">
                <a:solidFill>
                  <a:schemeClr val="tx2"/>
                </a:solidFill>
              </a:rPr>
              <a:t>Y=</a:t>
            </a:r>
            <a:r>
              <a:rPr lang="en-US" altLang="zh-CN" sz="2400" dirty="0" err="1">
                <a:solidFill>
                  <a:schemeClr val="tx2"/>
                </a:solidFill>
              </a:rPr>
              <a:t>diag</a:t>
            </a:r>
            <a:r>
              <a:rPr lang="en-US" altLang="zh-CN" sz="2400" dirty="0">
                <a:solidFill>
                  <a:schemeClr val="tx2"/>
                </a:solidFill>
              </a:rPr>
              <a:t>(y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707278" y="2669883"/>
            <a:ext cx="119874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59008"/>
              </p:ext>
            </p:extLst>
          </p:nvPr>
        </p:nvGraphicFramePr>
        <p:xfrm>
          <a:off x="2707279" y="2669884"/>
          <a:ext cx="2676045" cy="104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5" imgW="1435100" imgH="558800" progId="Equation.DSMT4">
                  <p:embed/>
                </p:oleObj>
              </mc:Choice>
              <mc:Fallback>
                <p:oleObj name="Equation" r:id="rId5" imgW="1435100" imgH="55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279" y="2669884"/>
                        <a:ext cx="2676045" cy="1047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466007" y="5588867"/>
            <a:ext cx="9790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7932"/>
              </p:ext>
            </p:extLst>
          </p:nvPr>
        </p:nvGraphicFramePr>
        <p:xfrm>
          <a:off x="2522589" y="4646605"/>
          <a:ext cx="4457865" cy="4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7" imgW="2222500" imgH="241300" progId="Equation.DSMT4">
                  <p:embed/>
                </p:oleObj>
              </mc:Choice>
              <mc:Fallback>
                <p:oleObj name="Equation" r:id="rId7" imgW="22225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89" y="4646605"/>
                        <a:ext cx="4457865" cy="488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90" y="621910"/>
            <a:ext cx="2520279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5777" y="1261633"/>
            <a:ext cx="88807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outlier pursuit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，自适应偏离追踪）算法，定义二进制向量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Ʌ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，其中元素值为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的位置表示观测向量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中符号发生了反转的位置，元素值为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则表示该位置量化正常，符号未发生反转。易知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1757"/>
              </p:ext>
            </p:extLst>
          </p:nvPr>
        </p:nvGraphicFramePr>
        <p:xfrm>
          <a:off x="1269908" y="2394068"/>
          <a:ext cx="1029057" cy="43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4" imgW="596641" imgH="253890" progId="Equation.DSMT4">
                  <p:embed/>
                </p:oleObj>
              </mc:Choice>
              <mc:Fallback>
                <p:oleObj name="Equation" r:id="rId4" imgW="596641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08" y="2394068"/>
                        <a:ext cx="1029057" cy="430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11660" y="279532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那么，观测向量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中发生符号反转的个数有如下表示：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800136"/>
              </p:ext>
            </p:extLst>
          </p:nvPr>
        </p:nvGraphicFramePr>
        <p:xfrm>
          <a:off x="3131840" y="3387431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6" imgW="914400" imgH="342900" progId="Equation.DSMT4">
                  <p:embed/>
                </p:oleObj>
              </mc:Choice>
              <mc:Fallback>
                <p:oleObj name="Equation" r:id="rId6" imgW="9144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87431"/>
                        <a:ext cx="12954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4200" y="3832500"/>
            <a:ext cx="864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在已知符号反转个数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以及稀疏度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的条件下，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11388"/>
              </p:ext>
            </p:extLst>
          </p:nvPr>
        </p:nvGraphicFramePr>
        <p:xfrm>
          <a:off x="3096883" y="4414716"/>
          <a:ext cx="2324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8" imgW="1905000" imgH="914400" progId="Equation.DSMT4">
                  <p:embed/>
                </p:oleObj>
              </mc:Choice>
              <mc:Fallback>
                <p:oleObj name="Equation" r:id="rId8" imgW="1905000" imgH="91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83" y="4414716"/>
                        <a:ext cx="23241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3216"/>
              </p:ext>
            </p:extLst>
          </p:nvPr>
        </p:nvGraphicFramePr>
        <p:xfrm>
          <a:off x="2519129" y="6056432"/>
          <a:ext cx="4265820" cy="39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10" imgW="2590800" imgH="241300" progId="Equation.DSMT4">
                  <p:embed/>
                </p:oleObj>
              </mc:Choice>
              <mc:Fallback>
                <p:oleObj name="Equation" r:id="rId10" imgW="25908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129" y="6056432"/>
                        <a:ext cx="4265820" cy="392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16269" y="56178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33237"/>
              </p:ext>
            </p:extLst>
          </p:nvPr>
        </p:nvGraphicFramePr>
        <p:xfrm>
          <a:off x="4788024" y="332656"/>
          <a:ext cx="978263" cy="62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Visio" r:id="rId4" imgW="1809661" imgH="11658600" progId="Visio.Drawing.15">
                  <p:embed/>
                </p:oleObj>
              </mc:Choice>
              <mc:Fallback>
                <p:oleObj name="Visio" r:id="rId4" imgW="1809661" imgH="11658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32656"/>
                        <a:ext cx="978263" cy="6281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支撑集更新</a:t>
            </a:r>
            <a:r>
              <a:rPr lang="zh-CN" altLang="en-US" dirty="0" smtClean="0"/>
              <a:t>：取</a:t>
            </a:r>
            <a:r>
              <a:rPr lang="en-US" altLang="zh-CN" dirty="0" smtClean="0">
                <a:latin typeface="Calibri" panose="020F0502020204030204" pitchFamily="34" charset="0"/>
              </a:rPr>
              <a:t>Ʌ</a:t>
            </a:r>
            <a:r>
              <a:rPr lang="zh-CN" altLang="en-US" dirty="0" smtClean="0">
                <a:latin typeface="Calibri" panose="020F0502020204030204" pitchFamily="34" charset="0"/>
              </a:rPr>
              <a:t>中非</a:t>
            </a:r>
            <a:r>
              <a:rPr lang="en-US" altLang="zh-CN" dirty="0" smtClean="0">
                <a:latin typeface="Calibri" panose="020F0502020204030204" pitchFamily="34" charset="0"/>
              </a:rPr>
              <a:t>0</a:t>
            </a:r>
            <a:r>
              <a:rPr lang="zh-CN" altLang="en-US" dirty="0" smtClean="0">
                <a:latin typeface="Calibri" panose="020F0502020204030204" pitchFamily="34" charset="0"/>
              </a:rPr>
              <a:t>元素下标集合</a:t>
            </a:r>
            <a:endParaRPr lang="zh-CN" alt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82415"/>
              </p:ext>
            </p:extLst>
          </p:nvPr>
        </p:nvGraphicFramePr>
        <p:xfrm>
          <a:off x="1691679" y="2564904"/>
          <a:ext cx="120699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6" imgW="837836" imgH="203112" progId="Equation.DSMT4">
                  <p:embed/>
                </p:oleObj>
              </mc:Choice>
              <mc:Fallback>
                <p:oleObj name="Equation" r:id="rId6" imgW="8378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564904"/>
                        <a:ext cx="1206991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>
            <a:stCxn id="10" idx="6"/>
          </p:cNvCxnSpPr>
          <p:nvPr/>
        </p:nvCxnSpPr>
        <p:spPr>
          <a:xfrm flipV="1">
            <a:off x="3618708" y="2564904"/>
            <a:ext cx="1313332" cy="7560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AOP-l</a:t>
            </a:r>
            <a:r>
              <a:rPr lang="en-US" altLang="zh-CN" sz="2400" kern="10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算法是将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算法中，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76786"/>
              </p:ext>
            </p:extLst>
          </p:nvPr>
        </p:nvGraphicFramePr>
        <p:xfrm>
          <a:off x="2915816" y="3003890"/>
          <a:ext cx="2352675" cy="144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4" imgW="1930400" imgH="914400" progId="Equation.DSMT4">
                  <p:embed/>
                </p:oleObj>
              </mc:Choice>
              <mc:Fallback>
                <p:oleObj name="Equation" r:id="rId4" imgW="19304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003890"/>
                        <a:ext cx="2352675" cy="1444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36212"/>
              </p:ext>
            </p:extLst>
          </p:nvPr>
        </p:nvGraphicFramePr>
        <p:xfrm>
          <a:off x="1813963" y="5507266"/>
          <a:ext cx="6242746" cy="4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6" imgW="2997200" imgH="241300" progId="Equation.DSMT4">
                  <p:embed/>
                </p:oleObj>
              </mc:Choice>
              <mc:Fallback>
                <p:oleObj name="Equation" r:id="rId6" imgW="2997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63" y="5507266"/>
                        <a:ext cx="6242746" cy="495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B0F0"/>
                </a:solidFill>
              </a:rPr>
              <a:t>AOP-f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332" y="1796566"/>
            <a:ext cx="880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Adaptive outlier pursuit with sign flips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）算法，在该算法中引入了一个向量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的元素只有两个值，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的定义为：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62184"/>
              </p:ext>
            </p:extLst>
          </p:nvPr>
        </p:nvGraphicFramePr>
        <p:xfrm>
          <a:off x="1002732" y="2656677"/>
          <a:ext cx="838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4" imgW="507780" imgH="203112" progId="Equation.DSMT4">
                  <p:embed/>
                </p:oleObj>
              </mc:Choice>
              <mc:Fallback>
                <p:oleObj name="Equation" r:id="rId4" imgW="507780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732" y="2656677"/>
                        <a:ext cx="8382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301409" y="3108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算法类似，只是将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算法中的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83345"/>
              </p:ext>
            </p:extLst>
          </p:nvPr>
        </p:nvGraphicFramePr>
        <p:xfrm>
          <a:off x="467544" y="3565864"/>
          <a:ext cx="720080" cy="40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6" imgW="355292" imgH="203024" progId="Equation.DSMT4">
                  <p:embed/>
                </p:oleObj>
              </mc:Choice>
              <mc:Fallback>
                <p:oleObj name="Equation" r:id="rId6" imgW="355292" imgH="2030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65864"/>
                        <a:ext cx="720080" cy="408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31158" y="4038504"/>
            <a:ext cx="9271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在进行迭代时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更新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算法可以表示为如下最优解问题：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3064970" y="45049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09830"/>
              </p:ext>
            </p:extLst>
          </p:nvPr>
        </p:nvGraphicFramePr>
        <p:xfrm>
          <a:off x="3064970" y="4504917"/>
          <a:ext cx="2571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8" imgW="1930400" imgH="990600" progId="Equation.DSMT4">
                  <p:embed/>
                </p:oleObj>
              </mc:Choice>
              <mc:Fallback>
                <p:oleObj name="Equation" r:id="rId8" imgW="1930400" imgH="990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970" y="4504917"/>
                        <a:ext cx="257175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467544" y="58717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035724" y="6245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8641"/>
              </p:ext>
            </p:extLst>
          </p:nvPr>
        </p:nvGraphicFramePr>
        <p:xfrm>
          <a:off x="2729258" y="6241098"/>
          <a:ext cx="4083657" cy="42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0" imgW="2197100" imgH="228600" progId="Equation.DSMT4">
                  <p:embed/>
                </p:oleObj>
              </mc:Choice>
              <mc:Fallback>
                <p:oleObj name="Equation" r:id="rId10" imgW="21971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258" y="6241098"/>
                        <a:ext cx="4083657" cy="424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580111" y="-1469778"/>
            <a:ext cx="2496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40984"/>
              </p:ext>
            </p:extLst>
          </p:nvPr>
        </p:nvGraphicFramePr>
        <p:xfrm>
          <a:off x="5292080" y="332656"/>
          <a:ext cx="1152128" cy="625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Visio" r:id="rId4" imgW="1809661" imgH="11820406" progId="Visio.Drawing.15">
                  <p:embed/>
                </p:oleObj>
              </mc:Choice>
              <mc:Fallback>
                <p:oleObj name="Visio" r:id="rId4" imgW="1809661" imgH="118204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32656"/>
                        <a:ext cx="1152128" cy="625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07068"/>
              </p:ext>
            </p:extLst>
          </p:nvPr>
        </p:nvGraphicFramePr>
        <p:xfrm>
          <a:off x="1249059" y="2821582"/>
          <a:ext cx="2092189" cy="63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6" imgW="1586811" imgH="482391" progId="Equation.DSMT4">
                  <p:embed/>
                </p:oleObj>
              </mc:Choice>
              <mc:Fallback>
                <p:oleObj name="Equation" r:id="rId6" imgW="1586811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059" y="2821582"/>
                        <a:ext cx="2092189" cy="638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stCxn id="10" idx="6"/>
          </p:cNvCxnSpPr>
          <p:nvPr/>
        </p:nvCxnSpPr>
        <p:spPr>
          <a:xfrm>
            <a:off x="3618708" y="3320988"/>
            <a:ext cx="1961403" cy="3960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en-US" altLang="zh-CN" sz="4000" dirty="0">
                <a:solidFill>
                  <a:srgbClr val="00B0F0"/>
                </a:solidFill>
              </a:rPr>
              <a:t>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是将</a:t>
            </a:r>
            <a:r>
              <a:rPr lang="en-US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rgbClr val="1F497D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 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87127"/>
              </p:ext>
            </p:extLst>
          </p:nvPr>
        </p:nvGraphicFramePr>
        <p:xfrm>
          <a:off x="2915816" y="3241799"/>
          <a:ext cx="2581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4" imgW="1943100" imgH="990600" progId="Equation.DSMT4">
                  <p:embed/>
                </p:oleObj>
              </mc:Choice>
              <mc:Fallback>
                <p:oleObj name="Equation" r:id="rId4" imgW="19431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41799"/>
                        <a:ext cx="258127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60158" y="5549415"/>
            <a:ext cx="10111185" cy="9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22335"/>
              </p:ext>
            </p:extLst>
          </p:nvPr>
        </p:nvGraphicFramePr>
        <p:xfrm>
          <a:off x="1960160" y="5549416"/>
          <a:ext cx="5597764" cy="464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6" imgW="2755900" imgH="228600" progId="Equation.DSMT4">
                  <p:embed/>
                </p:oleObj>
              </mc:Choice>
              <mc:Fallback>
                <p:oleObj name="Equation" r:id="rId6" imgW="275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60" y="5549416"/>
                        <a:ext cx="5597764" cy="464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9889" y="1613661"/>
            <a:ext cx="8828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我们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模拟在无噪声的情况下对信号进行重构，使观测向量长度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取值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1~512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，对应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0~100%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的采样率。观测矩阵使用高斯随机矩阵，矩阵中每个元素服从均值为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，方差为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的高斯分布。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进行仿真实验时，重构算法中的迭代次数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300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，算中使用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72280"/>
            <a:ext cx="4680520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409" y="452559"/>
            <a:ext cx="2442244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60342" y="-18546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1764857" y="5777934"/>
            <a:ext cx="1609502" cy="42885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06497" y="5777932"/>
            <a:ext cx="1595064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73046" y="3954623"/>
            <a:ext cx="1201313" cy="1823309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164510" y="1842521"/>
            <a:ext cx="942217" cy="2033586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106727" y="1842520"/>
            <a:ext cx="3266642" cy="1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3369" y="1842520"/>
            <a:ext cx="1403128" cy="2033587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506497" y="3876107"/>
            <a:ext cx="1270000" cy="1901825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54373" y="301450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压缩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感知理论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9535" y="4809763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研究背景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88408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方案设计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2720" y="1071558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语音信号稀疏性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06662" y="1050431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观测矩阵研究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774129" y="3162535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重构算法研究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73484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系统仿真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75987" y="501317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15616" y="2348880"/>
            <a:ext cx="6946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      </a:t>
            </a:r>
            <a:r>
              <a:rPr lang="zh-CN" altLang="zh-CN" sz="2400" dirty="0" smtClean="0">
                <a:solidFill>
                  <a:schemeClr val="tx2"/>
                </a:solidFill>
              </a:rPr>
              <a:t>在</a:t>
            </a:r>
            <a:r>
              <a:rPr lang="zh-CN" altLang="zh-CN" sz="2400" dirty="0">
                <a:solidFill>
                  <a:schemeClr val="tx2"/>
                </a:solidFill>
              </a:rPr>
              <a:t>存在噪声的情况下，即发生了符号反转时，对</a:t>
            </a:r>
            <a:r>
              <a:rPr lang="en-US" altLang="zh-CN" sz="2400" dirty="0">
                <a:solidFill>
                  <a:schemeClr val="tx2"/>
                </a:solidFill>
              </a:rPr>
              <a:t>BIHT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 AOP-f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dirty="0">
                <a:solidFill>
                  <a:schemeClr val="tx2"/>
                </a:solidFill>
              </a:rPr>
              <a:t>这</a:t>
            </a:r>
            <a:r>
              <a:rPr lang="en-US" altLang="zh-CN" sz="2400" dirty="0">
                <a:solidFill>
                  <a:schemeClr val="tx2"/>
                </a:solidFill>
              </a:rPr>
              <a:t>6</a:t>
            </a:r>
            <a:r>
              <a:rPr lang="zh-CN" altLang="zh-CN" sz="2400" dirty="0">
                <a:solidFill>
                  <a:schemeClr val="tx2"/>
                </a:solidFill>
              </a:rPr>
              <a:t>种</a:t>
            </a:r>
            <a:r>
              <a:rPr lang="en-US" altLang="zh-CN" sz="2400" dirty="0">
                <a:solidFill>
                  <a:schemeClr val="tx2"/>
                </a:solidFill>
              </a:rPr>
              <a:t>1bit</a:t>
            </a:r>
            <a:r>
              <a:rPr lang="zh-CN" altLang="zh-CN" sz="2400" dirty="0">
                <a:solidFill>
                  <a:schemeClr val="tx2"/>
                </a:solidFill>
              </a:rPr>
              <a:t>压缩感知重构算法的重构信号信噪比与符号反转数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的关系进行仿真。仿真原始信号长度</a:t>
            </a:r>
            <a:r>
              <a:rPr lang="en-US" altLang="zh-CN" sz="2400" dirty="0">
                <a:solidFill>
                  <a:schemeClr val="tx2"/>
                </a:solidFill>
              </a:rPr>
              <a:t>N=512</a:t>
            </a:r>
            <a:r>
              <a:rPr lang="zh-CN" altLang="zh-CN" sz="2400" dirty="0">
                <a:solidFill>
                  <a:schemeClr val="tx2"/>
                </a:solidFill>
              </a:rPr>
              <a:t>，稀疏度</a:t>
            </a:r>
            <a:r>
              <a:rPr lang="en-US" altLang="zh-CN" sz="2400" dirty="0">
                <a:solidFill>
                  <a:schemeClr val="tx2"/>
                </a:solidFill>
              </a:rPr>
              <a:t>K=40</a:t>
            </a:r>
            <a:r>
              <a:rPr lang="zh-CN" altLang="zh-CN" sz="2400" dirty="0">
                <a:solidFill>
                  <a:schemeClr val="tx2"/>
                </a:solidFill>
              </a:rPr>
              <a:t>，观测向量长度</a:t>
            </a:r>
            <a:r>
              <a:rPr lang="en-US" altLang="zh-CN" sz="2400" dirty="0">
                <a:solidFill>
                  <a:schemeClr val="tx2"/>
                </a:solidFill>
              </a:rPr>
              <a:t>M=300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范围为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zh-CN" sz="2400" dirty="0">
                <a:solidFill>
                  <a:schemeClr val="tx2"/>
                </a:solidFill>
              </a:rPr>
              <a:t>到</a:t>
            </a:r>
            <a:r>
              <a:rPr lang="en-US" altLang="zh-CN" sz="2400" dirty="0">
                <a:solidFill>
                  <a:schemeClr val="tx2"/>
                </a:solidFill>
              </a:rPr>
              <a:t>100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7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3284984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发生了符号反转的情况下，四种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均高于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，故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算法的性能在存在噪声的情况下，性能更优。在符号反转数比较小时，</a:t>
            </a:r>
            <a:r>
              <a:rPr lang="en-US" altLang="zh-CN" sz="2400" i="1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算法的重构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算法，但是随着反转符号数增大，前者的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逐渐大于后者。而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这两组曲线有不少重合区域，这说明它们的重构性能是相差无几的。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通过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对仿真结果的分析，我们可以发现实验结果与理论推导是大致吻合的。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2785"/>
            <a:ext cx="4824536" cy="36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32438" y="-9525"/>
            <a:ext cx="285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8962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8075" y="-9525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2388" y="-9525"/>
            <a:ext cx="214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4687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151438" y="2378075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6045200" y="2744788"/>
            <a:ext cx="10001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5" name="矩形 14"/>
          <p:cNvSpPr/>
          <p:nvPr/>
        </p:nvSpPr>
        <p:spPr>
          <a:xfrm>
            <a:off x="5532438" y="-9525"/>
            <a:ext cx="285750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89625" y="-9525"/>
            <a:ext cx="71438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88075" y="-9525"/>
            <a:ext cx="142875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02388" y="-9525"/>
            <a:ext cx="214312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46875" y="-9525"/>
            <a:ext cx="71438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2" y="-60242"/>
            <a:ext cx="3154041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3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312106" y="1220852"/>
            <a:ext cx="857560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随着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现代信息处理技术的发展，数字信号处理器的功能不断增强。传统的奈奎斯特采样定理指出，想要准确地恢复原信号，信号采集频率必须大于等于信号最大频率的两倍。一方面，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ADC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的最高工作频率收到多种因素影响，成为了现代信号处理发展的瓶颈。而另一方面，高采样率设备的应用必然会导致海量数据的产生，使信号的传输和存储面临巨大的挑战。</a:t>
            </a:r>
          </a:p>
          <a:p>
            <a:pPr eaLnBrk="1" hangingPunct="1"/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为了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解决上述问题，压缩感知（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Compressive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，亦称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Compressed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，简称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CS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）理论于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2006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年由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D.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Donoho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E.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Cand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è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s 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及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T. Tao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等人提出。作为一种全新的信号处理理论，该理论得到了信号处理领域的高度关注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en-US" altLang="zh-CN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zh-CN" altLang="en-US" sz="2200" dirty="0" smtClean="0">
                <a:solidFill>
                  <a:schemeClr val="tx2">
                    <a:lumMod val="50000"/>
                  </a:schemeClr>
                </a:solidFill>
              </a:rPr>
              <a:t>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现代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信号处理中，采样和量化是两个必然的过程。将模拟信号转化为数字信号更加有利于信号的传输和存储。在实际应用中，为了使重构信号具有较高的信噪比，往往需要提高量化精度，伴随着量化精度地提高，随之而来的问题就是采样速率地降低。显然，这与压缩感知理论是矛盾的，于是，人们又在降低量化精度的问题上进行了研究。构想出了一种新的极限量化方式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1bit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量化</a:t>
            </a:r>
            <a:r>
              <a:rPr lang="zh-CN" altLang="zh-CN" sz="2200" dirty="0"/>
              <a:t>。</a:t>
            </a:r>
            <a:endParaRPr lang="zh-CN" altLang="zh-CN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46588" y="180975"/>
          <a:ext cx="116205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4" imgW="1209631" imgH="7305556" progId="Visio.Drawing.15">
                  <p:embed/>
                </p:oleObj>
              </mc:Choice>
              <mc:Fallback>
                <p:oleObj name="Visio" r:id="rId4" imgW="1209631" imgH="730555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80975"/>
                        <a:ext cx="1162050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压缩感知理论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5760640" cy="331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2195736" y="3938261"/>
            <a:ext cx="6300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的压缩矩阵，包含经过压缩的语音数据。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Φ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的观测矩阵，对重构效果至关重要。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Ψ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的变换矩阵，对时域信号进行变换。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的原始矩阵，包含原始的离散语音信号。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：稀疏度，即幅度不为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的信号个数，并且满足：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K&lt;&lt;N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语音信号稀疏性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547664" y="2132856"/>
            <a:ext cx="5598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短时平稳的复杂信号，用冗余字典对其做稀疏处理，可得到较好的稀疏表示。但是这样做需要使用额外的算法去构造合适的冗余字典，增加了压缩和重构的计算量。那么，我们需要寻找计算量较小的单一正交基稀疏效果，只要变换后的绝大多数系数值迅速衰减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，那么就可以认为该语音信号是稀疏的。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5486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可以非常方便的得知语音信号的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DCT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系数。</a:t>
            </a:r>
            <a:r>
              <a:rPr lang="zh-CN" altLang="en-US" sz="2400" dirty="0" smtClean="0">
                <a:solidFill>
                  <a:schemeClr val="tx2"/>
                </a:solidFill>
              </a:rPr>
              <a:t>下图为</a:t>
            </a:r>
            <a:r>
              <a:rPr lang="zh-CN" altLang="zh-CN" sz="2400" dirty="0" smtClean="0">
                <a:solidFill>
                  <a:schemeClr val="tx2"/>
                </a:solidFill>
              </a:rPr>
              <a:t>采样频率</a:t>
            </a:r>
            <a:r>
              <a:rPr lang="zh-CN" altLang="zh-CN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44100Hz</a:t>
            </a:r>
            <a:r>
              <a:rPr lang="zh-CN" altLang="zh-CN" sz="2400" dirty="0" smtClean="0">
                <a:solidFill>
                  <a:schemeClr val="tx2"/>
                </a:solidFill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单声道数据的</a:t>
            </a:r>
            <a:r>
              <a:rPr lang="en-US" altLang="zh-CN" sz="2400" dirty="0" smtClean="0">
                <a:solidFill>
                  <a:schemeClr val="tx2"/>
                </a:solidFill>
              </a:rPr>
              <a:t>DCT</a:t>
            </a:r>
            <a:r>
              <a:rPr lang="zh-CN" altLang="en-US" sz="2400" dirty="0">
                <a:solidFill>
                  <a:schemeClr val="tx2"/>
                </a:solidFill>
              </a:rPr>
              <a:t>稀疏</a:t>
            </a:r>
            <a:r>
              <a:rPr lang="zh-CN" altLang="en-US" sz="2400" dirty="0" smtClean="0">
                <a:solidFill>
                  <a:schemeClr val="tx2"/>
                </a:solidFill>
              </a:rPr>
              <a:t>性仿真实验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6742"/>
            <a:ext cx="5162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27576" y="3656402"/>
            <a:ext cx="31683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从左图可以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看出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，语音信号的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DCT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系数中，大多数系数都在低频段趋近于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chemeClr val="tx2"/>
                </a:solidFill>
              </a:rPr>
              <a:t>所以</a:t>
            </a:r>
            <a:r>
              <a:rPr lang="zh-CN" altLang="zh-CN" sz="2400" dirty="0" smtClean="0">
                <a:solidFill>
                  <a:schemeClr val="tx2"/>
                </a:solidFill>
              </a:rPr>
              <a:t>语音信号</a:t>
            </a:r>
            <a:r>
              <a:rPr lang="zh-CN" altLang="en-US" sz="2400" dirty="0" smtClean="0">
                <a:solidFill>
                  <a:schemeClr val="tx2"/>
                </a:solidFill>
              </a:rPr>
              <a:t>是</a:t>
            </a:r>
            <a:r>
              <a:rPr lang="zh-CN" altLang="zh-CN" sz="2400" dirty="0" smtClean="0">
                <a:solidFill>
                  <a:schemeClr val="tx2"/>
                </a:solidFill>
              </a:rPr>
              <a:t>符合</a:t>
            </a:r>
            <a:r>
              <a:rPr lang="zh-CN" altLang="zh-CN" sz="2400" dirty="0">
                <a:solidFill>
                  <a:schemeClr val="tx2"/>
                </a:solidFill>
              </a:rPr>
              <a:t>压缩感知理论的前提——信号具有稀疏性。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观测矩阵的分类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2986654" y="747250"/>
            <a:ext cx="61382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BACC6">
                    <a:lumMod val="50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4BACC6">
                    <a:lumMod val="50000"/>
                  </a:srgbClr>
                </a:solidFill>
              </a:rPr>
              <a:t>       </a:t>
            </a:r>
            <a:r>
              <a:rPr lang="zh-CN" altLang="en-US" sz="2400" dirty="0" smtClean="0">
                <a:solidFill>
                  <a:srgbClr val="4BACC6">
                    <a:lumMod val="50000"/>
                  </a:srgbClr>
                </a:solidFill>
              </a:rPr>
              <a:t>观测矩阵是压缩、重构的效率和性能的基础，是压缩感知研究中非常重要的研究内容。</a:t>
            </a:r>
            <a:endParaRPr lang="zh-CN" altLang="zh-CN" sz="24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874" y="3933056"/>
            <a:ext cx="1872209" cy="18722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观测矩阵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3330720" y="2205455"/>
            <a:ext cx="1584176" cy="1584176"/>
          </a:xfrm>
          <a:prstGeom prst="ellips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随机观测</a:t>
            </a:r>
            <a:r>
              <a:rPr lang="zh-CN" altLang="en-US" sz="2400" dirty="0" smtClean="0"/>
              <a:t>矩阵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544064" y="1663837"/>
            <a:ext cx="1116168" cy="1045083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贝努利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sp>
        <p:nvSpPr>
          <p:cNvPr id="17" name="椭圆 16"/>
          <p:cNvSpPr/>
          <p:nvPr/>
        </p:nvSpPr>
        <p:spPr>
          <a:xfrm>
            <a:off x="1830330" y="1824219"/>
            <a:ext cx="1036520" cy="1021297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高斯矩阵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5584768" y="3140968"/>
            <a:ext cx="1363496" cy="1224136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部分傅里</a:t>
            </a:r>
            <a:r>
              <a:rPr lang="zh-CN" altLang="zh-CN" sz="2000" dirty="0" smtClean="0"/>
              <a:t>叶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cxnSp>
        <p:nvCxnSpPr>
          <p:cNvPr id="26" name="直接连接符 25"/>
          <p:cNvCxnSpPr>
            <a:stCxn id="14" idx="5"/>
            <a:endCxn id="18" idx="2"/>
          </p:cNvCxnSpPr>
          <p:nvPr/>
        </p:nvCxnSpPr>
        <p:spPr>
          <a:xfrm>
            <a:off x="4682899" y="3557634"/>
            <a:ext cx="901869" cy="19540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14896" y="2420888"/>
            <a:ext cx="669872" cy="275063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2"/>
            <a:endCxn id="17" idx="5"/>
          </p:cNvCxnSpPr>
          <p:nvPr/>
        </p:nvCxnSpPr>
        <p:spPr>
          <a:xfrm flipH="1" flipV="1">
            <a:off x="2715055" y="2695951"/>
            <a:ext cx="615665" cy="30159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7"/>
          </p:cNvCxnSpPr>
          <p:nvPr/>
        </p:nvCxnSpPr>
        <p:spPr>
          <a:xfrm flipV="1">
            <a:off x="2409904" y="3429000"/>
            <a:ext cx="1081976" cy="7782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476357" y="4621842"/>
            <a:ext cx="1584176" cy="15841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确定性观测矩阵</a:t>
            </a:r>
            <a:endParaRPr lang="zh-CN" altLang="en-US" sz="2400" dirty="0"/>
          </a:p>
        </p:txBody>
      </p:sp>
      <p:cxnSp>
        <p:nvCxnSpPr>
          <p:cNvPr id="46" name="直接连接符 45"/>
          <p:cNvCxnSpPr>
            <a:stCxn id="40" idx="2"/>
          </p:cNvCxnSpPr>
          <p:nvPr/>
        </p:nvCxnSpPr>
        <p:spPr>
          <a:xfrm flipH="1" flipV="1">
            <a:off x="2555776" y="5229200"/>
            <a:ext cx="920581" cy="18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935814" y="5413930"/>
            <a:ext cx="1359907" cy="14088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部分</a:t>
            </a:r>
            <a:r>
              <a:rPr lang="zh-CN" altLang="zh-CN" sz="2400" dirty="0"/>
              <a:t>哈达玛矩阵</a:t>
            </a:r>
            <a:endParaRPr lang="zh-CN" altLang="en-US" sz="2400" dirty="0"/>
          </a:p>
        </p:txBody>
      </p:sp>
      <p:sp>
        <p:nvSpPr>
          <p:cNvPr id="50" name="椭圆 49"/>
          <p:cNvSpPr/>
          <p:nvPr/>
        </p:nvSpPr>
        <p:spPr>
          <a:xfrm>
            <a:off x="2166761" y="5649511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轮换矩阵</a:t>
            </a:r>
            <a:endParaRPr lang="zh-CN" altLang="en-US" sz="2400" dirty="0"/>
          </a:p>
        </p:txBody>
      </p:sp>
      <p:sp>
        <p:nvSpPr>
          <p:cNvPr id="51" name="椭圆 50"/>
          <p:cNvSpPr/>
          <p:nvPr/>
        </p:nvSpPr>
        <p:spPr>
          <a:xfrm>
            <a:off x="6948264" y="3961073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紧框架</a:t>
            </a:r>
            <a:r>
              <a:rPr lang="zh-CN" altLang="zh-CN" sz="2400" dirty="0" smtClean="0"/>
              <a:t>矩阵</a:t>
            </a:r>
            <a:endParaRPr lang="zh-CN" altLang="en-US" sz="2400" dirty="0"/>
          </a:p>
        </p:txBody>
      </p:sp>
      <p:cxnSp>
        <p:nvCxnSpPr>
          <p:cNvPr id="53" name="直接连接符 52"/>
          <p:cNvCxnSpPr>
            <a:stCxn id="40" idx="6"/>
            <a:endCxn id="51" idx="2"/>
          </p:cNvCxnSpPr>
          <p:nvPr/>
        </p:nvCxnSpPr>
        <p:spPr>
          <a:xfrm flipV="1">
            <a:off x="5060533" y="4565318"/>
            <a:ext cx="1887731" cy="8486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0" idx="5"/>
            <a:endCxn id="47" idx="2"/>
          </p:cNvCxnSpPr>
          <p:nvPr/>
        </p:nvCxnSpPr>
        <p:spPr>
          <a:xfrm>
            <a:off x="4828536" y="5974021"/>
            <a:ext cx="1107278" cy="14434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0" idx="3"/>
            <a:endCxn id="50" idx="6"/>
          </p:cNvCxnSpPr>
          <p:nvPr/>
        </p:nvCxnSpPr>
        <p:spPr>
          <a:xfrm flipH="1">
            <a:off x="3335521" y="5974021"/>
            <a:ext cx="372833" cy="279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改进的紧框架算法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62771" y="14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79124"/>
              </p:ext>
            </p:extLst>
          </p:nvPr>
        </p:nvGraphicFramePr>
        <p:xfrm>
          <a:off x="3262771" y="144738"/>
          <a:ext cx="2619375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4" imgW="2619494" imgH="6505483" progId="Visio.Drawing.15">
                  <p:embed/>
                </p:oleObj>
              </mc:Choice>
              <mc:Fallback>
                <p:oleObj name="Visio" r:id="rId4" imgW="2619494" imgH="65054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771" y="144738"/>
                        <a:ext cx="2619375" cy="650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8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1344</Words>
  <Application>Microsoft Office PowerPoint</Application>
  <PresentationFormat>全屏显示(4:3)</PresentationFormat>
  <Paragraphs>92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PMingLiU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Equation</vt:lpstr>
      <vt:lpstr>Visio</vt:lpstr>
      <vt:lpstr>MathType 6.0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7on</cp:lastModifiedBy>
  <cp:revision>129</cp:revision>
  <dcterms:created xsi:type="dcterms:W3CDTF">2013-10-30T09:04:50Z</dcterms:created>
  <dcterms:modified xsi:type="dcterms:W3CDTF">2016-05-30T15:08:01Z</dcterms:modified>
</cp:coreProperties>
</file>