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CC"/>
    <a:srgbClr val="00CC00"/>
    <a:srgbClr val="0000FF"/>
    <a:srgbClr val="8DA19E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86306" autoAdjust="0"/>
  </p:normalViewPr>
  <p:slideViewPr>
    <p:cSldViewPr>
      <p:cViewPr varScale="1">
        <p:scale>
          <a:sx n="64" d="100"/>
          <a:sy n="64" d="100"/>
        </p:scale>
        <p:origin x="9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E6F-320A-469C-BB62-61F7F1FEA1CC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AE92F-ADF1-4AE0-B998-CBB240FBF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64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AE92F-ADF1-4AE0-B998-CBB240FBF4F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7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7D0F3-7FAA-4478-89E9-8ACFCF9C9FFD}" type="datetimeFigureOut">
              <a:rPr lang="zh-CN" altLang="en-US"/>
              <a:pPr>
                <a:defRPr/>
              </a:pPr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839A2-C160-4AB1-AF83-4F52B4CBAB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BA6D9-C08E-4009-B5F9-75B3883140BC}" type="datetimeFigureOut">
              <a:rPr lang="zh-CN" altLang="en-US"/>
              <a:pPr>
                <a:defRPr/>
              </a:pPr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9E452-6040-460D-8133-6573BD565E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723C7-D1BD-41DB-A6A0-BB3C1F5340A3}" type="datetimeFigureOut">
              <a:rPr lang="zh-CN" altLang="en-US"/>
              <a:pPr>
                <a:defRPr/>
              </a:pPr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3A06F-6607-47FA-8350-CE7870EA9F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9CCB0-B64E-43C8-BB12-4839E71DB109}" type="datetimeFigureOut">
              <a:rPr lang="zh-CN" altLang="en-US"/>
              <a:pPr>
                <a:defRPr/>
              </a:pPr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0424F-6099-4854-AE45-1797880A63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9C57C-2A57-4B4C-82C1-4609D1363808}" type="datetimeFigureOut">
              <a:rPr lang="zh-CN" altLang="en-US"/>
              <a:pPr>
                <a:defRPr/>
              </a:pPr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EBDC5-BBF6-4118-AE5E-AF0644A1B5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57490-0DFC-45ED-9D40-7547EC184A02}" type="datetimeFigureOut">
              <a:rPr lang="zh-CN" altLang="en-US"/>
              <a:pPr>
                <a:defRPr/>
              </a:pPr>
              <a:t>2016/6/1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6C004-86E6-4FFD-B772-8208C3FC57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8FA7A-7DCB-48F5-BC8F-6DB13B4A82A9}" type="datetimeFigureOut">
              <a:rPr lang="zh-CN" altLang="en-US"/>
              <a:pPr>
                <a:defRPr/>
              </a:pPr>
              <a:t>2016/6/1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05057-AA9B-41D0-B437-F6C0002F08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61A3E-05FB-4CF0-9058-6A5A9BD07097}" type="datetimeFigureOut">
              <a:rPr lang="zh-CN" altLang="en-US"/>
              <a:pPr>
                <a:defRPr/>
              </a:pPr>
              <a:t>2016/6/1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1F5ED-8F97-46D0-B70E-4C62B03B5D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39191-F50E-4826-8D43-32F3DD7C60F7}" type="datetimeFigureOut">
              <a:rPr lang="zh-CN" altLang="en-US"/>
              <a:pPr>
                <a:defRPr/>
              </a:pPr>
              <a:t>2016/6/1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9FB2D-2D23-478A-A1EB-37EAC856AF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2936E-0E99-4E0A-8DC4-6824D0653811}" type="datetimeFigureOut">
              <a:rPr lang="zh-CN" altLang="en-US"/>
              <a:pPr>
                <a:defRPr/>
              </a:pPr>
              <a:t>2016/6/1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3ABCC-ECBA-4E76-81EE-80E9780E6A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EE9C5-59DC-43AF-8C27-90924683B514}" type="datetimeFigureOut">
              <a:rPr lang="zh-CN" altLang="en-US"/>
              <a:pPr>
                <a:defRPr/>
              </a:pPr>
              <a:t>2016/6/1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ADA16-B6CF-478C-9F38-3530A24C2E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DB6AF9-BB2F-4501-8AB5-C6E77971707F}" type="datetimeFigureOut">
              <a:rPr lang="zh-CN" altLang="en-US"/>
              <a:pPr>
                <a:defRPr/>
              </a:pPr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A35FC1-1721-43B0-8DBC-B8016EFDE7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jpe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Visio___3.vsd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6.jpe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2.emf"/><Relationship Id="rId4" Type="http://schemas.openxmlformats.org/officeDocument/2006/relationships/package" Target="../embeddings/Microsoft_Visio___4.vsd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6.jpe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0.emf"/><Relationship Id="rId4" Type="http://schemas.openxmlformats.org/officeDocument/2006/relationships/package" Target="../embeddings/Microsoft_Visio___5.vsd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__1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Visio___2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7584" y="1196752"/>
            <a:ext cx="8064896" cy="1754324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6000" b="1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6000" b="1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压缩感知的语音压缩和重构</a:t>
            </a:r>
            <a:endParaRPr lang="en-US" altLang="zh-CN" sz="6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8996" y="4306664"/>
            <a:ext cx="1357313" cy="40005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defTabSz="6094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900" b="1" spc="300" dirty="0">
                <a:solidFill>
                  <a:srgbClr val="00B0F0"/>
                </a:solidFill>
                <a:latin typeface="微软雅黑" panose="020B0503020204020204" pitchFamily="34" charset="-122"/>
              </a:rPr>
              <a:t>答辩人：</a:t>
            </a:r>
            <a:endParaRPr lang="zh-HK" altLang="en-US" sz="19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8996" y="4827364"/>
            <a:ext cx="1357313" cy="40005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defTabSz="6094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900" b="1" spc="300" dirty="0">
                <a:solidFill>
                  <a:srgbClr val="00B0F0"/>
                </a:solidFill>
                <a:latin typeface="微软雅黑" panose="020B0503020204020204" pitchFamily="34" charset="-122"/>
              </a:rPr>
              <a:t>指导老师</a:t>
            </a:r>
            <a:r>
              <a:rPr lang="zh-CN" altLang="en-US" sz="1900" b="1" spc="300" dirty="0">
                <a:solidFill>
                  <a:srgbClr val="FFFFFF"/>
                </a:solidFill>
                <a:latin typeface="微软雅黑" panose="020B0503020204020204" pitchFamily="34" charset="-122"/>
              </a:rPr>
              <a:t>：</a:t>
            </a:r>
            <a:endParaRPr lang="zh-HK" altLang="en-US" sz="1900" b="1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8884" y="4320952"/>
            <a:ext cx="1614487" cy="385762"/>
          </a:xfrm>
          <a:prstGeom prst="rect">
            <a:avLst/>
          </a:prstGeom>
          <a:noFill/>
        </p:spPr>
        <p:txBody>
          <a:bodyPr lIns="91436" tIns="45719" rIns="91436" bIns="45719">
            <a:spAutoFit/>
          </a:bodyPr>
          <a:lstStyle/>
          <a:p>
            <a:pPr defTabSz="6094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9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陈永强</a:t>
            </a:r>
            <a:endParaRPr lang="zh-HK" altLang="en-US" sz="19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38884" y="4843239"/>
            <a:ext cx="1614487" cy="384175"/>
          </a:xfrm>
          <a:prstGeom prst="rect">
            <a:avLst/>
          </a:prstGeom>
          <a:noFill/>
        </p:spPr>
        <p:txBody>
          <a:bodyPr lIns="91436" tIns="45719" rIns="91436" bIns="45719">
            <a:spAutoFit/>
          </a:bodyPr>
          <a:lstStyle/>
          <a:p>
            <a:pPr defTabSz="6094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9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张岷涛</a:t>
            </a:r>
            <a:endParaRPr lang="zh-HK" altLang="en-US" sz="19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 rot="19764056">
            <a:off x="93569" y="533223"/>
            <a:ext cx="1424066" cy="1326299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3886" y="565776"/>
            <a:ext cx="2016224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BIHT</a:t>
            </a: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136327" y="1824215"/>
            <a:ext cx="86121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BIHT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 Iterative Hard Thresholding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，二进制</a:t>
            </a:r>
            <a:r>
              <a:rPr kumimoji="0" lang="zh-CN" altLang="en-US" sz="2400" b="0" i="0" u="none" strike="noStrike" cap="none" normalizeH="0" baseline="0" dirty="0" smtClean="0" bmk="OLE_LINK4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迭代硬阈值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）算法，源于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IHT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（迭代硬阈值）算法，数学表达式如下：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483768" y="265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92557"/>
              </p:ext>
            </p:extLst>
          </p:nvPr>
        </p:nvGraphicFramePr>
        <p:xfrm>
          <a:off x="2483768" y="2656676"/>
          <a:ext cx="2889992" cy="916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0" name="Equation" r:id="rId4" imgW="1574800" imgH="508000" progId="Equation.DSMT4">
                  <p:embed/>
                </p:oleObj>
              </mc:Choice>
              <mc:Fallback>
                <p:oleObj name="Equation" r:id="rId4" imgW="1574800" imgH="5080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656676"/>
                        <a:ext cx="2889992" cy="9163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331118" y="3576990"/>
            <a:ext cx="38779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进而可以转化为如下形式：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340447"/>
              </p:ext>
            </p:extLst>
          </p:nvPr>
        </p:nvGraphicFramePr>
        <p:xfrm>
          <a:off x="2708423" y="4149080"/>
          <a:ext cx="2440682" cy="961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1" name="Equation" r:id="rId6" imgW="1422400" imgH="558800" progId="Equation.DSMT4">
                  <p:embed/>
                </p:oleObj>
              </mc:Choice>
              <mc:Fallback>
                <p:oleObj name="Equation" r:id="rId6" imgW="1422400" imgH="5588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423" y="4149080"/>
                        <a:ext cx="2440682" cy="9611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/>
          <p:cNvSpPr/>
          <p:nvPr/>
        </p:nvSpPr>
        <p:spPr>
          <a:xfrm>
            <a:off x="606331" y="5143633"/>
            <a:ext cx="2569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</a:t>
            </a:r>
            <a:r>
              <a:rPr lang="zh-CN" altLang="en-US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表达式如下</a:t>
            </a:r>
            <a:r>
              <a:rPr lang="zh-CN" altLang="en-US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355929"/>
              </p:ext>
            </p:extLst>
          </p:nvPr>
        </p:nvGraphicFramePr>
        <p:xfrm>
          <a:off x="2197725" y="5595134"/>
          <a:ext cx="4489340" cy="4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" name="Equation" r:id="rId8" imgW="2298700" imgH="241300" progId="Equation.DSMT4">
                  <p:embed/>
                </p:oleObj>
              </mc:Choice>
              <mc:Fallback>
                <p:oleObj name="Equation" r:id="rId8" imgW="2298700" imgH="2413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725" y="5595134"/>
                        <a:ext cx="4489340" cy="459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1331640" y="51379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009972" y="6062498"/>
            <a:ext cx="7090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表示保留向量中的前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个最大值，而令其他值为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2298966" y="6136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552117"/>
              </p:ext>
            </p:extLst>
          </p:nvPr>
        </p:nvGraphicFramePr>
        <p:xfrm>
          <a:off x="825170" y="6136643"/>
          <a:ext cx="322933" cy="387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" name="Equation" r:id="rId10" imgW="190500" imgH="228600" progId="Equation.DSMT4">
                  <p:embed/>
                </p:oleObj>
              </mc:Choice>
              <mc:Fallback>
                <p:oleObj name="Equation" r:id="rId10" imgW="190500" imgH="2286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170" y="6136643"/>
                        <a:ext cx="322933" cy="387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8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332656"/>
            <a:ext cx="45961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BIHT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算法的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流程图</a:t>
            </a:r>
            <a:r>
              <a:rPr lang="zh-CN" altLang="en-US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和代码如下：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4427984" y="-315417"/>
            <a:ext cx="52441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495219"/>
              </p:ext>
            </p:extLst>
          </p:nvPr>
        </p:nvGraphicFramePr>
        <p:xfrm>
          <a:off x="7050068" y="332656"/>
          <a:ext cx="1254309" cy="6409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Visio" r:id="rId4" imgW="1809661" imgH="9248656" progId="Visio.Drawing.15">
                  <p:embed/>
                </p:oleObj>
              </mc:Choice>
              <mc:Fallback>
                <p:oleObj name="Visio" r:id="rId4" imgW="1809661" imgH="924865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068" y="332656"/>
                        <a:ext cx="1254309" cy="6409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39552" y="917912"/>
            <a:ext cx="604867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[x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] = BIHT(b, A, x, K,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, alpha) 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htol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= 0;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=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= 0;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htol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) &amp;&amp; 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)        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x   = x + alpha * A' * (b - sign(A*x));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[~, index] = sort(abs(x),</a:t>
            </a:r>
            <a:r>
              <a:rPr lang="en-US" altLang="zh-CN" kern="0" dirty="0">
                <a:solidFill>
                  <a:srgbClr val="A020F0"/>
                </a:solidFill>
                <a:latin typeface="Courier New" panose="02070309020205020404" pitchFamily="49" charset="0"/>
              </a:rPr>
              <a:t>'descend'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x(index(K+1:end)) = 0;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=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(b - sign(A*x));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+ 1;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0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6968" y="605398"/>
            <a:ext cx="2016224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BIHT-l</a:t>
            </a:r>
            <a:r>
              <a:rPr lang="en-US" altLang="zh-CN" sz="4000" baseline="-25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136327" y="1824215"/>
            <a:ext cx="86121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chemeClr val="tx2"/>
                </a:solidFill>
              </a:rPr>
              <a:t>BIHT-l</a:t>
            </a:r>
            <a:r>
              <a:rPr lang="en-US" altLang="zh-CN" sz="2400" baseline="-25000" dirty="0">
                <a:solidFill>
                  <a:schemeClr val="tx2"/>
                </a:solidFill>
              </a:rPr>
              <a:t>2</a:t>
            </a:r>
            <a:r>
              <a:rPr lang="zh-CN" altLang="zh-CN" sz="2400" dirty="0">
                <a:solidFill>
                  <a:schemeClr val="tx2"/>
                </a:solidFill>
              </a:rPr>
              <a:t>算法是将</a:t>
            </a:r>
            <a:r>
              <a:rPr lang="en-US" altLang="zh-CN" sz="2400" dirty="0">
                <a:solidFill>
                  <a:schemeClr val="tx2"/>
                </a:solidFill>
              </a:rPr>
              <a:t>l</a:t>
            </a:r>
            <a:r>
              <a:rPr lang="en-US" altLang="zh-CN" sz="2400" baseline="-25000" dirty="0">
                <a:solidFill>
                  <a:schemeClr val="tx2"/>
                </a:solidFill>
              </a:rPr>
              <a:t>2</a:t>
            </a:r>
            <a:r>
              <a:rPr lang="zh-CN" altLang="zh-CN" sz="2400" dirty="0">
                <a:solidFill>
                  <a:schemeClr val="tx2"/>
                </a:solidFill>
              </a:rPr>
              <a:t>范数引入到了</a:t>
            </a:r>
            <a:r>
              <a:rPr lang="en-US" altLang="zh-CN" sz="2400" dirty="0">
                <a:solidFill>
                  <a:schemeClr val="tx2"/>
                </a:solidFill>
              </a:rPr>
              <a:t>BIHT</a:t>
            </a:r>
            <a:r>
              <a:rPr lang="zh-CN" altLang="zh-CN" sz="2400" dirty="0">
                <a:solidFill>
                  <a:schemeClr val="tx2"/>
                </a:solidFill>
              </a:rPr>
              <a:t>算法中，</a:t>
            </a:r>
            <a:r>
              <a:rPr lang="en-US" altLang="zh-CN" sz="2400" dirty="0">
                <a:solidFill>
                  <a:schemeClr val="tx2"/>
                </a:solidFill>
              </a:rPr>
              <a:t>BIHT-l</a:t>
            </a:r>
            <a:r>
              <a:rPr lang="en-US" altLang="zh-CN" sz="2400" baseline="-25000" dirty="0">
                <a:solidFill>
                  <a:schemeClr val="tx2"/>
                </a:solidFill>
              </a:rPr>
              <a:t>2</a:t>
            </a:r>
            <a:r>
              <a:rPr lang="zh-CN" altLang="zh-CN" sz="2400" dirty="0">
                <a:solidFill>
                  <a:schemeClr val="tx2"/>
                </a:solidFill>
              </a:rPr>
              <a:t>的数学定义如下：</a:t>
            </a:r>
            <a:endParaRPr lang="zh-CN" altLang="en-US" sz="2400" dirty="0" smtClean="0">
              <a:solidFill>
                <a:schemeClr val="tx2"/>
              </a:solidFill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483768" y="265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24126" y="4199433"/>
            <a:ext cx="2569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</a:t>
            </a:r>
            <a:r>
              <a:rPr lang="zh-CN" altLang="en-US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表达式如下</a:t>
            </a:r>
            <a:r>
              <a:rPr lang="zh-CN" altLang="en-US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rgbClr val="1F497D"/>
              </a:solidFill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1331640" y="51379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8657" y="5120235"/>
            <a:ext cx="74483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Y</a:t>
            </a:r>
            <a:r>
              <a:rPr lang="zh-CN" altLang="zh-CN" sz="2400" dirty="0">
                <a:solidFill>
                  <a:schemeClr val="tx2"/>
                </a:solidFill>
              </a:rPr>
              <a:t>的对角线元素对应向量</a:t>
            </a:r>
            <a:r>
              <a:rPr lang="en-US" altLang="zh-CN" sz="2400" dirty="0">
                <a:solidFill>
                  <a:schemeClr val="tx2"/>
                </a:solidFill>
              </a:rPr>
              <a:t>y</a:t>
            </a:r>
            <a:r>
              <a:rPr lang="zh-CN" altLang="zh-CN" sz="2400" dirty="0">
                <a:solidFill>
                  <a:schemeClr val="tx2"/>
                </a:solidFill>
              </a:rPr>
              <a:t>中的值，即</a:t>
            </a:r>
            <a:r>
              <a:rPr lang="en-US" altLang="zh-CN" sz="2400" dirty="0">
                <a:solidFill>
                  <a:schemeClr val="tx2"/>
                </a:solidFill>
              </a:rPr>
              <a:t>Y=</a:t>
            </a:r>
            <a:r>
              <a:rPr lang="en-US" altLang="zh-CN" sz="2400" dirty="0" err="1">
                <a:solidFill>
                  <a:schemeClr val="tx2"/>
                </a:solidFill>
              </a:rPr>
              <a:t>diag</a:t>
            </a:r>
            <a:r>
              <a:rPr lang="en-US" altLang="zh-CN" sz="2400" dirty="0">
                <a:solidFill>
                  <a:schemeClr val="tx2"/>
                </a:solidFill>
              </a:rPr>
              <a:t>(y</a:t>
            </a:r>
            <a:r>
              <a:rPr lang="en-US" altLang="zh-CN" sz="2400" dirty="0" smtClean="0">
                <a:solidFill>
                  <a:schemeClr val="tx2"/>
                </a:solidFill>
              </a:rPr>
              <a:t>)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1F497D"/>
              </a:solidFill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2298966" y="6136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2707278" y="2669883"/>
            <a:ext cx="1198748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159008"/>
              </p:ext>
            </p:extLst>
          </p:nvPr>
        </p:nvGraphicFramePr>
        <p:xfrm>
          <a:off x="2707279" y="2669884"/>
          <a:ext cx="2676045" cy="1047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5" imgW="1435100" imgH="558800" progId="Equation.DSMT4">
                  <p:embed/>
                </p:oleObj>
              </mc:Choice>
              <mc:Fallback>
                <p:oleObj name="Equation" r:id="rId5" imgW="1435100" imgH="558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7279" y="2669884"/>
                        <a:ext cx="2676045" cy="10471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2466007" y="5588867"/>
            <a:ext cx="97909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77932"/>
              </p:ext>
            </p:extLst>
          </p:nvPr>
        </p:nvGraphicFramePr>
        <p:xfrm>
          <a:off x="2522589" y="4646605"/>
          <a:ext cx="4457865" cy="488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7" imgW="2222500" imgH="241300" progId="Equation.DSMT4">
                  <p:embed/>
                </p:oleObj>
              </mc:Choice>
              <mc:Fallback>
                <p:oleObj name="Equation" r:id="rId7" imgW="2222500" imgH="2413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89" y="4646605"/>
                        <a:ext cx="4457865" cy="4888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92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690" y="621910"/>
            <a:ext cx="2520279" cy="646329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</a:rPr>
              <a:t>AOP</a:t>
            </a: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483768" y="265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1331640" y="51379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2298966" y="6136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55777" y="1261633"/>
            <a:ext cx="888071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bmk="OLE_LINK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 bmk="OLE_LINK5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kumimoji="0" lang="zh-CN" altLang="en-US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Adaptive outlier pursuit</a:t>
            </a:r>
            <a:r>
              <a:rPr kumimoji="0" lang="zh-CN" altLang="en-US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，自适应偏离追踪）算法，定义二进制向量</a:t>
            </a:r>
            <a:r>
              <a:rPr kumimoji="0" lang="en-US" altLang="zh-CN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Ʌ</a:t>
            </a:r>
            <a:r>
              <a:rPr kumimoji="0" lang="zh-CN" altLang="en-US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，其中元素值为</a:t>
            </a:r>
            <a:r>
              <a:rPr kumimoji="0" lang="en-US" altLang="zh-CN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kumimoji="0" lang="zh-CN" altLang="en-US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的位置表示观测向量</a:t>
            </a:r>
            <a:r>
              <a:rPr kumimoji="0" lang="en-US" altLang="zh-CN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kumimoji="0" lang="zh-CN" altLang="en-US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中符号发生了反转的位置，元素值为</a:t>
            </a:r>
            <a:r>
              <a:rPr kumimoji="0" lang="en-US" altLang="zh-CN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则表示该位置量化正常，符号未发生反转。易知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21757"/>
              </p:ext>
            </p:extLst>
          </p:nvPr>
        </p:nvGraphicFramePr>
        <p:xfrm>
          <a:off x="1269908" y="2394068"/>
          <a:ext cx="1029057" cy="430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" name="Equation" r:id="rId4" imgW="596641" imgH="253890" progId="Equation.DSMT4">
                  <p:embed/>
                </p:oleObj>
              </mc:Choice>
              <mc:Fallback>
                <p:oleObj name="Equation" r:id="rId4" imgW="596641" imgH="25389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908" y="2394068"/>
                        <a:ext cx="1029057" cy="4304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11660" y="2795328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那么，观测向量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中发生符号反转的个数有如下表示：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131840" y="33874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800136"/>
              </p:ext>
            </p:extLst>
          </p:nvPr>
        </p:nvGraphicFramePr>
        <p:xfrm>
          <a:off x="3131840" y="3387431"/>
          <a:ext cx="1295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" name="Equation" r:id="rId6" imgW="914400" imgH="342900" progId="Equation.DSMT4">
                  <p:embed/>
                </p:oleObj>
              </mc:Choice>
              <mc:Fallback>
                <p:oleObj name="Equation" r:id="rId6" imgW="914400" imgH="342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387431"/>
                        <a:ext cx="1295400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394200" y="3832500"/>
            <a:ext cx="8642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在已知符号反转个数</a:t>
            </a:r>
            <a:r>
              <a:rPr lang="en-US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zh-CN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以及稀疏度</a:t>
            </a:r>
            <a:r>
              <a:rPr lang="en-US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zh-CN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的条件下，</a:t>
            </a:r>
            <a:r>
              <a:rPr lang="en-US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</a:t>
            </a:r>
            <a:r>
              <a:rPr lang="zh-CN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算法可以表示为如下最优解问题：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3096883" y="44147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611388"/>
              </p:ext>
            </p:extLst>
          </p:nvPr>
        </p:nvGraphicFramePr>
        <p:xfrm>
          <a:off x="3096883" y="4414716"/>
          <a:ext cx="23241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7" name="Equation" r:id="rId8" imgW="1905000" imgH="914400" progId="Equation.DSMT4">
                  <p:embed/>
                </p:oleObj>
              </mc:Choice>
              <mc:Fallback>
                <p:oleObj name="Equation" r:id="rId8" imgW="1905000" imgH="914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883" y="4414716"/>
                        <a:ext cx="232410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519129" y="60564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613216"/>
              </p:ext>
            </p:extLst>
          </p:nvPr>
        </p:nvGraphicFramePr>
        <p:xfrm>
          <a:off x="2519129" y="6056432"/>
          <a:ext cx="4265820" cy="392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" name="Equation" r:id="rId10" imgW="2590800" imgH="241300" progId="Equation.DSMT4">
                  <p:embed/>
                </p:oleObj>
              </mc:Choice>
              <mc:Fallback>
                <p:oleObj name="Equation" r:id="rId10" imgW="2590800" imgH="2413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129" y="6056432"/>
                        <a:ext cx="4265820" cy="3920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516269" y="561788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</a:t>
            </a:r>
            <a:r>
              <a:rPr lang="zh-CN" altLang="en-US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表达式如下：</a:t>
            </a:r>
            <a:endParaRPr lang="zh-CN" alt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332656"/>
            <a:ext cx="3571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AOP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zh-CN" sz="2400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流程图</a:t>
            </a:r>
            <a:r>
              <a:rPr lang="zh-CN" altLang="en-US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如下：</a:t>
            </a:r>
            <a:endParaRPr lang="zh-CN" altLang="en-US" sz="2400" dirty="0">
              <a:solidFill>
                <a:srgbClr val="1F497D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4427984" y="-315417"/>
            <a:ext cx="52441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67651" y="3326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633237"/>
              </p:ext>
            </p:extLst>
          </p:nvPr>
        </p:nvGraphicFramePr>
        <p:xfrm>
          <a:off x="4788024" y="332656"/>
          <a:ext cx="978263" cy="6281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Visio" r:id="rId4" imgW="1809661" imgH="11658600" progId="Visio.Drawing.15">
                  <p:embed/>
                </p:oleObj>
              </mc:Choice>
              <mc:Fallback>
                <p:oleObj name="Visio" r:id="rId4" imgW="1809661" imgH="1165860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32656"/>
                        <a:ext cx="978263" cy="62810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椭圆 9"/>
          <p:cNvSpPr/>
          <p:nvPr/>
        </p:nvSpPr>
        <p:spPr>
          <a:xfrm>
            <a:off x="971600" y="1988840"/>
            <a:ext cx="2647108" cy="2664296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 smtClean="0"/>
              <a:t>支撑集更新</a:t>
            </a:r>
            <a:r>
              <a:rPr lang="zh-CN" altLang="en-US" dirty="0" smtClean="0"/>
              <a:t>：取</a:t>
            </a:r>
            <a:r>
              <a:rPr lang="en-US" altLang="zh-CN" dirty="0" smtClean="0">
                <a:latin typeface="Calibri" panose="020F0502020204030204" pitchFamily="34" charset="0"/>
              </a:rPr>
              <a:t>Ʌ</a:t>
            </a:r>
            <a:r>
              <a:rPr lang="zh-CN" altLang="en-US" dirty="0" smtClean="0">
                <a:latin typeface="Calibri" panose="020F0502020204030204" pitchFamily="34" charset="0"/>
              </a:rPr>
              <a:t>中非</a:t>
            </a:r>
            <a:r>
              <a:rPr lang="en-US" altLang="zh-CN" dirty="0" smtClean="0">
                <a:latin typeface="Calibri" panose="020F0502020204030204" pitchFamily="34" charset="0"/>
              </a:rPr>
              <a:t>0</a:t>
            </a:r>
            <a:r>
              <a:rPr lang="zh-CN" altLang="en-US" dirty="0" smtClean="0">
                <a:latin typeface="Calibri" panose="020F0502020204030204" pitchFamily="34" charset="0"/>
              </a:rPr>
              <a:t>元素下标集合</a:t>
            </a:r>
            <a:endParaRPr lang="zh-CN" altLang="en-US" dirty="0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482415"/>
              </p:ext>
            </p:extLst>
          </p:nvPr>
        </p:nvGraphicFramePr>
        <p:xfrm>
          <a:off x="1691679" y="2564904"/>
          <a:ext cx="1206991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Equation" r:id="rId6" imgW="837836" imgH="203112" progId="Equation.DSMT4">
                  <p:embed/>
                </p:oleObj>
              </mc:Choice>
              <mc:Fallback>
                <p:oleObj name="Equation" r:id="rId6" imgW="837836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79" y="2564904"/>
                        <a:ext cx="1206991" cy="288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>
            <a:stCxn id="10" idx="6"/>
          </p:cNvCxnSpPr>
          <p:nvPr/>
        </p:nvCxnSpPr>
        <p:spPr>
          <a:xfrm flipV="1">
            <a:off x="3618708" y="2564904"/>
            <a:ext cx="1313332" cy="75608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8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409" y="544262"/>
            <a:ext cx="2016224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</a:rPr>
              <a:t>AOP-l</a:t>
            </a:r>
            <a:r>
              <a:rPr lang="en-US" altLang="zh-CN" sz="4000" baseline="-25000" dirty="0">
                <a:solidFill>
                  <a:srgbClr val="00B0F0"/>
                </a:solidFill>
              </a:rPr>
              <a:t>2</a:t>
            </a: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483768" y="265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1331640" y="51379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2298966" y="6136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131840" y="33874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3096883" y="44147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519129" y="60564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5291" y="499491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</a:t>
            </a:r>
            <a:r>
              <a:rPr lang="zh-CN" altLang="en-US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表达式如下：</a:t>
            </a:r>
            <a:endParaRPr lang="zh-CN" altLang="en-US" dirty="0">
              <a:solidFill>
                <a:srgbClr val="1F497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6968" y="1975479"/>
            <a:ext cx="8820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AOP-l</a:t>
            </a:r>
            <a:r>
              <a:rPr lang="en-US" altLang="zh-CN" sz="2400" kern="100" baseline="-25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算法是将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kern="1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范数引入到了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算法中，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AOP-l</a:t>
            </a:r>
            <a:r>
              <a:rPr lang="en-US" altLang="zh-CN" sz="2400" kern="1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算法可以表示为如下最优解问题：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15816" y="30038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276786"/>
              </p:ext>
            </p:extLst>
          </p:nvPr>
        </p:nvGraphicFramePr>
        <p:xfrm>
          <a:off x="2915816" y="3003890"/>
          <a:ext cx="2352675" cy="1444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4" imgW="1930400" imgH="914400" progId="Equation.DSMT4">
                  <p:embed/>
                </p:oleObj>
              </mc:Choice>
              <mc:Fallback>
                <p:oleObj name="Equation" r:id="rId4" imgW="193040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003890"/>
                        <a:ext cx="2352675" cy="14443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813963" y="5507265"/>
            <a:ext cx="98171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336212"/>
              </p:ext>
            </p:extLst>
          </p:nvPr>
        </p:nvGraphicFramePr>
        <p:xfrm>
          <a:off x="1813963" y="5507266"/>
          <a:ext cx="6242746" cy="495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6" imgW="2997200" imgH="241300" progId="Equation.DSMT4">
                  <p:embed/>
                </p:oleObj>
              </mc:Choice>
              <mc:Fallback>
                <p:oleObj name="Equation" r:id="rId6" imgW="29972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963" y="5507266"/>
                        <a:ext cx="6242746" cy="4954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88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409" y="544262"/>
            <a:ext cx="2016224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rgbClr val="00B0F0"/>
                </a:solidFill>
              </a:rPr>
              <a:t>AOP-f</a:t>
            </a: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483768" y="265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131840" y="33874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3096883" y="44147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519129" y="60564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15816" y="30038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813963" y="5507265"/>
            <a:ext cx="98171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4332" y="1796566"/>
            <a:ext cx="88096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AOP-f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Adaptive outlier pursuit with sign flips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）算法，在该算法中引入了一个向量</a:t>
            </a:r>
            <a:r>
              <a:rPr lang="en-US" altLang="zh-CN" sz="2400" kern="100" dirty="0">
                <a:solidFill>
                  <a:schemeClr val="tx2"/>
                </a:solidFill>
                <a:latin typeface="Calibri" panose="020F0502020204030204" pitchFamily="34" charset="0"/>
              </a:rPr>
              <a:t>Ω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kern="100" dirty="0">
                <a:solidFill>
                  <a:schemeClr val="tx2"/>
                </a:solidFill>
                <a:latin typeface="Calibri" panose="020F0502020204030204" pitchFamily="34" charset="0"/>
              </a:rPr>
              <a:t>Ω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的元素只有两个值，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-1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r>
              <a:rPr lang="en-US" altLang="zh-CN" sz="2400" kern="100" dirty="0">
                <a:solidFill>
                  <a:schemeClr val="tx2"/>
                </a:solidFill>
                <a:latin typeface="Calibri" panose="020F0502020204030204" pitchFamily="34" charset="0"/>
              </a:rPr>
              <a:t>Ω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的定义为：</a:t>
            </a:r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062184"/>
              </p:ext>
            </p:extLst>
          </p:nvPr>
        </p:nvGraphicFramePr>
        <p:xfrm>
          <a:off x="1002732" y="2656677"/>
          <a:ext cx="8382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Equation" r:id="rId4" imgW="507780" imgH="203112" progId="Equation.DSMT4">
                  <p:embed/>
                </p:oleObj>
              </mc:Choice>
              <mc:Fallback>
                <p:oleObj name="Equation" r:id="rId4" imgW="507780" imgH="203112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732" y="2656677"/>
                        <a:ext cx="838200" cy="333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301409" y="31086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其实，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AOP-f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算法与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算法类似，只是将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算法中的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替换为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183345"/>
              </p:ext>
            </p:extLst>
          </p:nvPr>
        </p:nvGraphicFramePr>
        <p:xfrm>
          <a:off x="467544" y="3565864"/>
          <a:ext cx="720080" cy="40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Equation" r:id="rId6" imgW="355292" imgH="203024" progId="Equation.DSMT4">
                  <p:embed/>
                </p:oleObj>
              </mc:Choice>
              <mc:Fallback>
                <p:oleObj name="Equation" r:id="rId6" imgW="355292" imgH="203024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565864"/>
                        <a:ext cx="720080" cy="4086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331158" y="4038504"/>
            <a:ext cx="92718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在进行迭代时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更新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Ω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AOP-f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算法可以表示为如下最优解问题：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3064970" y="450491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009830"/>
              </p:ext>
            </p:extLst>
          </p:nvPr>
        </p:nvGraphicFramePr>
        <p:xfrm>
          <a:off x="3064970" y="4504917"/>
          <a:ext cx="257175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8" name="Equation" r:id="rId8" imgW="1930400" imgH="990600" progId="Equation.DSMT4">
                  <p:embed/>
                </p:oleObj>
              </mc:Choice>
              <mc:Fallback>
                <p:oleObj name="Equation" r:id="rId8" imgW="1930400" imgH="990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4970" y="4504917"/>
                        <a:ext cx="2571750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/>
          <p:cNvSpPr/>
          <p:nvPr/>
        </p:nvSpPr>
        <p:spPr>
          <a:xfrm>
            <a:off x="467544" y="587176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</a:t>
            </a:r>
            <a:r>
              <a:rPr lang="zh-CN" altLang="en-US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表达式如下：</a:t>
            </a:r>
            <a:endParaRPr lang="zh-CN" altLang="en-US" dirty="0">
              <a:solidFill>
                <a:srgbClr val="1F497D"/>
              </a:solidFill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035724" y="62450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68641"/>
              </p:ext>
            </p:extLst>
          </p:nvPr>
        </p:nvGraphicFramePr>
        <p:xfrm>
          <a:off x="2729258" y="6241098"/>
          <a:ext cx="4083657" cy="424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Equation" r:id="rId10" imgW="2197100" imgH="228600" progId="Equation.DSMT4">
                  <p:embed/>
                </p:oleObj>
              </mc:Choice>
              <mc:Fallback>
                <p:oleObj name="Equation" r:id="rId10" imgW="219710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258" y="6241098"/>
                        <a:ext cx="4083657" cy="4242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2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332656"/>
            <a:ext cx="3776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AOP-f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zh-CN" sz="2400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流程图</a:t>
            </a:r>
            <a:r>
              <a:rPr lang="zh-CN" altLang="en-US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如下：</a:t>
            </a:r>
            <a:endParaRPr lang="zh-CN" altLang="en-US" sz="2400" dirty="0">
              <a:solidFill>
                <a:srgbClr val="1F497D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4427984" y="-315417"/>
            <a:ext cx="52441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67651" y="3326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71600" y="1988840"/>
            <a:ext cx="2647108" cy="2664296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5580111" y="-1469778"/>
            <a:ext cx="24961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440984"/>
              </p:ext>
            </p:extLst>
          </p:nvPr>
        </p:nvGraphicFramePr>
        <p:xfrm>
          <a:off x="5292080" y="332656"/>
          <a:ext cx="1152128" cy="6255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Visio" r:id="rId4" imgW="1809661" imgH="11820406" progId="Visio.Drawing.15">
                  <p:embed/>
                </p:oleObj>
              </mc:Choice>
              <mc:Fallback>
                <p:oleObj name="Visio" r:id="rId4" imgW="1809661" imgH="1182040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32656"/>
                        <a:ext cx="1152128" cy="62557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707068"/>
              </p:ext>
            </p:extLst>
          </p:nvPr>
        </p:nvGraphicFramePr>
        <p:xfrm>
          <a:off x="1249059" y="2821582"/>
          <a:ext cx="2092189" cy="638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6" imgW="1586811" imgH="482391" progId="Equation.DSMT4">
                  <p:embed/>
                </p:oleObj>
              </mc:Choice>
              <mc:Fallback>
                <p:oleObj name="Equation" r:id="rId6" imgW="1586811" imgH="48239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059" y="2821582"/>
                        <a:ext cx="2092189" cy="6389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>
            <a:stCxn id="10" idx="6"/>
          </p:cNvCxnSpPr>
          <p:nvPr/>
        </p:nvCxnSpPr>
        <p:spPr>
          <a:xfrm>
            <a:off x="3618708" y="3320988"/>
            <a:ext cx="1961403" cy="39604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408" y="544262"/>
            <a:ext cx="2182359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</a:rPr>
              <a:t>AOP-l</a:t>
            </a:r>
            <a:r>
              <a:rPr lang="en-US" altLang="zh-CN" sz="4000" baseline="-25000" dirty="0">
                <a:solidFill>
                  <a:srgbClr val="00B0F0"/>
                </a:solidFill>
              </a:rPr>
              <a:t>2</a:t>
            </a:r>
            <a:r>
              <a:rPr lang="en-US" altLang="zh-CN" sz="4000" dirty="0">
                <a:solidFill>
                  <a:srgbClr val="00B0F0"/>
                </a:solidFill>
              </a:rPr>
              <a:t>-f</a:t>
            </a: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483768" y="265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1331640" y="51379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2298966" y="6136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131840" y="33874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3096883" y="44147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519129" y="60564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5291" y="499491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</a:t>
            </a:r>
            <a:r>
              <a:rPr lang="zh-CN" altLang="en-US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表达式如下：</a:t>
            </a:r>
            <a:endParaRPr lang="zh-CN" altLang="en-US" dirty="0">
              <a:solidFill>
                <a:srgbClr val="1F497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6968" y="1975479"/>
            <a:ext cx="8820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chemeClr val="tx2"/>
                </a:solidFill>
              </a:rPr>
              <a:t>AOP-l</a:t>
            </a:r>
            <a:r>
              <a:rPr lang="en-US" altLang="zh-CN" sz="2400" baseline="-25000" dirty="0">
                <a:solidFill>
                  <a:schemeClr val="tx2"/>
                </a:solidFill>
              </a:rPr>
              <a:t>2</a:t>
            </a:r>
            <a:r>
              <a:rPr lang="en-US" altLang="zh-CN" sz="2400" dirty="0">
                <a:solidFill>
                  <a:schemeClr val="tx2"/>
                </a:solidFill>
              </a:rPr>
              <a:t>-f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算法</a:t>
            </a:r>
            <a:r>
              <a:rPr lang="zh-CN" altLang="zh-CN" sz="2400" kern="100" dirty="0">
                <a:solidFill>
                  <a:srgbClr val="1F497D"/>
                </a:solidFill>
                <a:latin typeface="Times New Roman" panose="02020603050405020304" pitchFamily="18" charset="0"/>
              </a:rPr>
              <a:t>是将</a:t>
            </a:r>
            <a:r>
              <a:rPr lang="en-US" altLang="zh-CN" sz="2400" kern="100" dirty="0">
                <a:solidFill>
                  <a:srgbClr val="1F497D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kern="100" baseline="-25000" dirty="0">
                <a:solidFill>
                  <a:srgbClr val="1F497D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rgbClr val="1F497D"/>
                </a:solidFill>
                <a:latin typeface="Times New Roman" panose="02020603050405020304" pitchFamily="18" charset="0"/>
              </a:rPr>
              <a:t>范数引入到了</a:t>
            </a:r>
            <a:r>
              <a:rPr lang="en-US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AOP-f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算法</a:t>
            </a:r>
            <a:r>
              <a:rPr lang="zh-CN" altLang="zh-CN" sz="2400" kern="100" dirty="0">
                <a:solidFill>
                  <a:srgbClr val="1F497D"/>
                </a:solidFill>
                <a:latin typeface="Times New Roman" panose="02020603050405020304" pitchFamily="18" charset="0"/>
              </a:rPr>
              <a:t>中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</a:rPr>
              <a:t> AOP-l</a:t>
            </a:r>
            <a:r>
              <a:rPr lang="en-US" altLang="zh-CN" sz="2400" baseline="-25000" dirty="0">
                <a:solidFill>
                  <a:schemeClr val="tx2"/>
                </a:solidFill>
              </a:rPr>
              <a:t>2</a:t>
            </a:r>
            <a:r>
              <a:rPr lang="en-US" altLang="zh-CN" sz="2400" dirty="0">
                <a:solidFill>
                  <a:schemeClr val="tx2"/>
                </a:solidFill>
              </a:rPr>
              <a:t>-f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算法</a:t>
            </a:r>
            <a:r>
              <a:rPr lang="zh-CN" altLang="zh-CN" sz="2400" kern="100" dirty="0">
                <a:solidFill>
                  <a:srgbClr val="1F497D"/>
                </a:solidFill>
                <a:latin typeface="Times New Roman" panose="02020603050405020304" pitchFamily="18" charset="0"/>
              </a:rPr>
              <a:t>可以表示为如下最优解问题：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15816" y="30038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813963" y="5507265"/>
            <a:ext cx="98171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787127"/>
              </p:ext>
            </p:extLst>
          </p:nvPr>
        </p:nvGraphicFramePr>
        <p:xfrm>
          <a:off x="2915816" y="3241799"/>
          <a:ext cx="258127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4" imgW="1943100" imgH="990600" progId="Equation.DSMT4">
                  <p:embed/>
                </p:oleObj>
              </mc:Choice>
              <mc:Fallback>
                <p:oleObj name="Equation" r:id="rId4" imgW="1943100" imgH="990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241799"/>
                        <a:ext cx="2581275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960158" y="5549415"/>
            <a:ext cx="10111185" cy="94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522335"/>
              </p:ext>
            </p:extLst>
          </p:nvPr>
        </p:nvGraphicFramePr>
        <p:xfrm>
          <a:off x="1960160" y="5549416"/>
          <a:ext cx="5597764" cy="464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6" imgW="2755900" imgH="228600" progId="Equation.DSMT4">
                  <p:embed/>
                </p:oleObj>
              </mc:Choice>
              <mc:Fallback>
                <p:oleObj name="Equation" r:id="rId6" imgW="27559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160" y="5549416"/>
                        <a:ext cx="5597764" cy="4648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90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01408" y="544262"/>
            <a:ext cx="2182359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无噪声仿真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9889" y="1613661"/>
            <a:ext cx="88281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我们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模拟在无噪声的情况下对信号进行重构，使观测向量长度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取值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1~512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，对应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0~100%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的采样率。观测矩阵使用高斯随机矩阵，矩阵中每个元素服从均值为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，方差为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1/M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的高斯分布。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在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进行仿真实验时，重构算法中的迭代次数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均为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300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，算中使用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kern="1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范数时更新步长</a:t>
            </a:r>
            <a:r>
              <a:rPr lang="en-US" altLang="zh-CN" sz="2400" kern="100" dirty="0">
                <a:solidFill>
                  <a:schemeClr val="tx2"/>
                </a:solidFill>
                <a:latin typeface="Calibri" panose="020F0502020204030204" pitchFamily="34" charset="0"/>
              </a:rPr>
              <a:t>α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均为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，使用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kern="1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范数时更新步长</a:t>
            </a:r>
            <a:r>
              <a:rPr lang="en-US" altLang="zh-CN" sz="2400" kern="100" dirty="0">
                <a:solidFill>
                  <a:schemeClr val="tx2"/>
                </a:solidFill>
                <a:latin typeface="Calibri" panose="020F0502020204030204" pitchFamily="34" charset="0"/>
              </a:rPr>
              <a:t>α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均为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1/M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endParaRPr lang="zh-CN" altLang="zh-CN" sz="2400" kern="1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72280"/>
            <a:ext cx="4680520" cy="351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67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7409" y="452559"/>
            <a:ext cx="2442244" cy="646329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内容安排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60342" y="-18546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1764857" y="5777934"/>
            <a:ext cx="1609502" cy="42885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506497" y="5777932"/>
            <a:ext cx="1595064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173046" y="3954623"/>
            <a:ext cx="1201313" cy="1823309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164510" y="1842521"/>
            <a:ext cx="942217" cy="2033586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106727" y="1842520"/>
            <a:ext cx="3266642" cy="1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373369" y="1842520"/>
            <a:ext cx="1403128" cy="2033587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6506497" y="3876107"/>
            <a:ext cx="1270000" cy="1901825"/>
          </a:xfrm>
          <a:prstGeom prst="line">
            <a:avLst/>
          </a:prstGeom>
          <a:ln w="57150">
            <a:solidFill>
              <a:srgbClr val="FFC000"/>
            </a:solidFill>
            <a:headEnd type="non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454373" y="3014506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压缩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感知理论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99535" y="4809763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研究背景</a:t>
            </a:r>
            <a:endParaRPr lang="zh-CN" altLang="en-US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588408" y="4985844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方案设计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322720" y="1071558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语音信号稀疏性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506662" y="1050431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观测矩阵研究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774129" y="3162535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重构算法研究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573484" y="4985844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系统仿真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575987" y="5013176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01408" y="544262"/>
            <a:ext cx="2182359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噪声仿真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115616" y="2348880"/>
            <a:ext cx="6946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2"/>
                </a:solidFill>
              </a:rPr>
              <a:t>      </a:t>
            </a:r>
            <a:r>
              <a:rPr lang="zh-CN" altLang="zh-CN" sz="2400" dirty="0" smtClean="0">
                <a:solidFill>
                  <a:schemeClr val="tx2"/>
                </a:solidFill>
              </a:rPr>
              <a:t>在</a:t>
            </a:r>
            <a:r>
              <a:rPr lang="zh-CN" altLang="zh-CN" sz="2400" dirty="0">
                <a:solidFill>
                  <a:schemeClr val="tx2"/>
                </a:solidFill>
              </a:rPr>
              <a:t>存在噪声的情况下，即发生了符号反转时，对</a:t>
            </a:r>
            <a:r>
              <a:rPr lang="en-US" altLang="zh-CN" sz="2400" dirty="0">
                <a:solidFill>
                  <a:schemeClr val="tx2"/>
                </a:solidFill>
              </a:rPr>
              <a:t>BIHT</a:t>
            </a:r>
            <a:r>
              <a:rPr lang="zh-CN" altLang="zh-CN" sz="2400" dirty="0">
                <a:solidFill>
                  <a:schemeClr val="tx2"/>
                </a:solidFill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</a:rPr>
              <a:t>BIHT-l</a:t>
            </a:r>
            <a:r>
              <a:rPr lang="en-US" altLang="zh-CN" sz="2400" baseline="-25000" dirty="0">
                <a:solidFill>
                  <a:schemeClr val="tx2"/>
                </a:solidFill>
              </a:rPr>
              <a:t>2</a:t>
            </a:r>
            <a:r>
              <a:rPr lang="zh-CN" altLang="zh-CN" sz="2400" dirty="0">
                <a:solidFill>
                  <a:schemeClr val="tx2"/>
                </a:solidFill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</a:rPr>
              <a:t>AOP</a:t>
            </a:r>
            <a:r>
              <a:rPr lang="zh-CN" altLang="zh-CN" sz="2400" dirty="0">
                <a:solidFill>
                  <a:schemeClr val="tx2"/>
                </a:solidFill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</a:rPr>
              <a:t>AOP-l</a:t>
            </a:r>
            <a:r>
              <a:rPr lang="en-US" altLang="zh-CN" sz="2400" baseline="-25000" dirty="0">
                <a:solidFill>
                  <a:schemeClr val="tx2"/>
                </a:solidFill>
              </a:rPr>
              <a:t>2</a:t>
            </a:r>
            <a:r>
              <a:rPr lang="zh-CN" altLang="zh-CN" sz="2400" dirty="0">
                <a:solidFill>
                  <a:schemeClr val="tx2"/>
                </a:solidFill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</a:rPr>
              <a:t> AOP-f</a:t>
            </a:r>
            <a:r>
              <a:rPr lang="zh-CN" altLang="zh-CN" sz="2400" dirty="0">
                <a:solidFill>
                  <a:schemeClr val="tx2"/>
                </a:solidFill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</a:rPr>
              <a:t>AOP-l</a:t>
            </a:r>
            <a:r>
              <a:rPr lang="en-US" altLang="zh-CN" sz="2400" baseline="-25000" dirty="0">
                <a:solidFill>
                  <a:schemeClr val="tx2"/>
                </a:solidFill>
              </a:rPr>
              <a:t>2</a:t>
            </a:r>
            <a:r>
              <a:rPr lang="en-US" altLang="zh-CN" sz="2400" dirty="0">
                <a:solidFill>
                  <a:schemeClr val="tx2"/>
                </a:solidFill>
              </a:rPr>
              <a:t>-f</a:t>
            </a:r>
            <a:r>
              <a:rPr lang="zh-CN" altLang="zh-CN" sz="2400" dirty="0">
                <a:solidFill>
                  <a:schemeClr val="tx2"/>
                </a:solidFill>
              </a:rPr>
              <a:t>这</a:t>
            </a:r>
            <a:r>
              <a:rPr lang="en-US" altLang="zh-CN" sz="2400" dirty="0">
                <a:solidFill>
                  <a:schemeClr val="tx2"/>
                </a:solidFill>
              </a:rPr>
              <a:t>6</a:t>
            </a:r>
            <a:r>
              <a:rPr lang="zh-CN" altLang="zh-CN" sz="2400" dirty="0">
                <a:solidFill>
                  <a:schemeClr val="tx2"/>
                </a:solidFill>
              </a:rPr>
              <a:t>种</a:t>
            </a:r>
            <a:r>
              <a:rPr lang="en-US" altLang="zh-CN" sz="2400" dirty="0">
                <a:solidFill>
                  <a:schemeClr val="tx2"/>
                </a:solidFill>
              </a:rPr>
              <a:t>1bit</a:t>
            </a:r>
            <a:r>
              <a:rPr lang="zh-CN" altLang="zh-CN" sz="2400" dirty="0">
                <a:solidFill>
                  <a:schemeClr val="tx2"/>
                </a:solidFill>
              </a:rPr>
              <a:t>压缩感知重构算法的重构信号信噪比与符号反转数</a:t>
            </a:r>
            <a:r>
              <a:rPr lang="en-US" altLang="zh-CN" sz="2400" dirty="0">
                <a:solidFill>
                  <a:schemeClr val="tx2"/>
                </a:solidFill>
              </a:rPr>
              <a:t>L</a:t>
            </a:r>
            <a:r>
              <a:rPr lang="zh-CN" altLang="zh-CN" sz="2400" dirty="0">
                <a:solidFill>
                  <a:schemeClr val="tx2"/>
                </a:solidFill>
              </a:rPr>
              <a:t>的关系进行仿真。仿真原始信号长度</a:t>
            </a:r>
            <a:r>
              <a:rPr lang="en-US" altLang="zh-CN" sz="2400" dirty="0">
                <a:solidFill>
                  <a:schemeClr val="tx2"/>
                </a:solidFill>
              </a:rPr>
              <a:t>N=512</a:t>
            </a:r>
            <a:r>
              <a:rPr lang="zh-CN" altLang="zh-CN" sz="2400" dirty="0">
                <a:solidFill>
                  <a:schemeClr val="tx2"/>
                </a:solidFill>
              </a:rPr>
              <a:t>，稀疏度</a:t>
            </a:r>
            <a:r>
              <a:rPr lang="en-US" altLang="zh-CN" sz="2400" dirty="0">
                <a:solidFill>
                  <a:schemeClr val="tx2"/>
                </a:solidFill>
              </a:rPr>
              <a:t>K=40</a:t>
            </a:r>
            <a:r>
              <a:rPr lang="zh-CN" altLang="zh-CN" sz="2400" dirty="0">
                <a:solidFill>
                  <a:schemeClr val="tx2"/>
                </a:solidFill>
              </a:rPr>
              <a:t>，观测向量长度</a:t>
            </a:r>
            <a:r>
              <a:rPr lang="en-US" altLang="zh-CN" sz="2400" dirty="0">
                <a:solidFill>
                  <a:schemeClr val="tx2"/>
                </a:solidFill>
              </a:rPr>
              <a:t>M=300</a:t>
            </a:r>
            <a:r>
              <a:rPr lang="zh-CN" altLang="zh-CN" sz="2400" dirty="0">
                <a:solidFill>
                  <a:schemeClr val="tx2"/>
                </a:solidFill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</a:rPr>
              <a:t>L</a:t>
            </a:r>
            <a:r>
              <a:rPr lang="zh-CN" altLang="zh-CN" sz="2400" dirty="0">
                <a:solidFill>
                  <a:schemeClr val="tx2"/>
                </a:solidFill>
              </a:rPr>
              <a:t>范围为</a:t>
            </a:r>
            <a:r>
              <a:rPr lang="en-US" altLang="zh-CN" sz="2400" dirty="0">
                <a:solidFill>
                  <a:schemeClr val="tx2"/>
                </a:solidFill>
              </a:rPr>
              <a:t>1</a:t>
            </a:r>
            <a:r>
              <a:rPr lang="zh-CN" altLang="zh-CN" sz="2400" dirty="0">
                <a:solidFill>
                  <a:schemeClr val="tx2"/>
                </a:solidFill>
              </a:rPr>
              <a:t>到</a:t>
            </a:r>
            <a:r>
              <a:rPr lang="en-US" altLang="zh-CN" sz="2400" dirty="0">
                <a:solidFill>
                  <a:schemeClr val="tx2"/>
                </a:solidFill>
              </a:rPr>
              <a:t>100</a:t>
            </a:r>
            <a:r>
              <a:rPr lang="zh-CN" altLang="zh-CN" sz="2400" dirty="0">
                <a:solidFill>
                  <a:schemeClr val="tx2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277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3284984"/>
            <a:ext cx="7344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在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发生了符号反转的情况下，四种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算法的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SNR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均高于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BIHT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，故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算法的性能在存在噪声的情况下，性能更优。在符号反转数比较小时，</a:t>
            </a:r>
            <a:r>
              <a:rPr lang="en-US" altLang="zh-CN" sz="2400" i="1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BIHT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-l</a:t>
            </a:r>
            <a:r>
              <a:rPr lang="en-US" altLang="zh-CN" sz="2400" kern="1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算法的重构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SNR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小于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BIHT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算法，但是随着反转符号数增大，前者的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SNR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逐渐大于后者。而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AOP-f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AOP-l</a:t>
            </a:r>
            <a:r>
              <a:rPr lang="en-US" altLang="zh-CN" sz="2400" kern="1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AOP-l</a:t>
            </a:r>
            <a:r>
              <a:rPr lang="en-US" altLang="zh-CN" sz="2400" kern="1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-f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这两组曲线有不少重合区域，这说明它们的重构性能是相差无几的。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通过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对仿真结果的分析，我们可以发现实验结果与理论推导是大致吻合的。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-22785"/>
            <a:ext cx="4824536" cy="361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34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532438" y="-9525"/>
            <a:ext cx="2857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89625" y="-9525"/>
            <a:ext cx="714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88075" y="-9525"/>
            <a:ext cx="1428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02388" y="-9525"/>
            <a:ext cx="2143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746875" y="-9525"/>
            <a:ext cx="714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5151438" y="2378075"/>
            <a:ext cx="10001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</a:t>
            </a: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6045200" y="2744788"/>
            <a:ext cx="100012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</a:t>
            </a:r>
          </a:p>
        </p:txBody>
      </p:sp>
      <p:sp>
        <p:nvSpPr>
          <p:cNvPr id="15" name="矩形 14"/>
          <p:cNvSpPr/>
          <p:nvPr/>
        </p:nvSpPr>
        <p:spPr>
          <a:xfrm>
            <a:off x="5532438" y="-9525"/>
            <a:ext cx="285750" cy="264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889625" y="-9525"/>
            <a:ext cx="71438" cy="264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188075" y="-9525"/>
            <a:ext cx="142875" cy="2786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402388" y="-9525"/>
            <a:ext cx="214312" cy="2786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746875" y="-9525"/>
            <a:ext cx="71438" cy="2786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92" y="-60242"/>
            <a:ext cx="3154041" cy="2743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137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7214" y="620688"/>
            <a:ext cx="2386233" cy="646329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166804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312106" y="1220852"/>
            <a:ext cx="8575607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      </a:t>
            </a:r>
            <a:r>
              <a:rPr lang="zh-CN" altLang="zh-CN" sz="2200" dirty="0" smtClean="0">
                <a:solidFill>
                  <a:schemeClr val="tx2">
                    <a:lumMod val="50000"/>
                  </a:schemeClr>
                </a:solidFill>
              </a:rPr>
              <a:t>随着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现代信息处理技术的发展，数字信号处理器的功能不断增强。传统的奈奎斯特采样定理指出，想要准确地恢复原信号，信号采集频率必须大于等于信号最大频率的两倍。一方面，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ADC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的最高工作频率收到多种因素影响，成为了现代信号处理发展的瓶颈。而另一方面，高采样率设备的应用必然会导致海量数据的产生，使信号的传输和存储面临巨大的挑战。</a:t>
            </a:r>
          </a:p>
          <a:p>
            <a:pPr eaLnBrk="1" hangingPunct="1"/>
            <a:r>
              <a:rPr lang="en-US" altLang="zh-CN" sz="22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zh-CN" altLang="zh-CN" sz="2200" dirty="0" smtClean="0">
                <a:solidFill>
                  <a:schemeClr val="tx2">
                    <a:lumMod val="50000"/>
                  </a:schemeClr>
                </a:solidFill>
              </a:rPr>
              <a:t>为了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解决上述问题，压缩感知（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Compressive Sensing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，亦称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Compressed sensing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，简称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CS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）理论于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2006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年由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D. </a:t>
            </a:r>
            <a:r>
              <a:rPr lang="en-US" altLang="zh-CN" sz="2200" dirty="0" err="1">
                <a:solidFill>
                  <a:schemeClr val="tx2">
                    <a:lumMod val="50000"/>
                  </a:schemeClr>
                </a:solidFill>
              </a:rPr>
              <a:t>Donoho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，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E. </a:t>
            </a:r>
            <a:r>
              <a:rPr lang="en-US" altLang="zh-CN" sz="2200" dirty="0" err="1">
                <a:solidFill>
                  <a:schemeClr val="tx2">
                    <a:lumMod val="50000"/>
                  </a:schemeClr>
                </a:solidFill>
              </a:rPr>
              <a:t>Cand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è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s 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及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 T. Tao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等人提出。作为一种全新的信号处理理论，该理论得到了信号处理领域的高度关注</a:t>
            </a:r>
            <a:r>
              <a:rPr lang="zh-CN" altLang="zh-CN" sz="2200" dirty="0" smtClean="0">
                <a:solidFill>
                  <a:schemeClr val="tx2">
                    <a:lumMod val="50000"/>
                  </a:schemeClr>
                </a:solidFill>
              </a:rPr>
              <a:t>。</a:t>
            </a:r>
            <a:endParaRPr lang="en-US" altLang="zh-CN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/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zh-CN" sz="2200" dirty="0" smtClean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zh-CN" altLang="en-US" sz="2200" dirty="0" smtClean="0">
                <a:solidFill>
                  <a:schemeClr val="tx2">
                    <a:lumMod val="50000"/>
                  </a:schemeClr>
                </a:solidFill>
              </a:rPr>
              <a:t>在</a:t>
            </a:r>
            <a:r>
              <a:rPr lang="zh-CN" altLang="zh-CN" sz="2200" dirty="0" smtClean="0">
                <a:solidFill>
                  <a:schemeClr val="tx2">
                    <a:lumMod val="50000"/>
                  </a:schemeClr>
                </a:solidFill>
              </a:rPr>
              <a:t>现代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信号处理中，采样和量化是两个必然的过程。将模拟信号转化为数字信号更加有利于信号的传输和存储。在实际应用中，为了使重构信号具有较高的信噪比，往往需要提高量化精度，伴随着量化精度地提高，随之而来的问题就是采样速率地降低。显然，这与压缩感知理论是矛盾的，于是，人们又在降低量化精度的问题上进行了研究。构想出了一种新的极限量化方式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—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—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1bit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量化</a:t>
            </a:r>
            <a:r>
              <a:rPr lang="zh-CN" altLang="zh-CN" sz="2200" dirty="0"/>
              <a:t>。</a:t>
            </a:r>
            <a:endParaRPr lang="zh-CN" altLang="zh-CN" sz="2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552" y="678357"/>
            <a:ext cx="2386233" cy="646329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19764056">
            <a:off x="69142" y="281277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446588" y="180975"/>
          <a:ext cx="1162050" cy="651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Visio" r:id="rId4" imgW="1209631" imgH="7305556" progId="Visio.Drawing.15">
                  <p:embed/>
                </p:oleObj>
              </mc:Choice>
              <mc:Fallback>
                <p:oleObj name="Visio" r:id="rId4" imgW="1209631" imgH="7305556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588" y="180975"/>
                        <a:ext cx="1162050" cy="651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544" y="620688"/>
            <a:ext cx="2458241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压缩感知理论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0648"/>
            <a:ext cx="5760640" cy="331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2195736" y="3938261"/>
            <a:ext cx="63001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y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：</a:t>
            </a: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M*1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的压缩矩阵，包含经过压缩的语音数据。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Φ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：</a:t>
            </a: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M*N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的观测矩阵，对重构效果至关重要。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Ψ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：</a:t>
            </a: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N*N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的变换矩阵，对时域信号进行变换。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α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：</a:t>
            </a: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N*1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的原始矩阵，包含原始的离散语音信号。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K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：稀疏度，即幅度不为</a:t>
            </a: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0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的信号个数，并且满足：</a:t>
            </a: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K&lt;&lt;N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467544" y="620688"/>
            <a:ext cx="2458241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语音信号稀疏性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547664" y="2132856"/>
            <a:ext cx="55983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语音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是短时平稳的复杂信号，用冗余字典对其做稀疏处理，可得到较好的稀疏表示。但是这样做需要使用额外的算法去构造合适的冗余字典，增加了压缩和重构的计算量。那么，我们需要寻找计算量较小的单一正交基稀疏效果，只要变换后的绝大多数系数值迅速衰减为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，那么就可以认为该语音信号是稀疏的。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55576" y="54868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可以非常方便的得知语音信号的</a:t>
            </a: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DCT</a:t>
            </a:r>
            <a:r>
              <a:rPr lang="zh-CN" altLang="en-US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系数。</a:t>
            </a:r>
            <a:r>
              <a:rPr lang="zh-CN" altLang="en-US" sz="2400" dirty="0" smtClean="0">
                <a:solidFill>
                  <a:schemeClr val="tx2"/>
                </a:solidFill>
              </a:rPr>
              <a:t>下图为</a:t>
            </a:r>
            <a:r>
              <a:rPr lang="zh-CN" altLang="zh-CN" sz="2400" dirty="0" smtClean="0">
                <a:solidFill>
                  <a:schemeClr val="tx2"/>
                </a:solidFill>
              </a:rPr>
              <a:t>采样频率</a:t>
            </a:r>
            <a:r>
              <a:rPr lang="zh-CN" altLang="zh-CN" sz="2400" dirty="0">
                <a:solidFill>
                  <a:schemeClr val="tx2"/>
                </a:solidFill>
              </a:rPr>
              <a:t>为</a:t>
            </a:r>
            <a:r>
              <a:rPr lang="en-US" altLang="zh-CN" sz="2400" dirty="0">
                <a:solidFill>
                  <a:schemeClr val="tx2"/>
                </a:solidFill>
              </a:rPr>
              <a:t>44100Hz</a:t>
            </a:r>
            <a:r>
              <a:rPr lang="zh-CN" altLang="zh-CN" sz="2400" dirty="0" smtClean="0">
                <a:solidFill>
                  <a:schemeClr val="tx2"/>
                </a:solidFill>
              </a:rPr>
              <a:t>，</a:t>
            </a:r>
            <a:r>
              <a:rPr lang="zh-CN" altLang="en-US" sz="2400" dirty="0" smtClean="0">
                <a:solidFill>
                  <a:schemeClr val="tx2"/>
                </a:solidFill>
              </a:rPr>
              <a:t>单声道数据的</a:t>
            </a:r>
            <a:r>
              <a:rPr lang="en-US" altLang="zh-CN" sz="2400" dirty="0" smtClean="0">
                <a:solidFill>
                  <a:schemeClr val="tx2"/>
                </a:solidFill>
              </a:rPr>
              <a:t>DCT</a:t>
            </a:r>
            <a:r>
              <a:rPr lang="zh-CN" altLang="en-US" sz="2400" dirty="0">
                <a:solidFill>
                  <a:schemeClr val="tx2"/>
                </a:solidFill>
              </a:rPr>
              <a:t>稀疏</a:t>
            </a:r>
            <a:r>
              <a:rPr lang="zh-CN" altLang="en-US" sz="2400" dirty="0" smtClean="0">
                <a:solidFill>
                  <a:schemeClr val="tx2"/>
                </a:solidFill>
              </a:rPr>
              <a:t>性仿真实验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86742"/>
            <a:ext cx="51625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327576" y="3656402"/>
            <a:ext cx="316835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从左图可以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看出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，语音信号的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DCT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系数中，大多数系数都在低频段趋近于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dirty="0" smtClean="0">
                <a:solidFill>
                  <a:schemeClr val="tx2"/>
                </a:solidFill>
              </a:rPr>
              <a:t>所以</a:t>
            </a:r>
            <a:r>
              <a:rPr lang="zh-CN" altLang="zh-CN" sz="2400" dirty="0" smtClean="0">
                <a:solidFill>
                  <a:schemeClr val="tx2"/>
                </a:solidFill>
              </a:rPr>
              <a:t>语音信号</a:t>
            </a:r>
            <a:r>
              <a:rPr lang="zh-CN" altLang="en-US" sz="2400" dirty="0" smtClean="0">
                <a:solidFill>
                  <a:schemeClr val="tx2"/>
                </a:solidFill>
              </a:rPr>
              <a:t>是</a:t>
            </a:r>
            <a:r>
              <a:rPr lang="zh-CN" altLang="zh-CN" sz="2400" dirty="0" smtClean="0">
                <a:solidFill>
                  <a:schemeClr val="tx2"/>
                </a:solidFill>
              </a:rPr>
              <a:t>符合</a:t>
            </a:r>
            <a:r>
              <a:rPr lang="zh-CN" altLang="zh-CN" sz="2400" dirty="0">
                <a:solidFill>
                  <a:schemeClr val="tx2"/>
                </a:solidFill>
              </a:rPr>
              <a:t>压缩感知理论的前提——</a:t>
            </a:r>
            <a:r>
              <a:rPr lang="zh-CN" altLang="zh-CN" sz="2400" dirty="0">
                <a:solidFill>
                  <a:schemeClr val="accent6">
                    <a:lumMod val="75000"/>
                  </a:schemeClr>
                </a:solidFill>
              </a:rPr>
              <a:t>信号具有稀疏性</a:t>
            </a:r>
            <a:r>
              <a:rPr lang="zh-CN" altLang="zh-CN" sz="2400" dirty="0">
                <a:solidFill>
                  <a:schemeClr val="tx2"/>
                </a:solidFill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8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7214" y="620688"/>
            <a:ext cx="2386233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观测矩阵的分类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166804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2986654" y="747250"/>
            <a:ext cx="61382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BACC6">
                    <a:lumMod val="50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4BACC6">
                    <a:lumMod val="50000"/>
                  </a:srgbClr>
                </a:solidFill>
              </a:rPr>
              <a:t>       </a:t>
            </a:r>
            <a:r>
              <a:rPr lang="zh-CN" altLang="en-US" sz="2400" dirty="0" smtClean="0">
                <a:solidFill>
                  <a:srgbClr val="4BACC6">
                    <a:lumMod val="50000"/>
                  </a:srgbClr>
                </a:solidFill>
              </a:rPr>
              <a:t>观测矩阵是压缩、重构的效率和性能的基础，是压缩感知研究中非常重要的研究内容。</a:t>
            </a:r>
            <a:endParaRPr lang="zh-CN" altLang="zh-CN" sz="2400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11874" y="3933056"/>
            <a:ext cx="1872209" cy="187220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观测矩阵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3330720" y="2205455"/>
            <a:ext cx="1584176" cy="1584176"/>
          </a:xfrm>
          <a:prstGeom prst="ellipse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随机观测</a:t>
            </a:r>
            <a:r>
              <a:rPr lang="zh-CN" altLang="en-US" sz="2400" dirty="0" smtClean="0"/>
              <a:t>矩阵</a:t>
            </a:r>
            <a:endParaRPr lang="zh-CN" altLang="en-US" sz="2400" dirty="0"/>
          </a:p>
        </p:txBody>
      </p:sp>
      <p:sp>
        <p:nvSpPr>
          <p:cNvPr id="15" name="椭圆 14"/>
          <p:cNvSpPr/>
          <p:nvPr/>
        </p:nvSpPr>
        <p:spPr>
          <a:xfrm>
            <a:off x="5544064" y="1663837"/>
            <a:ext cx="1116168" cy="1045083"/>
          </a:xfrm>
          <a:prstGeom prst="ellipse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贝努利</a:t>
            </a:r>
            <a:r>
              <a:rPr lang="zh-CN" altLang="en-US" sz="2000" dirty="0" smtClean="0"/>
              <a:t>矩阵</a:t>
            </a:r>
            <a:endParaRPr lang="zh-CN" altLang="en-US" sz="2000" dirty="0"/>
          </a:p>
        </p:txBody>
      </p:sp>
      <p:sp>
        <p:nvSpPr>
          <p:cNvPr id="17" name="椭圆 16"/>
          <p:cNvSpPr/>
          <p:nvPr/>
        </p:nvSpPr>
        <p:spPr>
          <a:xfrm>
            <a:off x="1830330" y="1824219"/>
            <a:ext cx="1036520" cy="1021297"/>
          </a:xfrm>
          <a:prstGeom prst="ellipse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高斯矩阵</a:t>
            </a:r>
            <a:endParaRPr lang="zh-CN" altLang="en-US" sz="2000" dirty="0"/>
          </a:p>
        </p:txBody>
      </p:sp>
      <p:sp>
        <p:nvSpPr>
          <p:cNvPr id="18" name="椭圆 17"/>
          <p:cNvSpPr/>
          <p:nvPr/>
        </p:nvSpPr>
        <p:spPr>
          <a:xfrm>
            <a:off x="5584768" y="3140968"/>
            <a:ext cx="1363496" cy="1224136"/>
          </a:xfrm>
          <a:prstGeom prst="ellipse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部分傅里</a:t>
            </a:r>
            <a:r>
              <a:rPr lang="zh-CN" altLang="zh-CN" sz="2000" dirty="0" smtClean="0"/>
              <a:t>叶</a:t>
            </a:r>
            <a:r>
              <a:rPr lang="zh-CN" altLang="en-US" sz="2000" dirty="0" smtClean="0"/>
              <a:t>矩阵</a:t>
            </a:r>
            <a:endParaRPr lang="zh-CN" altLang="en-US" sz="2000" dirty="0"/>
          </a:p>
        </p:txBody>
      </p:sp>
      <p:cxnSp>
        <p:nvCxnSpPr>
          <p:cNvPr id="26" name="直接连接符 25"/>
          <p:cNvCxnSpPr>
            <a:stCxn id="14" idx="5"/>
            <a:endCxn id="18" idx="2"/>
          </p:cNvCxnSpPr>
          <p:nvPr/>
        </p:nvCxnSpPr>
        <p:spPr>
          <a:xfrm>
            <a:off x="4682899" y="3557634"/>
            <a:ext cx="901869" cy="195402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4914896" y="2420888"/>
            <a:ext cx="669872" cy="275063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4" idx="2"/>
            <a:endCxn id="17" idx="5"/>
          </p:cNvCxnSpPr>
          <p:nvPr/>
        </p:nvCxnSpPr>
        <p:spPr>
          <a:xfrm flipH="1" flipV="1">
            <a:off x="2715055" y="2695951"/>
            <a:ext cx="615665" cy="301592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3" idx="7"/>
          </p:cNvCxnSpPr>
          <p:nvPr/>
        </p:nvCxnSpPr>
        <p:spPr>
          <a:xfrm flipV="1">
            <a:off x="2409904" y="3429000"/>
            <a:ext cx="1081976" cy="77823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3476357" y="4621842"/>
            <a:ext cx="1584176" cy="1584176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确定性观测矩阵</a:t>
            </a:r>
            <a:endParaRPr lang="zh-CN" altLang="en-US" sz="2400" dirty="0"/>
          </a:p>
        </p:txBody>
      </p:sp>
      <p:cxnSp>
        <p:nvCxnSpPr>
          <p:cNvPr id="46" name="直接连接符 45"/>
          <p:cNvCxnSpPr>
            <a:stCxn id="40" idx="2"/>
          </p:cNvCxnSpPr>
          <p:nvPr/>
        </p:nvCxnSpPr>
        <p:spPr>
          <a:xfrm flipH="1" flipV="1">
            <a:off x="2555776" y="5229200"/>
            <a:ext cx="920581" cy="18473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5935814" y="5413930"/>
            <a:ext cx="1359907" cy="140886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部分</a:t>
            </a:r>
            <a:r>
              <a:rPr lang="zh-CN" altLang="zh-CN" sz="2400" dirty="0"/>
              <a:t>哈达玛矩阵</a:t>
            </a:r>
            <a:endParaRPr lang="zh-CN" altLang="en-US" sz="2400" dirty="0"/>
          </a:p>
        </p:txBody>
      </p:sp>
      <p:sp>
        <p:nvSpPr>
          <p:cNvPr id="50" name="椭圆 49"/>
          <p:cNvSpPr/>
          <p:nvPr/>
        </p:nvSpPr>
        <p:spPr>
          <a:xfrm>
            <a:off x="2166761" y="5649511"/>
            <a:ext cx="1168760" cy="120848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dirty="0"/>
              <a:t>轮换矩阵</a:t>
            </a:r>
            <a:endParaRPr lang="zh-CN" altLang="en-US" sz="2400" dirty="0"/>
          </a:p>
        </p:txBody>
      </p:sp>
      <p:sp>
        <p:nvSpPr>
          <p:cNvPr id="51" name="椭圆 50"/>
          <p:cNvSpPr/>
          <p:nvPr/>
        </p:nvSpPr>
        <p:spPr>
          <a:xfrm>
            <a:off x="6948264" y="3961073"/>
            <a:ext cx="1168760" cy="120848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紧框架</a:t>
            </a:r>
            <a:r>
              <a:rPr lang="zh-CN" altLang="zh-CN" sz="2400" dirty="0" smtClean="0"/>
              <a:t>矩阵</a:t>
            </a:r>
            <a:endParaRPr lang="zh-CN" altLang="en-US" sz="2400" dirty="0"/>
          </a:p>
        </p:txBody>
      </p:sp>
      <p:cxnSp>
        <p:nvCxnSpPr>
          <p:cNvPr id="53" name="直接连接符 52"/>
          <p:cNvCxnSpPr>
            <a:stCxn id="40" idx="6"/>
            <a:endCxn id="51" idx="2"/>
          </p:cNvCxnSpPr>
          <p:nvPr/>
        </p:nvCxnSpPr>
        <p:spPr>
          <a:xfrm flipV="1">
            <a:off x="5060533" y="4565318"/>
            <a:ext cx="1887731" cy="84861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0" idx="5"/>
            <a:endCxn id="47" idx="2"/>
          </p:cNvCxnSpPr>
          <p:nvPr/>
        </p:nvCxnSpPr>
        <p:spPr>
          <a:xfrm>
            <a:off x="4828536" y="5974021"/>
            <a:ext cx="1107278" cy="14434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0" idx="3"/>
            <a:endCxn id="50" idx="6"/>
          </p:cNvCxnSpPr>
          <p:nvPr/>
        </p:nvCxnSpPr>
        <p:spPr>
          <a:xfrm flipH="1">
            <a:off x="3335521" y="5974021"/>
            <a:ext cx="372833" cy="27973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8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552" y="678357"/>
            <a:ext cx="2386233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改进的紧框架算法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19764056">
            <a:off x="69142" y="281277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62771" y="144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379124"/>
              </p:ext>
            </p:extLst>
          </p:nvPr>
        </p:nvGraphicFramePr>
        <p:xfrm>
          <a:off x="3262771" y="144738"/>
          <a:ext cx="2619375" cy="650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Visio" r:id="rId4" imgW="2619494" imgH="6505483" progId="Visio.Drawing.15">
                  <p:embed/>
                </p:oleObj>
              </mc:Choice>
              <mc:Fallback>
                <p:oleObj name="Visio" r:id="rId4" imgW="2619494" imgH="650548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771" y="144738"/>
                        <a:ext cx="2619375" cy="650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789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1344</Words>
  <Application>Microsoft Office PowerPoint</Application>
  <PresentationFormat>全屏显示(4:3)</PresentationFormat>
  <Paragraphs>92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新細明體</vt:lpstr>
      <vt:lpstr>黑体</vt:lpstr>
      <vt:lpstr>宋体</vt:lpstr>
      <vt:lpstr>微软雅黑</vt:lpstr>
      <vt:lpstr>Arial</vt:lpstr>
      <vt:lpstr>Calibri</vt:lpstr>
      <vt:lpstr>Courier New</vt:lpstr>
      <vt:lpstr>Times New Roman</vt:lpstr>
      <vt:lpstr>Office 主题</vt:lpstr>
      <vt:lpstr>Visio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7on</cp:lastModifiedBy>
  <cp:revision>134</cp:revision>
  <dcterms:created xsi:type="dcterms:W3CDTF">2013-10-30T09:04:50Z</dcterms:created>
  <dcterms:modified xsi:type="dcterms:W3CDTF">2016-06-01T13:32:41Z</dcterms:modified>
</cp:coreProperties>
</file>