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B45"/>
    <a:srgbClr val="00863D"/>
    <a:srgbClr val="CC3300"/>
    <a:srgbClr val="CC0000"/>
    <a:srgbClr val="FFCC66"/>
    <a:srgbClr val="FFFF99"/>
    <a:srgbClr val="FFFF66"/>
    <a:srgbClr val="A0E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973" y="-2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21/01/2015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53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21/01/2015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74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21/01/2015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10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21/01/2015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67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21/01/2015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94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21/01/2015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27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21/01/2015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695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21/01/2015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79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21/01/2015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17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21/01/2015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349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21/01/2015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94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429E-4863-48F2-B7AC-2A1E05C3D89A}" type="datetimeFigureOut">
              <a:rPr lang="en-GB" smtClean="0"/>
              <a:t>21/01/2015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45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21732" y="1772816"/>
            <a:ext cx="7598739" cy="3096343"/>
            <a:chOff x="4085678" y="1613034"/>
            <a:chExt cx="6017674" cy="2205569"/>
          </a:xfrm>
        </p:grpSpPr>
        <p:pic>
          <p:nvPicPr>
            <p:cNvPr id="5" name="Picture 4" descr="DSC Schematic v2.ai - Adobe Reader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95" t="28472" r="22470" b="19892"/>
            <a:stretch/>
          </p:blipFill>
          <p:spPr>
            <a:xfrm>
              <a:off x="5001084" y="1613034"/>
              <a:ext cx="3187504" cy="220556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514871" y="2047602"/>
              <a:ext cx="486215" cy="1315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Catalyst</a:t>
              </a:r>
              <a:endParaRPr lang="en-GB" sz="1200" b="1" dirty="0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85678" y="2244259"/>
              <a:ext cx="1113496" cy="3946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Transparent </a:t>
              </a:r>
              <a:br>
                <a:rPr lang="en-GB" sz="1200" b="1" dirty="0" smtClean="0">
                  <a:solidFill>
                    <a:srgbClr val="002060"/>
                  </a:solidFill>
                  <a:latin typeface="+mj-lt"/>
                </a:rPr>
              </a:br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conducting oxide </a:t>
              </a:r>
              <a:br>
                <a:rPr lang="en-GB" sz="1200" b="1" dirty="0" smtClean="0">
                  <a:solidFill>
                    <a:srgbClr val="002060"/>
                  </a:solidFill>
                  <a:latin typeface="+mj-lt"/>
                </a:rPr>
              </a:br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(Counter Electrode)</a:t>
              </a:r>
              <a:endParaRPr lang="en-GB" sz="1200" b="1" dirty="0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43793" y="2815094"/>
              <a:ext cx="1193523" cy="1315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 smtClean="0">
                  <a:solidFill>
                    <a:srgbClr val="002060"/>
                  </a:solidFill>
                </a:rPr>
                <a:t>Transparent substrate</a:t>
              </a:r>
              <a:endParaRPr lang="en-GB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88588" y="1717531"/>
              <a:ext cx="1218997" cy="1315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Transparent substrate</a:t>
              </a:r>
              <a:endParaRPr lang="en-GB" sz="1200" b="1" dirty="0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88588" y="1965462"/>
              <a:ext cx="1914764" cy="263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Transparent conducting oxide (Working Electrode)</a:t>
              </a:r>
              <a:endParaRPr lang="en-GB" sz="1200" b="1" dirty="0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88588" y="2279834"/>
              <a:ext cx="1914764" cy="263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TIO</a:t>
              </a:r>
              <a:r>
                <a:rPr lang="en-GB" sz="1200" b="1" baseline="-25000" dirty="0" smtClean="0">
                  <a:solidFill>
                    <a:srgbClr val="002060"/>
                  </a:solidFill>
                  <a:latin typeface="+mj-lt"/>
                </a:rPr>
                <a:t>2</a:t>
              </a:r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 nanoparticles coated with light absorbing dyes</a:t>
              </a:r>
              <a:endParaRPr lang="en-GB" sz="1200" b="1" dirty="0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08999" y="2558632"/>
              <a:ext cx="1210049" cy="1315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Electrolyte</a:t>
              </a:r>
              <a:endParaRPr lang="en-GB" sz="1200" b="1" dirty="0">
                <a:solidFill>
                  <a:srgbClr val="00206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2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195736" y="1844824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2379948" y="2063425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411760" y="1916832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2204120" y="2063425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2210283" y="2276872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2615840" y="2027747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2451496" y="2240540"/>
            <a:ext cx="752352" cy="718901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TiO</a:t>
            </a:r>
            <a:r>
              <a:rPr lang="en-US" sz="1600" baseline="-25000" dirty="0"/>
              <a:t>2</a:t>
            </a:r>
            <a:endParaRPr lang="en-GB" sz="1600" dirty="0"/>
          </a:p>
        </p:txBody>
      </p:sp>
      <p:sp>
        <p:nvSpPr>
          <p:cNvPr id="14" name="Oval 13"/>
          <p:cNvSpPr/>
          <p:nvPr/>
        </p:nvSpPr>
        <p:spPr>
          <a:xfrm>
            <a:off x="2388332" y="2699138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2540732" y="2851538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2163924" y="2826821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019908" y="3106905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2307940" y="3224351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2146311" y="3401467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val 21"/>
          <p:cNvSpPr/>
          <p:nvPr/>
        </p:nvSpPr>
        <p:spPr>
          <a:xfrm>
            <a:off x="2435188" y="3510543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/>
          <p:cNvSpPr/>
          <p:nvPr/>
        </p:nvSpPr>
        <p:spPr>
          <a:xfrm>
            <a:off x="2587588" y="3662943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2631984" y="3967715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/>
          <p:cNvSpPr/>
          <p:nvPr/>
        </p:nvSpPr>
        <p:spPr>
          <a:xfrm rot="4817897">
            <a:off x="2153077" y="3941671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/>
          <p:cNvSpPr/>
          <p:nvPr/>
        </p:nvSpPr>
        <p:spPr>
          <a:xfrm rot="4817897">
            <a:off x="2543966" y="3375423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2339752" y="3032919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2210780" y="3638226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2235932" y="2546738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 19"/>
          <p:cNvSpPr/>
          <p:nvPr/>
        </p:nvSpPr>
        <p:spPr>
          <a:xfrm>
            <a:off x="2585128" y="3156310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2386608" y="3844324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/>
          <p:cNvSpPr/>
          <p:nvPr/>
        </p:nvSpPr>
        <p:spPr>
          <a:xfrm>
            <a:off x="2046213" y="4472990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2163924" y="4941167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/>
          <p:cNvSpPr/>
          <p:nvPr/>
        </p:nvSpPr>
        <p:spPr>
          <a:xfrm rot="4817897">
            <a:off x="2275668" y="4676152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/>
          <p:cNvSpPr/>
          <p:nvPr/>
        </p:nvSpPr>
        <p:spPr>
          <a:xfrm>
            <a:off x="2233472" y="4179211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2691408" y="4366316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2540732" y="4676153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2538272" y="4169520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/>
          <p:cNvSpPr/>
          <p:nvPr/>
        </p:nvSpPr>
        <p:spPr>
          <a:xfrm rot="4817897">
            <a:off x="2296130" y="4428101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3563888" y="2028869"/>
            <a:ext cx="504056" cy="2913420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/>
          <p:cNvSpPr/>
          <p:nvPr/>
        </p:nvSpPr>
        <p:spPr>
          <a:xfrm>
            <a:off x="5866439" y="2278271"/>
            <a:ext cx="576064" cy="574665"/>
          </a:xfrm>
          <a:prstGeom prst="ellipse">
            <a:avLst/>
          </a:prstGeom>
          <a:solidFill>
            <a:srgbClr val="FFCC66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Bookman Old Style" panose="02050604050505020204" pitchFamily="18" charset="0"/>
              </a:rPr>
              <a:t>3I</a:t>
            </a:r>
            <a:r>
              <a:rPr lang="en-US" sz="1400" baseline="30000" dirty="0">
                <a:solidFill>
                  <a:srgbClr val="FF0000"/>
                </a:solidFill>
                <a:latin typeface="Bookman Old Style" panose="02050604050505020204" pitchFamily="18" charset="0"/>
              </a:rPr>
              <a:t>-</a:t>
            </a:r>
            <a:endParaRPr lang="en-GB" sz="14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866439" y="3080022"/>
            <a:ext cx="576064" cy="574665"/>
          </a:xfrm>
          <a:prstGeom prst="ellipse">
            <a:avLst/>
          </a:prstGeom>
          <a:solidFill>
            <a:srgbClr val="FFCC66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I</a:t>
            </a:r>
            <a:r>
              <a:rPr lang="en-US" sz="1600" baseline="-25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3</a:t>
            </a:r>
            <a:r>
              <a:rPr lang="en-US" sz="1600" baseline="30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-</a:t>
            </a:r>
            <a:endParaRPr lang="en-GB" sz="16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63688" y="1772816"/>
            <a:ext cx="504056" cy="36004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Sun 51"/>
          <p:cNvSpPr/>
          <p:nvPr/>
        </p:nvSpPr>
        <p:spPr>
          <a:xfrm>
            <a:off x="5881592" y="116632"/>
            <a:ext cx="1255948" cy="1224136"/>
          </a:xfrm>
          <a:prstGeom prst="su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Sun 53"/>
          <p:cNvSpPr/>
          <p:nvPr/>
        </p:nvSpPr>
        <p:spPr>
          <a:xfrm>
            <a:off x="4527247" y="121969"/>
            <a:ext cx="1255948" cy="1224136"/>
          </a:xfrm>
          <a:prstGeom prst="sun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Cloud 52"/>
          <p:cNvSpPr/>
          <p:nvPr/>
        </p:nvSpPr>
        <p:spPr>
          <a:xfrm rot="11053983">
            <a:off x="4420808" y="758882"/>
            <a:ext cx="1440160" cy="612068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958419" y="1403484"/>
            <a:ext cx="191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Electrode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75475" y="1412776"/>
            <a:ext cx="188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Counter Electrode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29391" y="5003884"/>
            <a:ext cx="5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122945" y="2554117"/>
            <a:ext cx="77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LUMO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111908" y="433908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HOMO</a:t>
            </a:r>
          </a:p>
        </p:txBody>
      </p:sp>
      <p:sp>
        <p:nvSpPr>
          <p:cNvPr id="67" name="Circular Arrow 66"/>
          <p:cNvSpPr/>
          <p:nvPr/>
        </p:nvSpPr>
        <p:spPr>
          <a:xfrm rot="16200000">
            <a:off x="5279488" y="2447899"/>
            <a:ext cx="1007413" cy="1073673"/>
          </a:xfrm>
          <a:prstGeom prst="circularArrow">
            <a:avLst>
              <a:gd name="adj1" fmla="val 5550"/>
              <a:gd name="adj2" fmla="val 982722"/>
              <a:gd name="adj3" fmla="val 20372981"/>
              <a:gd name="adj4" fmla="val 10702420"/>
              <a:gd name="adj5" fmla="val 1101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8" name="Circular Arrow 67"/>
          <p:cNvSpPr/>
          <p:nvPr/>
        </p:nvSpPr>
        <p:spPr>
          <a:xfrm rot="5817015">
            <a:off x="6039989" y="2416165"/>
            <a:ext cx="1007413" cy="1073673"/>
          </a:xfrm>
          <a:prstGeom prst="circularArrow">
            <a:avLst>
              <a:gd name="adj1" fmla="val 5550"/>
              <a:gd name="adj2" fmla="val 982722"/>
              <a:gd name="adj3" fmla="val 20372981"/>
              <a:gd name="adj4" fmla="val 10122579"/>
              <a:gd name="adj5" fmla="val 1101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9" name="Up Arrow 68"/>
          <p:cNvSpPr/>
          <p:nvPr/>
        </p:nvSpPr>
        <p:spPr>
          <a:xfrm rot="12700769">
            <a:off x="5367126" y="1541455"/>
            <a:ext cx="163145" cy="1059546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Up Arrow 69"/>
          <p:cNvSpPr/>
          <p:nvPr/>
        </p:nvSpPr>
        <p:spPr>
          <a:xfrm rot="12700769">
            <a:off x="5041687" y="1521670"/>
            <a:ext cx="163145" cy="1059546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Up Arrow 70"/>
          <p:cNvSpPr/>
          <p:nvPr/>
        </p:nvSpPr>
        <p:spPr>
          <a:xfrm rot="12700769">
            <a:off x="4694049" y="1541454"/>
            <a:ext cx="163145" cy="1059546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 73"/>
          <p:cNvSpPr/>
          <p:nvPr/>
        </p:nvSpPr>
        <p:spPr>
          <a:xfrm>
            <a:off x="7051559" y="2854889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75" name="Oval 74"/>
          <p:cNvSpPr/>
          <p:nvPr/>
        </p:nvSpPr>
        <p:spPr>
          <a:xfrm>
            <a:off x="7546359" y="3884996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76" name="Oval 75"/>
          <p:cNvSpPr/>
          <p:nvPr/>
        </p:nvSpPr>
        <p:spPr>
          <a:xfrm>
            <a:off x="7546359" y="5105831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77" name="Oval 76"/>
          <p:cNvSpPr/>
          <p:nvPr/>
        </p:nvSpPr>
        <p:spPr>
          <a:xfrm>
            <a:off x="7291882" y="6026931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80" name="Oval 79"/>
          <p:cNvSpPr/>
          <p:nvPr/>
        </p:nvSpPr>
        <p:spPr>
          <a:xfrm>
            <a:off x="5539764" y="6021288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82" name="Oval 81"/>
          <p:cNvSpPr/>
          <p:nvPr/>
        </p:nvSpPr>
        <p:spPr>
          <a:xfrm>
            <a:off x="4076720" y="6019672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84" name="Oval 83"/>
          <p:cNvSpPr/>
          <p:nvPr/>
        </p:nvSpPr>
        <p:spPr>
          <a:xfrm>
            <a:off x="2483768" y="6021289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88" name="Oval 87"/>
          <p:cNvSpPr/>
          <p:nvPr/>
        </p:nvSpPr>
        <p:spPr>
          <a:xfrm>
            <a:off x="1929735" y="5118283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89" name="Oval 88"/>
          <p:cNvSpPr/>
          <p:nvPr/>
        </p:nvSpPr>
        <p:spPr>
          <a:xfrm>
            <a:off x="1929735" y="4041268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90" name="Oval 89"/>
          <p:cNvSpPr/>
          <p:nvPr/>
        </p:nvSpPr>
        <p:spPr>
          <a:xfrm>
            <a:off x="1929735" y="3004722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91" name="Oval 90"/>
          <p:cNvSpPr/>
          <p:nvPr/>
        </p:nvSpPr>
        <p:spPr>
          <a:xfrm>
            <a:off x="2677435" y="2157822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92" name="Oval 91"/>
          <p:cNvSpPr/>
          <p:nvPr/>
        </p:nvSpPr>
        <p:spPr>
          <a:xfrm>
            <a:off x="3730833" y="2877029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94" name="Oval 93"/>
          <p:cNvSpPr/>
          <p:nvPr/>
        </p:nvSpPr>
        <p:spPr>
          <a:xfrm>
            <a:off x="3730833" y="4402056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95" name="Oval 94"/>
          <p:cNvSpPr/>
          <p:nvPr/>
        </p:nvSpPr>
        <p:spPr>
          <a:xfrm>
            <a:off x="4886351" y="4625700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96" name="Oval 95"/>
          <p:cNvSpPr/>
          <p:nvPr/>
        </p:nvSpPr>
        <p:spPr>
          <a:xfrm>
            <a:off x="4886351" y="3387152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97" name="Bent-Up Arrow 96"/>
          <p:cNvSpPr/>
          <p:nvPr/>
        </p:nvSpPr>
        <p:spPr>
          <a:xfrm rot="16200000">
            <a:off x="7061231" y="3115350"/>
            <a:ext cx="819381" cy="325235"/>
          </a:xfrm>
          <a:prstGeom prst="bentUpArrow">
            <a:avLst>
              <a:gd name="adj1" fmla="val 17124"/>
              <a:gd name="adj2" fmla="val 17687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Bent-Up Arrow 97"/>
          <p:cNvSpPr/>
          <p:nvPr/>
        </p:nvSpPr>
        <p:spPr>
          <a:xfrm rot="10800000">
            <a:off x="4930892" y="2959748"/>
            <a:ext cx="361188" cy="325235"/>
          </a:xfrm>
          <a:prstGeom prst="bentUpArrow">
            <a:avLst>
              <a:gd name="adj1" fmla="val 17124"/>
              <a:gd name="adj2" fmla="val 17687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9" name="Bent-Up Arrow 98"/>
          <p:cNvSpPr/>
          <p:nvPr/>
        </p:nvSpPr>
        <p:spPr>
          <a:xfrm rot="5400000">
            <a:off x="1787740" y="5640188"/>
            <a:ext cx="715163" cy="325235"/>
          </a:xfrm>
          <a:prstGeom prst="bentUpArrow">
            <a:avLst>
              <a:gd name="adj1" fmla="val 17124"/>
              <a:gd name="adj2" fmla="val 17687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Bent-Up Arrow 99"/>
          <p:cNvSpPr/>
          <p:nvPr/>
        </p:nvSpPr>
        <p:spPr>
          <a:xfrm rot="16200000">
            <a:off x="3269771" y="2138942"/>
            <a:ext cx="572308" cy="560137"/>
          </a:xfrm>
          <a:prstGeom prst="bentUpArrow">
            <a:avLst>
              <a:gd name="adj1" fmla="val 10934"/>
              <a:gd name="adj2" fmla="val 17687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Bent-Up Arrow 100"/>
          <p:cNvSpPr/>
          <p:nvPr/>
        </p:nvSpPr>
        <p:spPr>
          <a:xfrm rot="10800000">
            <a:off x="1929735" y="2200959"/>
            <a:ext cx="572308" cy="560137"/>
          </a:xfrm>
          <a:prstGeom prst="bentUpArrow">
            <a:avLst>
              <a:gd name="adj1" fmla="val 10934"/>
              <a:gd name="adj2" fmla="val 17687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ight Arrow 101"/>
          <p:cNvSpPr/>
          <p:nvPr/>
        </p:nvSpPr>
        <p:spPr>
          <a:xfrm rot="5400000">
            <a:off x="1650303" y="3509749"/>
            <a:ext cx="739208" cy="1767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Right Arrow 102"/>
          <p:cNvSpPr/>
          <p:nvPr/>
        </p:nvSpPr>
        <p:spPr>
          <a:xfrm rot="5400000">
            <a:off x="1650303" y="4575728"/>
            <a:ext cx="739208" cy="1767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Right Arrow 103"/>
          <p:cNvSpPr/>
          <p:nvPr/>
        </p:nvSpPr>
        <p:spPr>
          <a:xfrm>
            <a:off x="3095003" y="6019672"/>
            <a:ext cx="739208" cy="1767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ight Arrow 104"/>
          <p:cNvSpPr/>
          <p:nvPr/>
        </p:nvSpPr>
        <p:spPr>
          <a:xfrm>
            <a:off x="4480864" y="6015645"/>
            <a:ext cx="739208" cy="1767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" name="Right Arrow 105"/>
          <p:cNvSpPr/>
          <p:nvPr/>
        </p:nvSpPr>
        <p:spPr>
          <a:xfrm>
            <a:off x="6072899" y="6013715"/>
            <a:ext cx="739208" cy="1767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Right Arrow 106"/>
          <p:cNvSpPr/>
          <p:nvPr/>
        </p:nvSpPr>
        <p:spPr>
          <a:xfrm rot="16200000">
            <a:off x="7284458" y="5681121"/>
            <a:ext cx="739208" cy="1767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Right Arrow 107"/>
          <p:cNvSpPr/>
          <p:nvPr/>
        </p:nvSpPr>
        <p:spPr>
          <a:xfrm rot="16200000">
            <a:off x="7262736" y="4487947"/>
            <a:ext cx="739208" cy="1767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Right Arrow 108"/>
          <p:cNvSpPr/>
          <p:nvPr/>
        </p:nvSpPr>
        <p:spPr>
          <a:xfrm rot="5400000">
            <a:off x="4608569" y="3968902"/>
            <a:ext cx="739208" cy="1767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Right Arrow 109"/>
          <p:cNvSpPr/>
          <p:nvPr/>
        </p:nvSpPr>
        <p:spPr>
          <a:xfrm rot="16200000">
            <a:off x="3433452" y="3636839"/>
            <a:ext cx="739208" cy="1767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/>
          <p:cNvSpPr/>
          <p:nvPr/>
        </p:nvSpPr>
        <p:spPr>
          <a:xfrm>
            <a:off x="7380312" y="1772816"/>
            <a:ext cx="504056" cy="36004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Right Arrow 111"/>
          <p:cNvSpPr/>
          <p:nvPr/>
        </p:nvSpPr>
        <p:spPr>
          <a:xfrm rot="10800000">
            <a:off x="4058380" y="4632187"/>
            <a:ext cx="739208" cy="1767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3" name="TextBox 112"/>
          <p:cNvSpPr txBox="1"/>
          <p:nvPr/>
        </p:nvSpPr>
        <p:spPr>
          <a:xfrm>
            <a:off x="4261683" y="1331476"/>
            <a:ext cx="2241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Light (Natural / Artificial)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619672" y="1719178"/>
            <a:ext cx="6408712" cy="377519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559724" y="3747177"/>
            <a:ext cx="118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Electrolyte</a:t>
            </a:r>
          </a:p>
        </p:txBody>
      </p:sp>
      <p:sp>
        <p:nvSpPr>
          <p:cNvPr id="2" name="Rectangle 1"/>
          <p:cNvSpPr/>
          <p:nvPr/>
        </p:nvSpPr>
        <p:spPr>
          <a:xfrm>
            <a:off x="2163924" y="1772816"/>
            <a:ext cx="103820" cy="3600400"/>
          </a:xfrm>
          <a:prstGeom prst="rect">
            <a:avLst/>
          </a:prstGeom>
          <a:solidFill>
            <a:srgbClr val="00863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translucentPowder">
            <a:bevelT h="635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/>
          <p:cNvSpPr/>
          <p:nvPr/>
        </p:nvSpPr>
        <p:spPr>
          <a:xfrm>
            <a:off x="7380312" y="1772816"/>
            <a:ext cx="103820" cy="3600400"/>
          </a:xfrm>
          <a:prstGeom prst="rect">
            <a:avLst/>
          </a:prstGeom>
          <a:solidFill>
            <a:srgbClr val="00863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translucentPowder">
            <a:bevelT h="635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7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9632" y="1249757"/>
            <a:ext cx="1977350" cy="3205247"/>
            <a:chOff x="490323" y="2088484"/>
            <a:chExt cx="942183" cy="3737859"/>
          </a:xfrm>
        </p:grpSpPr>
        <p:sp>
          <p:nvSpPr>
            <p:cNvPr id="7" name="Rectangle 125"/>
            <p:cNvSpPr>
              <a:spLocks noChangeArrowheads="1"/>
            </p:cNvSpPr>
            <p:nvPr/>
          </p:nvSpPr>
          <p:spPr bwMode="auto">
            <a:xfrm>
              <a:off x="490323" y="5253261"/>
              <a:ext cx="283878" cy="573082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  <a:extLst/>
          </p:spPr>
          <p:txBody>
            <a:bodyPr vert="vert270" wrap="none" lIns="72000" tIns="72000" rIns="72000" bIns="72000" anchor="ctr"/>
            <a:lstStyle/>
            <a:p>
              <a:pPr algn="ctr"/>
              <a:r>
                <a:rPr lang="en-GB" sz="1100" b="0" dirty="0" smtClean="0">
                  <a:solidFill>
                    <a:schemeClr val="bg1"/>
                  </a:solidFill>
                </a:rPr>
                <a:t>3</a:t>
              </a:r>
              <a:r>
                <a:rPr lang="en-GB" sz="1100" b="0" baseline="30000" dirty="0" smtClean="0">
                  <a:solidFill>
                    <a:schemeClr val="bg1"/>
                  </a:solidFill>
                </a:rPr>
                <a:t>rd</a:t>
              </a:r>
              <a:r>
                <a:rPr lang="en-GB" sz="1000" b="0" dirty="0" smtClean="0">
                  <a:solidFill>
                    <a:schemeClr val="bg1"/>
                  </a:solidFill>
                </a:rPr>
                <a:t> gen.</a:t>
              </a:r>
              <a:endParaRPr lang="en-GB" sz="1000" b="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158"/>
            <p:cNvSpPr>
              <a:spLocks noChangeArrowheads="1"/>
            </p:cNvSpPr>
            <p:nvPr/>
          </p:nvSpPr>
          <p:spPr bwMode="auto">
            <a:xfrm>
              <a:off x="816906" y="5253262"/>
              <a:ext cx="615600" cy="57308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000" b="0" dirty="0" smtClean="0">
                  <a:solidFill>
                    <a:schemeClr val="bg1"/>
                  </a:solidFill>
                </a:rPr>
                <a:t>DSCs</a:t>
              </a:r>
            </a:p>
          </p:txBody>
        </p:sp>
        <p:sp>
          <p:nvSpPr>
            <p:cNvPr id="9" name="Rectangle 125"/>
            <p:cNvSpPr>
              <a:spLocks noChangeArrowheads="1"/>
            </p:cNvSpPr>
            <p:nvPr/>
          </p:nvSpPr>
          <p:spPr bwMode="auto">
            <a:xfrm>
              <a:off x="490323" y="2088484"/>
              <a:ext cx="283878" cy="121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noFill/>
            </a:ln>
            <a:extLst/>
          </p:spPr>
          <p:txBody>
            <a:bodyPr vert="vert270" wrap="none" lIns="72000" tIns="72000" rIns="72000" bIns="72000" anchor="ctr"/>
            <a:lstStyle/>
            <a:p>
              <a:pPr algn="ctr"/>
              <a:r>
                <a:rPr lang="en-GB" sz="1400" dirty="0" smtClean="0"/>
                <a:t>1</a:t>
              </a:r>
              <a:r>
                <a:rPr lang="en-GB" sz="1400" baseline="30000" dirty="0" smtClean="0"/>
                <a:t>st</a:t>
              </a:r>
              <a:r>
                <a:rPr lang="en-GB" sz="900" dirty="0" smtClean="0"/>
                <a:t> </a:t>
              </a:r>
              <a:r>
                <a:rPr lang="en-GB" sz="900" b="0" dirty="0" smtClean="0"/>
                <a:t> generation </a:t>
              </a:r>
              <a:r>
                <a:rPr lang="en-GB" sz="900" dirty="0" smtClean="0"/>
                <a:t>PV</a:t>
              </a:r>
              <a:endParaRPr lang="en-GB" sz="900" b="0" dirty="0"/>
            </a:p>
          </p:txBody>
        </p:sp>
        <p:sp>
          <p:nvSpPr>
            <p:cNvPr id="10" name="Rectangle 158"/>
            <p:cNvSpPr>
              <a:spLocks noChangeArrowheads="1"/>
            </p:cNvSpPr>
            <p:nvPr/>
          </p:nvSpPr>
          <p:spPr bwMode="auto">
            <a:xfrm>
              <a:off x="816906" y="2088484"/>
              <a:ext cx="615600" cy="5730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b="0" dirty="0" smtClean="0"/>
                <a:t>Mono-</a:t>
              </a:r>
            </a:p>
            <a:p>
              <a:pPr algn="ctr"/>
              <a:r>
                <a:rPr lang="en-GB" sz="900" dirty="0"/>
                <a:t>c</a:t>
              </a:r>
              <a:r>
                <a:rPr lang="en-GB" sz="900" dirty="0" smtClean="0"/>
                <a:t>rystalline</a:t>
              </a:r>
            </a:p>
            <a:p>
              <a:pPr algn="ctr"/>
              <a:r>
                <a:rPr lang="en-GB" sz="900" b="0" dirty="0" smtClean="0"/>
                <a:t>silicon</a:t>
              </a:r>
              <a:endParaRPr lang="en-GB" sz="900" b="0" dirty="0"/>
            </a:p>
          </p:txBody>
        </p:sp>
        <p:sp>
          <p:nvSpPr>
            <p:cNvPr id="11" name="Rectangle 158"/>
            <p:cNvSpPr>
              <a:spLocks noChangeArrowheads="1"/>
            </p:cNvSpPr>
            <p:nvPr/>
          </p:nvSpPr>
          <p:spPr bwMode="auto">
            <a:xfrm>
              <a:off x="816906" y="2730838"/>
              <a:ext cx="615600" cy="5730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US" sz="900" dirty="0" smtClean="0"/>
                <a:t>Multi-</a:t>
              </a:r>
            </a:p>
            <a:p>
              <a:pPr algn="ctr"/>
              <a:r>
                <a:rPr lang="en-US" sz="900" dirty="0"/>
                <a:t>c</a:t>
              </a:r>
              <a:r>
                <a:rPr lang="en-US" sz="900" dirty="0" smtClean="0"/>
                <a:t>rystalline</a:t>
              </a:r>
            </a:p>
            <a:p>
              <a:pPr algn="ctr"/>
              <a:r>
                <a:rPr lang="en-US" sz="900" dirty="0" smtClean="0"/>
                <a:t>silicon</a:t>
              </a:r>
              <a:endParaRPr lang="en-GB" sz="900" dirty="0"/>
            </a:p>
          </p:txBody>
        </p:sp>
        <p:sp>
          <p:nvSpPr>
            <p:cNvPr id="12" name="Rectangle 158"/>
            <p:cNvSpPr>
              <a:spLocks noChangeArrowheads="1"/>
            </p:cNvSpPr>
            <p:nvPr/>
          </p:nvSpPr>
          <p:spPr bwMode="auto">
            <a:xfrm>
              <a:off x="816906" y="3370246"/>
              <a:ext cx="615600" cy="5730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b="0" dirty="0" smtClean="0">
                  <a:solidFill>
                    <a:schemeClr val="bg1"/>
                  </a:solidFill>
                </a:rPr>
                <a:t>Cadmium</a:t>
              </a:r>
            </a:p>
            <a:p>
              <a:pPr algn="ctr"/>
              <a:r>
                <a:rPr lang="en-GB" sz="900" dirty="0" smtClean="0">
                  <a:solidFill>
                    <a:schemeClr val="bg1"/>
                  </a:solidFill>
                </a:rPr>
                <a:t>telluride</a:t>
              </a:r>
              <a:endParaRPr lang="en-GB" sz="900" b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5"/>
            <p:cNvSpPr>
              <a:spLocks noChangeArrowheads="1"/>
            </p:cNvSpPr>
            <p:nvPr/>
          </p:nvSpPr>
          <p:spPr bwMode="auto">
            <a:xfrm>
              <a:off x="490323" y="3370247"/>
              <a:ext cx="283878" cy="18308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</a:ln>
            <a:extLst/>
          </p:spPr>
          <p:txBody>
            <a:bodyPr vert="vert270" wrap="none" lIns="72000" tIns="72000" rIns="72000" bIns="72000" anchor="ctr"/>
            <a:lstStyle/>
            <a:p>
              <a:pPr algn="ctr"/>
              <a:r>
                <a:rPr lang="en-GB" sz="1100" b="0" dirty="0" smtClean="0">
                  <a:solidFill>
                    <a:schemeClr val="bg1"/>
                  </a:solidFill>
                </a:rPr>
                <a:t>2</a:t>
              </a:r>
              <a:r>
                <a:rPr lang="en-GB" sz="1100" b="0" baseline="30000" dirty="0" smtClean="0">
                  <a:solidFill>
                    <a:schemeClr val="bg1"/>
                  </a:solidFill>
                </a:rPr>
                <a:t>nd</a:t>
              </a:r>
              <a:r>
                <a:rPr lang="en-GB" sz="900" b="0" dirty="0" smtClean="0">
                  <a:solidFill>
                    <a:schemeClr val="bg1"/>
                  </a:solidFill>
                </a:rPr>
                <a:t>  generation </a:t>
              </a:r>
              <a:r>
                <a:rPr lang="en-GB" sz="900" dirty="0" smtClean="0">
                  <a:solidFill>
                    <a:schemeClr val="bg1"/>
                  </a:solidFill>
                </a:rPr>
                <a:t>PV</a:t>
              </a:r>
              <a:endParaRPr lang="en-GB" sz="900" b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58"/>
            <p:cNvSpPr>
              <a:spLocks noChangeArrowheads="1"/>
            </p:cNvSpPr>
            <p:nvPr/>
          </p:nvSpPr>
          <p:spPr bwMode="auto">
            <a:xfrm>
              <a:off x="816906" y="3999547"/>
              <a:ext cx="615600" cy="5730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CIGS</a:t>
              </a:r>
              <a:endParaRPr lang="en-GB" sz="9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58"/>
            <p:cNvSpPr>
              <a:spLocks noChangeArrowheads="1"/>
            </p:cNvSpPr>
            <p:nvPr/>
          </p:nvSpPr>
          <p:spPr bwMode="auto">
            <a:xfrm>
              <a:off x="816906" y="4627995"/>
              <a:ext cx="615600" cy="5730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sv-SE" sz="900" dirty="0" err="1" smtClean="0">
                  <a:solidFill>
                    <a:schemeClr val="bg1"/>
                  </a:solidFill>
                </a:rPr>
                <a:t>Amorphous</a:t>
              </a:r>
              <a:endParaRPr lang="sv-SE" sz="9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sv-SE" sz="900" dirty="0" err="1" smtClean="0">
                  <a:solidFill>
                    <a:schemeClr val="bg1"/>
                  </a:solidFill>
                </a:rPr>
                <a:t>silicon</a:t>
              </a:r>
              <a:endParaRPr lang="en-GB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01309" y="219255"/>
            <a:ext cx="5476436" cy="4235749"/>
            <a:chOff x="1496616" y="880627"/>
            <a:chExt cx="2808312" cy="4964754"/>
          </a:xfrm>
        </p:grpSpPr>
        <p:sp>
          <p:nvSpPr>
            <p:cNvPr id="17" name="Rectangle 128"/>
            <p:cNvSpPr>
              <a:spLocks noChangeArrowheads="1"/>
            </p:cNvSpPr>
            <p:nvPr/>
          </p:nvSpPr>
          <p:spPr bwMode="auto">
            <a:xfrm>
              <a:off x="2917520" y="1259275"/>
              <a:ext cx="676956" cy="7670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xtLst/>
          </p:spPr>
          <p:txBody>
            <a:bodyPr wrap="square" lIns="18000" tIns="18000" rIns="18000" bIns="18000" anchor="ctr"/>
            <a:lstStyle/>
            <a:p>
              <a:pPr algn="ctr"/>
              <a:r>
                <a:rPr lang="en-GB" sz="900" dirty="0"/>
                <a:t>Sensitivity to light </a:t>
              </a:r>
            </a:p>
            <a:p>
              <a:pPr algn="ctr"/>
              <a:r>
                <a:rPr lang="en-GB" sz="900" dirty="0"/>
                <a:t>angle and condition</a:t>
              </a:r>
            </a:p>
          </p:txBody>
        </p:sp>
        <p:sp>
          <p:nvSpPr>
            <p:cNvPr id="19" name="Rectangle 140"/>
            <p:cNvSpPr>
              <a:spLocks noChangeArrowheads="1"/>
            </p:cNvSpPr>
            <p:nvPr/>
          </p:nvSpPr>
          <p:spPr bwMode="auto">
            <a:xfrm>
              <a:off x="2917520" y="5269381"/>
              <a:ext cx="676956" cy="575998"/>
            </a:xfrm>
            <a:prstGeom prst="rect">
              <a:avLst/>
            </a:prstGeom>
            <a:solidFill>
              <a:srgbClr val="99BB45"/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Low</a:t>
              </a:r>
              <a:endParaRPr lang="en-GB" sz="900" b="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47"/>
            <p:cNvSpPr>
              <a:spLocks noChangeArrowheads="1"/>
            </p:cNvSpPr>
            <p:nvPr/>
          </p:nvSpPr>
          <p:spPr bwMode="auto">
            <a:xfrm>
              <a:off x="2917520" y="2088484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High</a:t>
              </a:r>
              <a:endParaRPr lang="en-GB" sz="900" b="0" dirty="0"/>
            </a:p>
          </p:txBody>
        </p:sp>
        <p:sp>
          <p:nvSpPr>
            <p:cNvPr id="21" name="Rectangle 147"/>
            <p:cNvSpPr>
              <a:spLocks noChangeArrowheads="1"/>
            </p:cNvSpPr>
            <p:nvPr/>
          </p:nvSpPr>
          <p:spPr bwMode="auto">
            <a:xfrm>
              <a:off x="2917520" y="2734111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High </a:t>
              </a:r>
              <a:endParaRPr lang="en-GB" sz="900" b="0" dirty="0"/>
            </a:p>
          </p:txBody>
        </p:sp>
        <p:sp>
          <p:nvSpPr>
            <p:cNvPr id="22" name="Rectangle 147"/>
            <p:cNvSpPr>
              <a:spLocks noChangeArrowheads="1"/>
            </p:cNvSpPr>
            <p:nvPr/>
          </p:nvSpPr>
          <p:spPr bwMode="auto">
            <a:xfrm>
              <a:off x="2917520" y="3376774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Medium</a:t>
              </a:r>
              <a:endParaRPr lang="en-GB" sz="900" b="0" dirty="0"/>
            </a:p>
          </p:txBody>
        </p:sp>
        <p:sp>
          <p:nvSpPr>
            <p:cNvPr id="23" name="Rectangle 147"/>
            <p:cNvSpPr>
              <a:spLocks noChangeArrowheads="1"/>
            </p:cNvSpPr>
            <p:nvPr/>
          </p:nvSpPr>
          <p:spPr bwMode="auto">
            <a:xfrm>
              <a:off x="2917520" y="400928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Medium </a:t>
              </a:r>
              <a:endParaRPr lang="en-GB" sz="900" b="0" dirty="0"/>
            </a:p>
          </p:txBody>
        </p:sp>
        <p:sp>
          <p:nvSpPr>
            <p:cNvPr id="24" name="Rectangle 147"/>
            <p:cNvSpPr>
              <a:spLocks noChangeArrowheads="1"/>
            </p:cNvSpPr>
            <p:nvPr/>
          </p:nvSpPr>
          <p:spPr bwMode="auto">
            <a:xfrm>
              <a:off x="2917520" y="464093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Medium</a:t>
              </a:r>
              <a:endParaRPr lang="en-GB" sz="900" b="0" dirty="0"/>
            </a:p>
          </p:txBody>
        </p:sp>
        <p:sp>
          <p:nvSpPr>
            <p:cNvPr id="25" name="Rectangle 128"/>
            <p:cNvSpPr>
              <a:spLocks noChangeArrowheads="1"/>
            </p:cNvSpPr>
            <p:nvPr/>
          </p:nvSpPr>
          <p:spPr bwMode="auto">
            <a:xfrm>
              <a:off x="1496616" y="1259275"/>
              <a:ext cx="676956" cy="7670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World </a:t>
              </a:r>
            </a:p>
            <a:p>
              <a:pPr algn="ctr"/>
              <a:r>
                <a:rPr lang="en-GB" sz="900" dirty="0"/>
                <a:t>record</a:t>
              </a:r>
            </a:p>
            <a:p>
              <a:pPr algn="ctr"/>
              <a:r>
                <a:rPr lang="en-GB" sz="900" dirty="0"/>
                <a:t>efficiency</a:t>
              </a:r>
            </a:p>
          </p:txBody>
        </p:sp>
        <p:sp>
          <p:nvSpPr>
            <p:cNvPr id="27" name="Rectangle 149"/>
            <p:cNvSpPr>
              <a:spLocks noChangeArrowheads="1"/>
            </p:cNvSpPr>
            <p:nvPr/>
          </p:nvSpPr>
          <p:spPr bwMode="auto">
            <a:xfrm>
              <a:off x="1496616" y="5269380"/>
              <a:ext cx="676956" cy="57600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 smtClean="0"/>
                <a:t>14.14%</a:t>
              </a:r>
            </a:p>
            <a:p>
              <a:pPr algn="ctr"/>
              <a:r>
                <a:rPr lang="en-GB" sz="900" dirty="0" smtClean="0"/>
                <a:t>(15%)</a:t>
              </a:r>
              <a:endParaRPr lang="en-GB" sz="900" dirty="0"/>
            </a:p>
          </p:txBody>
        </p:sp>
        <p:sp>
          <p:nvSpPr>
            <p:cNvPr id="28" name="Rectangle 138"/>
            <p:cNvSpPr>
              <a:spLocks noChangeArrowheads="1"/>
            </p:cNvSpPr>
            <p:nvPr/>
          </p:nvSpPr>
          <p:spPr bwMode="auto">
            <a:xfrm>
              <a:off x="1496616" y="2088484"/>
              <a:ext cx="676956" cy="576000"/>
            </a:xfrm>
            <a:prstGeom prst="rect">
              <a:avLst/>
            </a:prstGeom>
            <a:solidFill>
              <a:srgbClr val="99BB45"/>
            </a:solidFill>
            <a:ln>
              <a:solidFill>
                <a:srgbClr val="99BB45"/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3</a:t>
              </a:r>
              <a:r>
                <a:rPr lang="en-GB" sz="900" dirty="0" smtClean="0">
                  <a:solidFill>
                    <a:schemeClr val="bg1"/>
                  </a:solidFill>
                </a:rPr>
                <a:t>0.0%</a:t>
              </a:r>
              <a:endParaRPr lang="en-GB" sz="900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138"/>
            <p:cNvSpPr>
              <a:spLocks noChangeArrowheads="1"/>
            </p:cNvSpPr>
            <p:nvPr/>
          </p:nvSpPr>
          <p:spPr bwMode="auto">
            <a:xfrm>
              <a:off x="1496616" y="2734111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18.0</a:t>
              </a:r>
              <a:r>
                <a:rPr lang="en-GB" sz="900" dirty="0" smtClean="0"/>
                <a:t>%</a:t>
              </a:r>
              <a:endParaRPr lang="en-GB" sz="900" baseline="30000" dirty="0"/>
            </a:p>
          </p:txBody>
        </p:sp>
        <p:sp>
          <p:nvSpPr>
            <p:cNvPr id="30" name="Rectangle 138"/>
            <p:cNvSpPr>
              <a:spLocks noChangeArrowheads="1"/>
            </p:cNvSpPr>
            <p:nvPr/>
          </p:nvSpPr>
          <p:spPr bwMode="auto">
            <a:xfrm>
              <a:off x="1496616" y="3376774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17.3</a:t>
              </a:r>
              <a:r>
                <a:rPr lang="en-GB" sz="900" dirty="0" smtClean="0"/>
                <a:t>%</a:t>
              </a:r>
              <a:endParaRPr lang="en-GB" sz="900" baseline="30000" dirty="0"/>
            </a:p>
          </p:txBody>
        </p:sp>
        <p:sp>
          <p:nvSpPr>
            <p:cNvPr id="31" name="Rectangle 138"/>
            <p:cNvSpPr>
              <a:spLocks noChangeArrowheads="1"/>
            </p:cNvSpPr>
            <p:nvPr/>
          </p:nvSpPr>
          <p:spPr bwMode="auto">
            <a:xfrm>
              <a:off x="1496616" y="400928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20.3</a:t>
              </a:r>
              <a:r>
                <a:rPr lang="en-GB" sz="900" dirty="0" smtClean="0"/>
                <a:t>%</a:t>
              </a:r>
              <a:endParaRPr lang="en-GB" sz="900" baseline="30000" dirty="0"/>
            </a:p>
          </p:txBody>
        </p:sp>
        <p:sp>
          <p:nvSpPr>
            <p:cNvPr id="32" name="Rectangle 138"/>
            <p:cNvSpPr>
              <a:spLocks noChangeArrowheads="1"/>
            </p:cNvSpPr>
            <p:nvPr/>
          </p:nvSpPr>
          <p:spPr bwMode="auto">
            <a:xfrm>
              <a:off x="1496616" y="464093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13.0</a:t>
              </a:r>
              <a:r>
                <a:rPr lang="en-GB" sz="900" dirty="0" smtClean="0"/>
                <a:t>%</a:t>
              </a:r>
              <a:endParaRPr lang="en-GB" sz="900" baseline="30000" dirty="0"/>
            </a:p>
          </p:txBody>
        </p:sp>
        <p:sp>
          <p:nvSpPr>
            <p:cNvPr id="33" name="Rectangle 128"/>
            <p:cNvSpPr>
              <a:spLocks noChangeArrowheads="1"/>
            </p:cNvSpPr>
            <p:nvPr/>
          </p:nvSpPr>
          <p:spPr bwMode="auto">
            <a:xfrm>
              <a:off x="2207068" y="1259275"/>
              <a:ext cx="676956" cy="7670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Module</a:t>
              </a:r>
            </a:p>
            <a:p>
              <a:pPr algn="ctr"/>
              <a:r>
                <a:rPr lang="en-GB" sz="900" dirty="0"/>
                <a:t>efficiency</a:t>
              </a:r>
            </a:p>
          </p:txBody>
        </p:sp>
        <p:sp>
          <p:nvSpPr>
            <p:cNvPr id="35" name="Rectangle 149"/>
            <p:cNvSpPr>
              <a:spLocks noChangeArrowheads="1"/>
            </p:cNvSpPr>
            <p:nvPr/>
          </p:nvSpPr>
          <p:spPr bwMode="auto">
            <a:xfrm>
              <a:off x="2207068" y="5269381"/>
              <a:ext cx="676956" cy="57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10.3%</a:t>
              </a:r>
            </a:p>
          </p:txBody>
        </p:sp>
        <p:sp>
          <p:nvSpPr>
            <p:cNvPr id="37" name="Rectangle 138"/>
            <p:cNvSpPr>
              <a:spLocks noChangeArrowheads="1"/>
            </p:cNvSpPr>
            <p:nvPr/>
          </p:nvSpPr>
          <p:spPr bwMode="auto">
            <a:xfrm>
              <a:off x="2207068" y="2734111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13.0-15.0</a:t>
              </a:r>
              <a:r>
                <a:rPr lang="en-GB" sz="900" dirty="0" smtClean="0"/>
                <a:t>%</a:t>
              </a:r>
              <a:endParaRPr lang="en-GB" sz="900" baseline="30000" dirty="0"/>
            </a:p>
          </p:txBody>
        </p:sp>
        <p:sp>
          <p:nvSpPr>
            <p:cNvPr id="38" name="Rectangle 138"/>
            <p:cNvSpPr>
              <a:spLocks noChangeArrowheads="1"/>
            </p:cNvSpPr>
            <p:nvPr/>
          </p:nvSpPr>
          <p:spPr bwMode="auto">
            <a:xfrm>
              <a:off x="2207068" y="3376774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13.5</a:t>
              </a:r>
              <a:r>
                <a:rPr lang="en-GB" sz="900" dirty="0" smtClean="0"/>
                <a:t>%</a:t>
              </a:r>
              <a:endParaRPr lang="en-GB" sz="900" baseline="30000" dirty="0"/>
            </a:p>
          </p:txBody>
        </p:sp>
        <p:sp>
          <p:nvSpPr>
            <p:cNvPr id="39" name="Rectangle 138"/>
            <p:cNvSpPr>
              <a:spLocks noChangeArrowheads="1"/>
            </p:cNvSpPr>
            <p:nvPr/>
          </p:nvSpPr>
          <p:spPr bwMode="auto">
            <a:xfrm>
              <a:off x="2207068" y="400928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15.1</a:t>
              </a:r>
              <a:r>
                <a:rPr lang="en-GB" sz="900" dirty="0" smtClean="0"/>
                <a:t>%</a:t>
              </a:r>
              <a:endParaRPr lang="en-GB" sz="900" baseline="30000" dirty="0"/>
            </a:p>
          </p:txBody>
        </p:sp>
        <p:sp>
          <p:nvSpPr>
            <p:cNvPr id="40" name="Rectangle 138"/>
            <p:cNvSpPr>
              <a:spLocks noChangeArrowheads="1"/>
            </p:cNvSpPr>
            <p:nvPr/>
          </p:nvSpPr>
          <p:spPr bwMode="auto">
            <a:xfrm>
              <a:off x="2207068" y="464093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5.0-7.0</a:t>
              </a:r>
              <a:r>
                <a:rPr lang="en-GB" sz="900" dirty="0" smtClean="0"/>
                <a:t>%</a:t>
              </a:r>
              <a:endParaRPr lang="en-GB" sz="900" baseline="30000" dirty="0"/>
            </a:p>
          </p:txBody>
        </p:sp>
        <p:sp>
          <p:nvSpPr>
            <p:cNvPr id="41" name="Rectangle 128"/>
            <p:cNvSpPr>
              <a:spLocks noChangeArrowheads="1"/>
            </p:cNvSpPr>
            <p:nvPr/>
          </p:nvSpPr>
          <p:spPr bwMode="auto">
            <a:xfrm>
              <a:off x="3627972" y="1259275"/>
              <a:ext cx="676956" cy="7670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Sensitivity to</a:t>
              </a:r>
            </a:p>
            <a:p>
              <a:pPr algn="ctr"/>
              <a:r>
                <a:rPr lang="en-GB" sz="900" dirty="0"/>
                <a:t>temperature </a:t>
              </a:r>
            </a:p>
            <a:p>
              <a:pPr algn="ctr"/>
              <a:r>
                <a:rPr lang="en-GB" sz="900" dirty="0"/>
                <a:t>fluctuations</a:t>
              </a:r>
            </a:p>
          </p:txBody>
        </p:sp>
        <p:sp>
          <p:nvSpPr>
            <p:cNvPr id="43" name="Rectangle 148"/>
            <p:cNvSpPr>
              <a:spLocks noChangeArrowheads="1"/>
            </p:cNvSpPr>
            <p:nvPr/>
          </p:nvSpPr>
          <p:spPr bwMode="auto">
            <a:xfrm>
              <a:off x="3627972" y="5269381"/>
              <a:ext cx="676956" cy="576000"/>
            </a:xfrm>
            <a:prstGeom prst="rect">
              <a:avLst/>
            </a:prstGeom>
            <a:solidFill>
              <a:srgbClr val="99BB45"/>
            </a:solidFill>
            <a:ln>
              <a:solidFill>
                <a:srgbClr val="99BB45"/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+ 0.1% / </a:t>
              </a:r>
              <a:r>
                <a:rPr lang="en-GB" sz="900" dirty="0">
                  <a:solidFill>
                    <a:schemeClr val="bg1"/>
                  </a:solidFill>
                  <a:cs typeface="Calibri"/>
                </a:rPr>
                <a:t>ᵒC</a:t>
              </a:r>
              <a:endParaRPr lang="en-GB" sz="900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148"/>
            <p:cNvSpPr>
              <a:spLocks noChangeArrowheads="1"/>
            </p:cNvSpPr>
            <p:nvPr/>
          </p:nvSpPr>
          <p:spPr bwMode="auto">
            <a:xfrm>
              <a:off x="3627972" y="2088484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- 0.53% / </a:t>
              </a:r>
              <a:r>
                <a:rPr lang="en-GB" sz="900" dirty="0">
                  <a:cs typeface="Calibri"/>
                </a:rPr>
                <a:t>ᵒC</a:t>
              </a:r>
              <a:endParaRPr lang="en-GB" sz="900" dirty="0"/>
            </a:p>
          </p:txBody>
        </p:sp>
        <p:sp>
          <p:nvSpPr>
            <p:cNvPr id="45" name="Rectangle 148"/>
            <p:cNvSpPr>
              <a:spLocks noChangeArrowheads="1"/>
            </p:cNvSpPr>
            <p:nvPr/>
          </p:nvSpPr>
          <p:spPr bwMode="auto">
            <a:xfrm>
              <a:off x="3627972" y="2734111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- 0.44% / ᵒC</a:t>
              </a:r>
            </a:p>
          </p:txBody>
        </p:sp>
        <p:sp>
          <p:nvSpPr>
            <p:cNvPr id="46" name="Rectangle 148"/>
            <p:cNvSpPr>
              <a:spLocks noChangeArrowheads="1"/>
            </p:cNvSpPr>
            <p:nvPr/>
          </p:nvSpPr>
          <p:spPr bwMode="auto">
            <a:xfrm>
              <a:off x="3627972" y="3376774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- 0.27% / </a:t>
              </a:r>
              <a:r>
                <a:rPr lang="en-GB" sz="900" dirty="0">
                  <a:cs typeface="Calibri"/>
                </a:rPr>
                <a:t>ᵒC</a:t>
              </a:r>
              <a:endParaRPr lang="en-GB" sz="900" dirty="0"/>
            </a:p>
          </p:txBody>
        </p:sp>
        <p:sp>
          <p:nvSpPr>
            <p:cNvPr id="47" name="Rectangle 148"/>
            <p:cNvSpPr>
              <a:spLocks noChangeArrowheads="1"/>
            </p:cNvSpPr>
            <p:nvPr/>
          </p:nvSpPr>
          <p:spPr bwMode="auto">
            <a:xfrm>
              <a:off x="3627972" y="400928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- 0.42% / </a:t>
              </a:r>
              <a:r>
                <a:rPr lang="en-GB" sz="900" dirty="0">
                  <a:cs typeface="Calibri"/>
                </a:rPr>
                <a:t>ᵒC</a:t>
              </a:r>
              <a:endParaRPr lang="en-GB" sz="900" dirty="0"/>
            </a:p>
          </p:txBody>
        </p:sp>
        <p:sp>
          <p:nvSpPr>
            <p:cNvPr id="48" name="Rectangle 148"/>
            <p:cNvSpPr>
              <a:spLocks noChangeArrowheads="1"/>
            </p:cNvSpPr>
            <p:nvPr/>
          </p:nvSpPr>
          <p:spPr bwMode="auto">
            <a:xfrm>
              <a:off x="3627972" y="464093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- 0.20% / </a:t>
              </a:r>
              <a:r>
                <a:rPr lang="en-GB" sz="900" dirty="0">
                  <a:cs typeface="Calibri"/>
                </a:rPr>
                <a:t>ᵒC</a:t>
              </a:r>
              <a:endParaRPr lang="en-GB" sz="900" dirty="0"/>
            </a:p>
          </p:txBody>
        </p:sp>
        <p:sp>
          <p:nvSpPr>
            <p:cNvPr id="49" name="Text Placeholder 8"/>
            <p:cNvSpPr txBox="1">
              <a:spLocks/>
            </p:cNvSpPr>
            <p:nvPr/>
          </p:nvSpPr>
          <p:spPr>
            <a:xfrm>
              <a:off x="1496616" y="880627"/>
              <a:ext cx="2808312" cy="32400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txBody>
            <a:bodyPr vert="horz" lIns="36000" tIns="36000" rIns="36000" bIns="36000" rtlCol="0" anchor="ctr" anchorCtr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spcAft>
                  <a:spcPts val="500"/>
                </a:spcAft>
                <a:buClr>
                  <a:schemeClr val="accent5"/>
                </a:buClr>
                <a:buFont typeface="Arial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Calibri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Calibri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Calibr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Calibr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Calibr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Performance</a:t>
              </a:r>
            </a:p>
          </p:txBody>
        </p:sp>
        <p:sp>
          <p:nvSpPr>
            <p:cNvPr id="57" name="Rectangle 147"/>
            <p:cNvSpPr>
              <a:spLocks noChangeArrowheads="1"/>
            </p:cNvSpPr>
            <p:nvPr/>
          </p:nvSpPr>
          <p:spPr bwMode="auto">
            <a:xfrm>
              <a:off x="2917520" y="2734111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High </a:t>
              </a:r>
              <a:endParaRPr lang="en-GB" sz="900" b="0" dirty="0"/>
            </a:p>
          </p:txBody>
        </p:sp>
        <p:sp>
          <p:nvSpPr>
            <p:cNvPr id="58" name="Rectangle 138"/>
            <p:cNvSpPr>
              <a:spLocks noChangeArrowheads="1"/>
            </p:cNvSpPr>
            <p:nvPr/>
          </p:nvSpPr>
          <p:spPr bwMode="auto">
            <a:xfrm>
              <a:off x="2207067" y="2734111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13.0-15.0</a:t>
              </a:r>
              <a:r>
                <a:rPr lang="en-GB" sz="900" dirty="0" smtClean="0"/>
                <a:t>%</a:t>
              </a:r>
              <a:endParaRPr lang="en-GB" sz="900" baseline="30000" dirty="0"/>
            </a:p>
          </p:txBody>
        </p:sp>
        <p:sp>
          <p:nvSpPr>
            <p:cNvPr id="59" name="Rectangle 148"/>
            <p:cNvSpPr>
              <a:spLocks noChangeArrowheads="1"/>
            </p:cNvSpPr>
            <p:nvPr/>
          </p:nvSpPr>
          <p:spPr bwMode="auto">
            <a:xfrm>
              <a:off x="3627972" y="2734111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- 0.44% / ᵒC</a:t>
              </a:r>
            </a:p>
          </p:txBody>
        </p:sp>
        <p:sp>
          <p:nvSpPr>
            <p:cNvPr id="60" name="Rectangle 148"/>
            <p:cNvSpPr>
              <a:spLocks noChangeArrowheads="1"/>
            </p:cNvSpPr>
            <p:nvPr/>
          </p:nvSpPr>
          <p:spPr bwMode="auto">
            <a:xfrm>
              <a:off x="3627972" y="3376774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- 0.27% / </a:t>
              </a:r>
              <a:r>
                <a:rPr lang="en-GB" sz="900" dirty="0">
                  <a:cs typeface="Calibri"/>
                </a:rPr>
                <a:t>ᵒC</a:t>
              </a:r>
              <a:endParaRPr lang="en-GB" sz="900" dirty="0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1187624" y="3884450"/>
            <a:ext cx="7704856" cy="64968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Rectangle 138"/>
          <p:cNvSpPr>
            <a:spLocks noChangeArrowheads="1"/>
          </p:cNvSpPr>
          <p:nvPr/>
        </p:nvSpPr>
        <p:spPr bwMode="auto">
          <a:xfrm>
            <a:off x="4692041" y="1250092"/>
            <a:ext cx="1320119" cy="491422"/>
          </a:xfrm>
          <a:prstGeom prst="rect">
            <a:avLst/>
          </a:prstGeom>
          <a:solidFill>
            <a:srgbClr val="99BB45"/>
          </a:solidFill>
          <a:ln>
            <a:solidFill>
              <a:srgbClr val="99BB45"/>
            </a:solidFill>
          </a:ln>
          <a:extLst/>
        </p:spPr>
        <p:txBody>
          <a:bodyPr wrap="none" lIns="72000" tIns="72000" rIns="72000" bIns="72000" anchor="ctr"/>
          <a:lstStyle/>
          <a:p>
            <a:pPr algn="ctr"/>
            <a:r>
              <a:rPr lang="en-GB" sz="900" dirty="0" smtClean="0">
                <a:solidFill>
                  <a:schemeClr val="bg1"/>
                </a:solidFill>
              </a:rPr>
              <a:t>19.5%</a:t>
            </a:r>
            <a:endParaRPr lang="en-GB" sz="900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Straight Connector 260"/>
          <p:cNvCxnSpPr/>
          <p:nvPr/>
        </p:nvCxnSpPr>
        <p:spPr>
          <a:xfrm flipV="1">
            <a:off x="2168937" y="5085184"/>
            <a:ext cx="0" cy="204569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2816088" y="5085184"/>
            <a:ext cx="3997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endCxn id="125" idx="0"/>
          </p:cNvCxnSpPr>
          <p:nvPr/>
        </p:nvCxnSpPr>
        <p:spPr>
          <a:xfrm rot="16200000" flipV="1">
            <a:off x="5890519" y="3047242"/>
            <a:ext cx="4165009" cy="320014"/>
          </a:xfrm>
          <a:prstGeom prst="bentConnector3">
            <a:avLst>
              <a:gd name="adj1" fmla="val 99017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2" name="Freeform 171"/>
          <p:cNvSpPr/>
          <p:nvPr/>
        </p:nvSpPr>
        <p:spPr>
          <a:xfrm>
            <a:off x="5580112" y="1393340"/>
            <a:ext cx="2174631" cy="2467708"/>
          </a:xfrm>
          <a:custGeom>
            <a:avLst/>
            <a:gdLst>
              <a:gd name="connsiteX0" fmla="*/ 1623646 w 2174631"/>
              <a:gd name="connsiteY0" fmla="*/ 0 h 2467708"/>
              <a:gd name="connsiteX1" fmla="*/ 0 w 2174631"/>
              <a:gd name="connsiteY1" fmla="*/ 2467708 h 2467708"/>
              <a:gd name="connsiteX2" fmla="*/ 2168769 w 2174631"/>
              <a:gd name="connsiteY2" fmla="*/ 2467708 h 2467708"/>
              <a:gd name="connsiteX3" fmla="*/ 2174631 w 2174631"/>
              <a:gd name="connsiteY3" fmla="*/ 849923 h 2467708"/>
              <a:gd name="connsiteX4" fmla="*/ 1623646 w 2174631"/>
              <a:gd name="connsiteY4" fmla="*/ 0 h 24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4631" h="2467708">
                <a:moveTo>
                  <a:pt x="1623646" y="0"/>
                </a:moveTo>
                <a:lnTo>
                  <a:pt x="0" y="2467708"/>
                </a:lnTo>
                <a:lnTo>
                  <a:pt x="2168769" y="2467708"/>
                </a:lnTo>
                <a:lnTo>
                  <a:pt x="2174631" y="849923"/>
                </a:lnTo>
                <a:lnTo>
                  <a:pt x="1623646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3" name="Isosceles Triangle 152"/>
          <p:cNvSpPr/>
          <p:nvPr/>
        </p:nvSpPr>
        <p:spPr>
          <a:xfrm>
            <a:off x="755576" y="1408721"/>
            <a:ext cx="3197385" cy="2452327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5" name="Isosceles Triangle 154"/>
          <p:cNvSpPr/>
          <p:nvPr/>
        </p:nvSpPr>
        <p:spPr>
          <a:xfrm>
            <a:off x="2370232" y="1412776"/>
            <a:ext cx="3197385" cy="2452327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7" name="Isosceles Triangle 156"/>
          <p:cNvSpPr/>
          <p:nvPr/>
        </p:nvSpPr>
        <p:spPr>
          <a:xfrm>
            <a:off x="3959283" y="1408721"/>
            <a:ext cx="3197385" cy="2452327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9" name="Freeform 168"/>
          <p:cNvSpPr/>
          <p:nvPr/>
        </p:nvSpPr>
        <p:spPr>
          <a:xfrm>
            <a:off x="404446" y="1412631"/>
            <a:ext cx="1963616" cy="2455984"/>
          </a:xfrm>
          <a:custGeom>
            <a:avLst/>
            <a:gdLst>
              <a:gd name="connsiteX0" fmla="*/ 363416 w 1963616"/>
              <a:gd name="connsiteY0" fmla="*/ 0 h 2455984"/>
              <a:gd name="connsiteX1" fmla="*/ 1963616 w 1963616"/>
              <a:gd name="connsiteY1" fmla="*/ 2455984 h 2455984"/>
              <a:gd name="connsiteX2" fmla="*/ 5862 w 1963616"/>
              <a:gd name="connsiteY2" fmla="*/ 2450123 h 2455984"/>
              <a:gd name="connsiteX3" fmla="*/ 0 w 1963616"/>
              <a:gd name="connsiteY3" fmla="*/ 574431 h 2455984"/>
              <a:gd name="connsiteX4" fmla="*/ 363416 w 1963616"/>
              <a:gd name="connsiteY4" fmla="*/ 0 h 245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3616" h="2455984">
                <a:moveTo>
                  <a:pt x="363416" y="0"/>
                </a:moveTo>
                <a:lnTo>
                  <a:pt x="1963616" y="2455984"/>
                </a:lnTo>
                <a:lnTo>
                  <a:pt x="5862" y="2450123"/>
                </a:lnTo>
                <a:lnTo>
                  <a:pt x="0" y="574431"/>
                </a:lnTo>
                <a:lnTo>
                  <a:pt x="363416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6" name="Chord 125"/>
          <p:cNvSpPr/>
          <p:nvPr/>
        </p:nvSpPr>
        <p:spPr>
          <a:xfrm rot="5400000">
            <a:off x="467184" y="1421673"/>
            <a:ext cx="619228" cy="677635"/>
          </a:xfrm>
          <a:prstGeom prst="chord">
            <a:avLst>
              <a:gd name="adj1" fmla="val 4828169"/>
              <a:gd name="adj2" fmla="val 1676885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1520" y="1124744"/>
            <a:ext cx="145328" cy="3672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75" name="Group 174"/>
          <p:cNvGrpSpPr/>
          <p:nvPr/>
        </p:nvGrpSpPr>
        <p:grpSpPr>
          <a:xfrm>
            <a:off x="251520" y="620688"/>
            <a:ext cx="7632848" cy="815868"/>
            <a:chOff x="251520" y="620688"/>
            <a:chExt cx="7632848" cy="815868"/>
          </a:xfrm>
        </p:grpSpPr>
        <p:grpSp>
          <p:nvGrpSpPr>
            <p:cNvPr id="39" name="Group 38"/>
            <p:cNvGrpSpPr/>
            <p:nvPr/>
          </p:nvGrpSpPr>
          <p:grpSpPr>
            <a:xfrm>
              <a:off x="251520" y="836712"/>
              <a:ext cx="7632848" cy="599844"/>
              <a:chOff x="898280" y="332656"/>
              <a:chExt cx="7632848" cy="599844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4562608" y="-3036020"/>
                <a:ext cx="311812" cy="762522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98280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187624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475656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63688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061456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339752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29096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17128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205160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496876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786220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074252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362284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647692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937036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225068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513100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810868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089164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378508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666540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951948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241292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529324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817356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115124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393420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12" name="Freeform 111"/>
            <p:cNvSpPr/>
            <p:nvPr/>
          </p:nvSpPr>
          <p:spPr>
            <a:xfrm rot="10800000">
              <a:off x="434045" y="620688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Freeform 112"/>
            <p:cNvSpPr/>
            <p:nvPr/>
          </p:nvSpPr>
          <p:spPr>
            <a:xfrm rot="10800000">
              <a:off x="1009700" y="620689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4" name="Freeform 113"/>
            <p:cNvSpPr/>
            <p:nvPr/>
          </p:nvSpPr>
          <p:spPr>
            <a:xfrm rot="10800000">
              <a:off x="1601004" y="620688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Freeform 114"/>
            <p:cNvSpPr/>
            <p:nvPr/>
          </p:nvSpPr>
          <p:spPr>
            <a:xfrm rot="10800000">
              <a:off x="2168937" y="620689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Freeform 115"/>
            <p:cNvSpPr/>
            <p:nvPr/>
          </p:nvSpPr>
          <p:spPr>
            <a:xfrm rot="10800000">
              <a:off x="2745921" y="620688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Freeform 116"/>
            <p:cNvSpPr/>
            <p:nvPr/>
          </p:nvSpPr>
          <p:spPr>
            <a:xfrm rot="10800000">
              <a:off x="3321576" y="620689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Freeform 117"/>
            <p:cNvSpPr/>
            <p:nvPr/>
          </p:nvSpPr>
          <p:spPr>
            <a:xfrm rot="10800000">
              <a:off x="3912880" y="620688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Freeform 118"/>
            <p:cNvSpPr/>
            <p:nvPr/>
          </p:nvSpPr>
          <p:spPr>
            <a:xfrm rot="10800000">
              <a:off x="4480813" y="620689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0" name="Freeform 119"/>
            <p:cNvSpPr/>
            <p:nvPr/>
          </p:nvSpPr>
          <p:spPr>
            <a:xfrm rot="10800000">
              <a:off x="5068845" y="620688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1" name="Freeform 120"/>
            <p:cNvSpPr/>
            <p:nvPr/>
          </p:nvSpPr>
          <p:spPr>
            <a:xfrm rot="10800000">
              <a:off x="5644500" y="620689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2" name="Freeform 121"/>
            <p:cNvSpPr/>
            <p:nvPr/>
          </p:nvSpPr>
          <p:spPr>
            <a:xfrm rot="10800000">
              <a:off x="6235804" y="620688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3" name="Freeform 122"/>
            <p:cNvSpPr/>
            <p:nvPr/>
          </p:nvSpPr>
          <p:spPr>
            <a:xfrm rot="10800000">
              <a:off x="6803737" y="620689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4" name="Freeform 123"/>
            <p:cNvSpPr/>
            <p:nvPr/>
          </p:nvSpPr>
          <p:spPr>
            <a:xfrm rot="10800000">
              <a:off x="7354024" y="620689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7740352" y="1124744"/>
            <a:ext cx="145328" cy="3672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2" name="Chord 151"/>
          <p:cNvSpPr/>
          <p:nvPr/>
        </p:nvSpPr>
        <p:spPr>
          <a:xfrm rot="5400000">
            <a:off x="2051360" y="1417618"/>
            <a:ext cx="619228" cy="677635"/>
          </a:xfrm>
          <a:prstGeom prst="chord">
            <a:avLst>
              <a:gd name="adj1" fmla="val 4828169"/>
              <a:gd name="adj2" fmla="val 1676885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" name="Chord 153"/>
          <p:cNvSpPr/>
          <p:nvPr/>
        </p:nvSpPr>
        <p:spPr>
          <a:xfrm rot="5400000">
            <a:off x="3666016" y="1421673"/>
            <a:ext cx="619228" cy="677635"/>
          </a:xfrm>
          <a:prstGeom prst="chord">
            <a:avLst>
              <a:gd name="adj1" fmla="val 4828169"/>
              <a:gd name="adj2" fmla="val 1676885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6" name="Chord 155"/>
          <p:cNvSpPr/>
          <p:nvPr/>
        </p:nvSpPr>
        <p:spPr>
          <a:xfrm rot="5400000">
            <a:off x="5255067" y="1417618"/>
            <a:ext cx="619228" cy="677635"/>
          </a:xfrm>
          <a:prstGeom prst="chord">
            <a:avLst>
              <a:gd name="adj1" fmla="val 4828169"/>
              <a:gd name="adj2" fmla="val 1676885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8" name="Chord 157"/>
          <p:cNvSpPr/>
          <p:nvPr/>
        </p:nvSpPr>
        <p:spPr>
          <a:xfrm rot="5400000">
            <a:off x="6875896" y="1417618"/>
            <a:ext cx="619228" cy="677635"/>
          </a:xfrm>
          <a:prstGeom prst="chord">
            <a:avLst>
              <a:gd name="adj1" fmla="val 4828169"/>
              <a:gd name="adj2" fmla="val 1676885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3" name="Rectangle 172"/>
          <p:cNvSpPr/>
          <p:nvPr/>
        </p:nvSpPr>
        <p:spPr>
          <a:xfrm>
            <a:off x="2246724" y="3790704"/>
            <a:ext cx="3405396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4" name="Rectangle 173"/>
          <p:cNvSpPr/>
          <p:nvPr/>
        </p:nvSpPr>
        <p:spPr>
          <a:xfrm rot="16200000">
            <a:off x="3992126" y="265717"/>
            <a:ext cx="145328" cy="735112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6" name="Rectangle 175"/>
          <p:cNvSpPr/>
          <p:nvPr/>
        </p:nvSpPr>
        <p:spPr>
          <a:xfrm>
            <a:off x="7336438" y="5302872"/>
            <a:ext cx="1610464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7" name="Oval 176"/>
          <p:cNvSpPr/>
          <p:nvPr/>
        </p:nvSpPr>
        <p:spPr>
          <a:xfrm>
            <a:off x="8658870" y="5446888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8" name="Oval 177"/>
          <p:cNvSpPr/>
          <p:nvPr/>
        </p:nvSpPr>
        <p:spPr>
          <a:xfrm>
            <a:off x="8370838" y="5446888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9" name="Rounded Rectangle 178"/>
          <p:cNvSpPr/>
          <p:nvPr/>
        </p:nvSpPr>
        <p:spPr>
          <a:xfrm>
            <a:off x="7406605" y="5446888"/>
            <a:ext cx="532185" cy="21602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0" name="Oval 179"/>
          <p:cNvSpPr/>
          <p:nvPr/>
        </p:nvSpPr>
        <p:spPr>
          <a:xfrm>
            <a:off x="8082806" y="5446888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1" name="Rectangle 180"/>
          <p:cNvSpPr/>
          <p:nvPr/>
        </p:nvSpPr>
        <p:spPr>
          <a:xfrm>
            <a:off x="795772" y="5288508"/>
            <a:ext cx="1610464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4" name="Rounded Rectangle 183"/>
          <p:cNvSpPr/>
          <p:nvPr/>
        </p:nvSpPr>
        <p:spPr>
          <a:xfrm>
            <a:off x="865939" y="5358852"/>
            <a:ext cx="686465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7" name="Rounded Rectangle 186"/>
          <p:cNvSpPr/>
          <p:nvPr/>
        </p:nvSpPr>
        <p:spPr>
          <a:xfrm>
            <a:off x="7434734" y="5905225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8" name="Rounded Rectangle 187"/>
          <p:cNvSpPr/>
          <p:nvPr/>
        </p:nvSpPr>
        <p:spPr>
          <a:xfrm>
            <a:off x="7559556" y="5905225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9" name="Rounded Rectangle 188"/>
          <p:cNvSpPr/>
          <p:nvPr/>
        </p:nvSpPr>
        <p:spPr>
          <a:xfrm>
            <a:off x="1619672" y="5386805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0" name="Rounded Rectangle 189"/>
          <p:cNvSpPr/>
          <p:nvPr/>
        </p:nvSpPr>
        <p:spPr>
          <a:xfrm>
            <a:off x="1744494" y="5386805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2" name="Rounded Rectangle 191"/>
          <p:cNvSpPr/>
          <p:nvPr/>
        </p:nvSpPr>
        <p:spPr>
          <a:xfrm>
            <a:off x="1620199" y="5461834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4" name="Rounded Rectangle 193"/>
          <p:cNvSpPr/>
          <p:nvPr/>
        </p:nvSpPr>
        <p:spPr>
          <a:xfrm>
            <a:off x="1912760" y="5383964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5" name="Rounded Rectangle 194"/>
          <p:cNvSpPr/>
          <p:nvPr/>
        </p:nvSpPr>
        <p:spPr>
          <a:xfrm>
            <a:off x="2037582" y="5383964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3" name="Rounded Rectangle 192"/>
          <p:cNvSpPr/>
          <p:nvPr/>
        </p:nvSpPr>
        <p:spPr>
          <a:xfrm>
            <a:off x="1745021" y="5461834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6" name="Rounded Rectangle 195"/>
          <p:cNvSpPr/>
          <p:nvPr/>
        </p:nvSpPr>
        <p:spPr>
          <a:xfrm>
            <a:off x="1913287" y="5458993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7" name="Rounded Rectangle 196"/>
          <p:cNvSpPr/>
          <p:nvPr/>
        </p:nvSpPr>
        <p:spPr>
          <a:xfrm>
            <a:off x="2038109" y="5458993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8" name="Oval 197"/>
          <p:cNvSpPr/>
          <p:nvPr/>
        </p:nvSpPr>
        <p:spPr>
          <a:xfrm>
            <a:off x="1907704" y="5576540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9" name="Oval 198"/>
          <p:cNvSpPr/>
          <p:nvPr/>
        </p:nvSpPr>
        <p:spPr>
          <a:xfrm>
            <a:off x="1619672" y="5576540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0" name="Rectangle 199"/>
          <p:cNvSpPr/>
          <p:nvPr/>
        </p:nvSpPr>
        <p:spPr>
          <a:xfrm>
            <a:off x="2555959" y="5289753"/>
            <a:ext cx="1610464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ounded Rectangle 200"/>
          <p:cNvSpPr/>
          <p:nvPr/>
        </p:nvSpPr>
        <p:spPr>
          <a:xfrm>
            <a:off x="2626126" y="5360097"/>
            <a:ext cx="686465" cy="21768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2" name="Rounded Rectangle 201"/>
          <p:cNvSpPr/>
          <p:nvPr/>
        </p:nvSpPr>
        <p:spPr>
          <a:xfrm>
            <a:off x="3379859" y="5388050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3" name="Rounded Rectangle 202"/>
          <p:cNvSpPr/>
          <p:nvPr/>
        </p:nvSpPr>
        <p:spPr>
          <a:xfrm>
            <a:off x="3504681" y="5388050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4" name="Rounded Rectangle 203"/>
          <p:cNvSpPr/>
          <p:nvPr/>
        </p:nvSpPr>
        <p:spPr>
          <a:xfrm>
            <a:off x="3380386" y="546307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5" name="Rounded Rectangle 204"/>
          <p:cNvSpPr/>
          <p:nvPr/>
        </p:nvSpPr>
        <p:spPr>
          <a:xfrm>
            <a:off x="3505208" y="546307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6" name="Rounded Rectangle 205"/>
          <p:cNvSpPr/>
          <p:nvPr/>
        </p:nvSpPr>
        <p:spPr>
          <a:xfrm>
            <a:off x="3672947" y="5385209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7" name="Rounded Rectangle 206"/>
          <p:cNvSpPr/>
          <p:nvPr/>
        </p:nvSpPr>
        <p:spPr>
          <a:xfrm>
            <a:off x="3797769" y="5385209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8" name="Rounded Rectangle 207"/>
          <p:cNvSpPr/>
          <p:nvPr/>
        </p:nvSpPr>
        <p:spPr>
          <a:xfrm>
            <a:off x="3673474" y="5460238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ounded Rectangle 208"/>
          <p:cNvSpPr/>
          <p:nvPr/>
        </p:nvSpPr>
        <p:spPr>
          <a:xfrm>
            <a:off x="3798296" y="5460238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Oval 209"/>
          <p:cNvSpPr/>
          <p:nvPr/>
        </p:nvSpPr>
        <p:spPr>
          <a:xfrm>
            <a:off x="3667891" y="5642267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1" name="Oval 210"/>
          <p:cNvSpPr/>
          <p:nvPr/>
        </p:nvSpPr>
        <p:spPr>
          <a:xfrm>
            <a:off x="3379859" y="5642267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2" name="TextBox 211"/>
          <p:cNvSpPr txBox="1"/>
          <p:nvPr/>
        </p:nvSpPr>
        <p:spPr>
          <a:xfrm>
            <a:off x="2612567" y="5324656"/>
            <a:ext cx="356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0.0A   0.0V</a:t>
            </a:r>
            <a:endParaRPr lang="en-GB" sz="600" dirty="0">
              <a:solidFill>
                <a:schemeClr val="bg1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3006995" y="5324656"/>
            <a:ext cx="356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0.0A   0.0V</a:t>
            </a:r>
            <a:endParaRPr lang="en-GB" sz="600" dirty="0">
              <a:solidFill>
                <a:schemeClr val="bg1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2695263" y="564478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Rounded Rectangle 226"/>
          <p:cNvSpPr/>
          <p:nvPr/>
        </p:nvSpPr>
        <p:spPr>
          <a:xfrm>
            <a:off x="2820085" y="564478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8" name="Rounded Rectangle 227"/>
          <p:cNvSpPr/>
          <p:nvPr/>
        </p:nvSpPr>
        <p:spPr>
          <a:xfrm>
            <a:off x="2988351" y="564146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9" name="Rounded Rectangle 228"/>
          <p:cNvSpPr/>
          <p:nvPr/>
        </p:nvSpPr>
        <p:spPr>
          <a:xfrm>
            <a:off x="3113173" y="564146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ounded Rectangle 229"/>
          <p:cNvSpPr/>
          <p:nvPr/>
        </p:nvSpPr>
        <p:spPr>
          <a:xfrm>
            <a:off x="2699792" y="572270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1" name="Rounded Rectangle 230"/>
          <p:cNvSpPr/>
          <p:nvPr/>
        </p:nvSpPr>
        <p:spPr>
          <a:xfrm>
            <a:off x="2824614" y="572270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2" name="Rounded Rectangle 231"/>
          <p:cNvSpPr/>
          <p:nvPr/>
        </p:nvSpPr>
        <p:spPr>
          <a:xfrm>
            <a:off x="2993368" y="5719868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35" name="Elbow Connector 234"/>
          <p:cNvCxnSpPr/>
          <p:nvPr/>
        </p:nvCxnSpPr>
        <p:spPr>
          <a:xfrm>
            <a:off x="7609878" y="1280650"/>
            <a:ext cx="405530" cy="402222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2058009" y="4941168"/>
            <a:ext cx="0" cy="34858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2051942" y="4941168"/>
            <a:ext cx="657818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H="1">
            <a:off x="2700478" y="4941168"/>
            <a:ext cx="3996" cy="34858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3" name="Rounded Rectangle 232"/>
          <p:cNvSpPr/>
          <p:nvPr/>
        </p:nvSpPr>
        <p:spPr>
          <a:xfrm>
            <a:off x="3118190" y="5719868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2168937" y="5085184"/>
            <a:ext cx="647151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2239104" y="3826708"/>
            <a:ext cx="0" cy="11144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9" name="Line Callout 2 (Accent Bar) 298"/>
          <p:cNvSpPr/>
          <p:nvPr/>
        </p:nvSpPr>
        <p:spPr>
          <a:xfrm>
            <a:off x="8370838" y="1359807"/>
            <a:ext cx="711236" cy="264251"/>
          </a:xfrm>
          <a:prstGeom prst="accentCallout2">
            <a:avLst>
              <a:gd name="adj1" fmla="val 18750"/>
              <a:gd name="adj2" fmla="val -8333"/>
              <a:gd name="adj3" fmla="val 20208"/>
              <a:gd name="adj4" fmla="val -87807"/>
              <a:gd name="adj5" fmla="val 104261"/>
              <a:gd name="adj6" fmla="val -1233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LED Lamps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01" name="Line Callout 2 (Accent Bar) 300"/>
          <p:cNvSpPr/>
          <p:nvPr/>
        </p:nvSpPr>
        <p:spPr>
          <a:xfrm>
            <a:off x="8388424" y="1908863"/>
            <a:ext cx="842952" cy="264251"/>
          </a:xfrm>
          <a:prstGeom prst="accentCallout2">
            <a:avLst>
              <a:gd name="adj1" fmla="val 18750"/>
              <a:gd name="adj2" fmla="val -8333"/>
              <a:gd name="adj3" fmla="val 18442"/>
              <a:gd name="adj4" fmla="val -97642"/>
              <a:gd name="adj5" fmla="val 82259"/>
              <a:gd name="adj6" fmla="val -124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White 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1100" b="1" dirty="0" smtClean="0">
                <a:solidFill>
                  <a:schemeClr val="tx1"/>
                </a:solidFill>
              </a:rPr>
              <a:t>Light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02" name="Line Callout 2 (Accent Bar) 301"/>
          <p:cNvSpPr/>
          <p:nvPr/>
        </p:nvSpPr>
        <p:spPr>
          <a:xfrm>
            <a:off x="8370838" y="2885225"/>
            <a:ext cx="737666" cy="264251"/>
          </a:xfrm>
          <a:prstGeom prst="accentCallout2">
            <a:avLst>
              <a:gd name="adj1" fmla="val 18750"/>
              <a:gd name="adj2" fmla="val -8333"/>
              <a:gd name="adj3" fmla="val 18748"/>
              <a:gd name="adj4" fmla="val -322273"/>
              <a:gd name="adj5" fmla="val 324895"/>
              <a:gd name="adj6" fmla="val -4248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Solar Cell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06" name="Line Callout 2 (Accent Bar) 305"/>
          <p:cNvSpPr/>
          <p:nvPr/>
        </p:nvSpPr>
        <p:spPr>
          <a:xfrm>
            <a:off x="8370838" y="500453"/>
            <a:ext cx="647882" cy="264251"/>
          </a:xfrm>
          <a:prstGeom prst="accentCallout2">
            <a:avLst>
              <a:gd name="adj1" fmla="val 18750"/>
              <a:gd name="adj2" fmla="val -8333"/>
              <a:gd name="adj3" fmla="val 18748"/>
              <a:gd name="adj4" fmla="val -78276"/>
              <a:gd name="adj5" fmla="val 104261"/>
              <a:gd name="adj6" fmla="val -1233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Heat-sink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307" name="Line Callout 2 (Accent Bar) 306"/>
          <p:cNvSpPr/>
          <p:nvPr/>
        </p:nvSpPr>
        <p:spPr>
          <a:xfrm>
            <a:off x="5245682" y="5244483"/>
            <a:ext cx="842952" cy="264251"/>
          </a:xfrm>
          <a:prstGeom prst="accentCallout2">
            <a:avLst>
              <a:gd name="adj1" fmla="val 18750"/>
              <a:gd name="adj2" fmla="val -8333"/>
              <a:gd name="adj3" fmla="val 18748"/>
              <a:gd name="adj4" fmla="val -98557"/>
              <a:gd name="adj5" fmla="val 82259"/>
              <a:gd name="adj6" fmla="val -124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Test Equipment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08" name="Line Callout 2 (Accent Bar) 307"/>
          <p:cNvSpPr/>
          <p:nvPr/>
        </p:nvSpPr>
        <p:spPr>
          <a:xfrm>
            <a:off x="5208036" y="5818818"/>
            <a:ext cx="1317792" cy="264251"/>
          </a:xfrm>
          <a:prstGeom prst="accentCallout2">
            <a:avLst>
              <a:gd name="adj1" fmla="val 22750"/>
              <a:gd name="adj2" fmla="val 108294"/>
              <a:gd name="adj3" fmla="val 22748"/>
              <a:gd name="adj4" fmla="val 143182"/>
              <a:gd name="adj5" fmla="val -23752"/>
              <a:gd name="adj6" fmla="val 1620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b="1" dirty="0" smtClean="0">
                <a:solidFill>
                  <a:schemeClr val="tx1"/>
                </a:solidFill>
              </a:rPr>
              <a:t>Brightness Control (Power Supply)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09" name="Line Callout 2 (Accent Bar) 308"/>
          <p:cNvSpPr/>
          <p:nvPr/>
        </p:nvSpPr>
        <p:spPr>
          <a:xfrm>
            <a:off x="8388424" y="2406569"/>
            <a:ext cx="842952" cy="264251"/>
          </a:xfrm>
          <a:prstGeom prst="accentCallout2">
            <a:avLst>
              <a:gd name="adj1" fmla="val 18750"/>
              <a:gd name="adj2" fmla="val -8333"/>
              <a:gd name="adj3" fmla="val 20845"/>
              <a:gd name="adj4" fmla="val -37377"/>
              <a:gd name="adj5" fmla="val 91871"/>
              <a:gd name="adj6" fmla="val -579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Enclosure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667158" y="3826708"/>
            <a:ext cx="0" cy="1145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383096" y="3941279"/>
            <a:ext cx="32902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>
            <a:off x="2370232" y="3928579"/>
            <a:ext cx="10619" cy="114390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Chord 126"/>
          <p:cNvSpPr/>
          <p:nvPr/>
        </p:nvSpPr>
        <p:spPr>
          <a:xfrm rot="5400000">
            <a:off x="6222453" y="3687754"/>
            <a:ext cx="309615" cy="277910"/>
          </a:xfrm>
          <a:prstGeom prst="chord">
            <a:avLst>
              <a:gd name="adj1" fmla="val 4828169"/>
              <a:gd name="adj2" fmla="val 16768857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8" name="Line Callout 2 (Accent Bar) 127"/>
          <p:cNvSpPr/>
          <p:nvPr/>
        </p:nvSpPr>
        <p:spPr>
          <a:xfrm>
            <a:off x="8370838" y="3349023"/>
            <a:ext cx="737666" cy="264251"/>
          </a:xfrm>
          <a:prstGeom prst="accentCallout2">
            <a:avLst>
              <a:gd name="adj1" fmla="val 18750"/>
              <a:gd name="adj2" fmla="val -8333"/>
              <a:gd name="adj3" fmla="val 18748"/>
              <a:gd name="adj4" fmla="val -200036"/>
              <a:gd name="adj5" fmla="val 147071"/>
              <a:gd name="adj6" fmla="val -2526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LUX Meter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1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3706" y="2604485"/>
            <a:ext cx="6264696" cy="21001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Rectangle 70"/>
          <p:cNvSpPr/>
          <p:nvPr/>
        </p:nvSpPr>
        <p:spPr>
          <a:xfrm>
            <a:off x="4021584" y="3645587"/>
            <a:ext cx="50429" cy="179154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1437742" y="2856823"/>
            <a:ext cx="5375200" cy="885304"/>
            <a:chOff x="1437742" y="2856823"/>
            <a:chExt cx="5375200" cy="885304"/>
          </a:xfrm>
        </p:grpSpPr>
        <p:sp>
          <p:nvSpPr>
            <p:cNvPr id="11" name="Rectangle 10"/>
            <p:cNvSpPr/>
            <p:nvPr/>
          </p:nvSpPr>
          <p:spPr>
            <a:xfrm>
              <a:off x="1437742" y="2856823"/>
              <a:ext cx="72008" cy="71576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70722" y="3566361"/>
              <a:ext cx="324036" cy="1757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09750" y="3113105"/>
              <a:ext cx="2592288" cy="2160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09750" y="3354529"/>
              <a:ext cx="2592288" cy="2160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09750" y="2867489"/>
              <a:ext cx="2592288" cy="2160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40934" y="2869647"/>
              <a:ext cx="72008" cy="71576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42296" y="3115139"/>
              <a:ext cx="2592288" cy="2160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42296" y="3356563"/>
              <a:ext cx="2592288" cy="2160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42296" y="2875873"/>
              <a:ext cx="2592288" cy="2160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95688" y="2863173"/>
              <a:ext cx="72008" cy="71576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7" name="Straight Connector 16"/>
            <p:cNvCxnSpPr>
              <a:stCxn id="14" idx="2"/>
              <a:endCxn id="15" idx="2"/>
            </p:cNvCxnSpPr>
            <p:nvPr/>
          </p:nvCxnSpPr>
          <p:spPr>
            <a:xfrm>
              <a:off x="4131692" y="3578937"/>
              <a:ext cx="1048" cy="163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Plus 17"/>
            <p:cNvSpPr/>
            <p:nvPr/>
          </p:nvSpPr>
          <p:spPr>
            <a:xfrm>
              <a:off x="4182492" y="3594936"/>
              <a:ext cx="65658" cy="87883"/>
            </a:xfrm>
            <a:prstGeom prst="math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Minus 18"/>
            <p:cNvSpPr/>
            <p:nvPr/>
          </p:nvSpPr>
          <p:spPr>
            <a:xfrm>
              <a:off x="4010980" y="3591761"/>
              <a:ext cx="72008" cy="100583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979341" y="5765569"/>
            <a:ext cx="1610464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1049508" y="5835913"/>
            <a:ext cx="686465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ounded Rectangle 32"/>
          <p:cNvSpPr/>
          <p:nvPr/>
        </p:nvSpPr>
        <p:spPr>
          <a:xfrm>
            <a:off x="1803241" y="5863866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ounded Rectangle 33"/>
          <p:cNvSpPr/>
          <p:nvPr/>
        </p:nvSpPr>
        <p:spPr>
          <a:xfrm>
            <a:off x="1928063" y="5863866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ounded Rectangle 34"/>
          <p:cNvSpPr/>
          <p:nvPr/>
        </p:nvSpPr>
        <p:spPr>
          <a:xfrm>
            <a:off x="1803768" y="5938895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ounded Rectangle 35"/>
          <p:cNvSpPr/>
          <p:nvPr/>
        </p:nvSpPr>
        <p:spPr>
          <a:xfrm>
            <a:off x="2096329" y="5861025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ounded Rectangle 36"/>
          <p:cNvSpPr/>
          <p:nvPr/>
        </p:nvSpPr>
        <p:spPr>
          <a:xfrm>
            <a:off x="2221151" y="5861025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ounded Rectangle 37"/>
          <p:cNvSpPr/>
          <p:nvPr/>
        </p:nvSpPr>
        <p:spPr>
          <a:xfrm>
            <a:off x="1928590" y="5938895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ounded Rectangle 38"/>
          <p:cNvSpPr/>
          <p:nvPr/>
        </p:nvSpPr>
        <p:spPr>
          <a:xfrm>
            <a:off x="2096856" y="5936054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ounded Rectangle 39"/>
          <p:cNvSpPr/>
          <p:nvPr/>
        </p:nvSpPr>
        <p:spPr>
          <a:xfrm>
            <a:off x="2221678" y="5936054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Oval 40"/>
          <p:cNvSpPr/>
          <p:nvPr/>
        </p:nvSpPr>
        <p:spPr>
          <a:xfrm>
            <a:off x="2091273" y="6053601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 41"/>
          <p:cNvSpPr/>
          <p:nvPr/>
        </p:nvSpPr>
        <p:spPr>
          <a:xfrm>
            <a:off x="1803241" y="6053601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2739528" y="5760464"/>
            <a:ext cx="1610464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ounded Rectangle 43"/>
          <p:cNvSpPr/>
          <p:nvPr/>
        </p:nvSpPr>
        <p:spPr>
          <a:xfrm>
            <a:off x="2809695" y="5830808"/>
            <a:ext cx="686465" cy="21768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ounded Rectangle 44"/>
          <p:cNvSpPr/>
          <p:nvPr/>
        </p:nvSpPr>
        <p:spPr>
          <a:xfrm>
            <a:off x="3563428" y="5858761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ounded Rectangle 45"/>
          <p:cNvSpPr/>
          <p:nvPr/>
        </p:nvSpPr>
        <p:spPr>
          <a:xfrm>
            <a:off x="3688250" y="5858761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ounded Rectangle 46"/>
          <p:cNvSpPr/>
          <p:nvPr/>
        </p:nvSpPr>
        <p:spPr>
          <a:xfrm>
            <a:off x="3563955" y="593379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3688777" y="593379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ounded Rectangle 48"/>
          <p:cNvSpPr/>
          <p:nvPr/>
        </p:nvSpPr>
        <p:spPr>
          <a:xfrm>
            <a:off x="3856516" y="5855920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ounded Rectangle 49"/>
          <p:cNvSpPr/>
          <p:nvPr/>
        </p:nvSpPr>
        <p:spPr>
          <a:xfrm>
            <a:off x="3981338" y="5855920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Rounded Rectangle 50"/>
          <p:cNvSpPr/>
          <p:nvPr/>
        </p:nvSpPr>
        <p:spPr>
          <a:xfrm>
            <a:off x="3857043" y="593094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3981865" y="593094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Oval 52"/>
          <p:cNvSpPr/>
          <p:nvPr/>
        </p:nvSpPr>
        <p:spPr>
          <a:xfrm>
            <a:off x="3851460" y="6112978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Oval 53"/>
          <p:cNvSpPr/>
          <p:nvPr/>
        </p:nvSpPr>
        <p:spPr>
          <a:xfrm>
            <a:off x="3563428" y="6112978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2796136" y="5795367"/>
            <a:ext cx="356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0.0A   0.0V</a:t>
            </a:r>
            <a:endParaRPr lang="en-GB" sz="6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90564" y="5795367"/>
            <a:ext cx="356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0.0A   0.0V</a:t>
            </a:r>
            <a:endParaRPr lang="en-GB" sz="600" dirty="0">
              <a:solidFill>
                <a:schemeClr val="bg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878832" y="611550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ounded Rectangle 57"/>
          <p:cNvSpPr/>
          <p:nvPr/>
        </p:nvSpPr>
        <p:spPr>
          <a:xfrm>
            <a:off x="3003654" y="611550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ounded Rectangle 58"/>
          <p:cNvSpPr/>
          <p:nvPr/>
        </p:nvSpPr>
        <p:spPr>
          <a:xfrm>
            <a:off x="3171920" y="6112171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ounded Rectangle 59"/>
          <p:cNvSpPr/>
          <p:nvPr/>
        </p:nvSpPr>
        <p:spPr>
          <a:xfrm>
            <a:off x="3296742" y="6112171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Rounded Rectangle 60"/>
          <p:cNvSpPr/>
          <p:nvPr/>
        </p:nvSpPr>
        <p:spPr>
          <a:xfrm>
            <a:off x="2883361" y="619342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Rounded Rectangle 61"/>
          <p:cNvSpPr/>
          <p:nvPr/>
        </p:nvSpPr>
        <p:spPr>
          <a:xfrm>
            <a:off x="3008183" y="619342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Rounded Rectangle 62"/>
          <p:cNvSpPr/>
          <p:nvPr/>
        </p:nvSpPr>
        <p:spPr>
          <a:xfrm>
            <a:off x="3176937" y="619057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2352506" y="5555895"/>
            <a:ext cx="0" cy="204569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352506" y="5555895"/>
            <a:ext cx="647151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2999657" y="5555895"/>
            <a:ext cx="3997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3301759" y="619057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2241578" y="5411879"/>
            <a:ext cx="0" cy="34858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2884047" y="5411879"/>
            <a:ext cx="3996" cy="34858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235511" y="5411879"/>
            <a:ext cx="1811287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215321" y="3742127"/>
            <a:ext cx="0" cy="18137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936869" y="5555895"/>
            <a:ext cx="12911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Up Arrow 81"/>
          <p:cNvSpPr/>
          <p:nvPr/>
        </p:nvSpPr>
        <p:spPr>
          <a:xfrm rot="12700769">
            <a:off x="4805920" y="1468472"/>
            <a:ext cx="163145" cy="1059546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Up Arrow 82"/>
          <p:cNvSpPr/>
          <p:nvPr/>
        </p:nvSpPr>
        <p:spPr>
          <a:xfrm rot="12700769">
            <a:off x="4480481" y="1448687"/>
            <a:ext cx="163145" cy="1059546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Up Arrow 83"/>
          <p:cNvSpPr/>
          <p:nvPr/>
        </p:nvSpPr>
        <p:spPr>
          <a:xfrm rot="12700769">
            <a:off x="4134530" y="1421129"/>
            <a:ext cx="163145" cy="1059546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Chord 84"/>
          <p:cNvSpPr/>
          <p:nvPr/>
        </p:nvSpPr>
        <p:spPr>
          <a:xfrm rot="5400000">
            <a:off x="4959333" y="951525"/>
            <a:ext cx="619228" cy="677635"/>
          </a:xfrm>
          <a:prstGeom prst="chord">
            <a:avLst>
              <a:gd name="adj1" fmla="val 4828169"/>
              <a:gd name="adj2" fmla="val 1676885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Chord 85"/>
          <p:cNvSpPr/>
          <p:nvPr/>
        </p:nvSpPr>
        <p:spPr>
          <a:xfrm rot="5400000">
            <a:off x="4055878" y="942659"/>
            <a:ext cx="619228" cy="677635"/>
          </a:xfrm>
          <a:prstGeom prst="chord">
            <a:avLst>
              <a:gd name="adj1" fmla="val 4828169"/>
              <a:gd name="adj2" fmla="val 1676885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Line Callout 2 (Accent Bar) 86"/>
          <p:cNvSpPr/>
          <p:nvPr/>
        </p:nvSpPr>
        <p:spPr>
          <a:xfrm>
            <a:off x="7749196" y="764704"/>
            <a:ext cx="855252" cy="264251"/>
          </a:xfrm>
          <a:prstGeom prst="accentCallout2">
            <a:avLst>
              <a:gd name="adj1" fmla="val 18750"/>
              <a:gd name="adj2" fmla="val -8333"/>
              <a:gd name="adj3" fmla="val 17805"/>
              <a:gd name="adj4" fmla="val -200046"/>
              <a:gd name="adj5" fmla="val 137903"/>
              <a:gd name="adj6" fmla="val -2531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LED array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8" name="Line Callout 2 (Accent Bar) 87"/>
          <p:cNvSpPr/>
          <p:nvPr/>
        </p:nvSpPr>
        <p:spPr>
          <a:xfrm>
            <a:off x="7749196" y="1602785"/>
            <a:ext cx="1359308" cy="264251"/>
          </a:xfrm>
          <a:prstGeom prst="accentCallout2">
            <a:avLst>
              <a:gd name="adj1" fmla="val 18750"/>
              <a:gd name="adj2" fmla="val -8333"/>
              <a:gd name="adj3" fmla="val 20208"/>
              <a:gd name="adj4" fmla="val -163310"/>
              <a:gd name="adj5" fmla="val 157127"/>
              <a:gd name="adj6" fmla="val -1911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Adjustable </a:t>
            </a:r>
            <a:r>
              <a:rPr lang="en-GB" sz="1100" b="1" dirty="0">
                <a:solidFill>
                  <a:schemeClr val="tx1"/>
                </a:solidFill>
              </a:rPr>
              <a:t>intensity</a:t>
            </a:r>
          </a:p>
        </p:txBody>
      </p:sp>
      <p:sp>
        <p:nvSpPr>
          <p:cNvPr id="89" name="Line Callout 2 (Accent Bar) 88"/>
          <p:cNvSpPr/>
          <p:nvPr/>
        </p:nvSpPr>
        <p:spPr>
          <a:xfrm>
            <a:off x="7924794" y="2627646"/>
            <a:ext cx="1359308" cy="264251"/>
          </a:xfrm>
          <a:prstGeom prst="accentCallout2">
            <a:avLst>
              <a:gd name="adj1" fmla="val 18750"/>
              <a:gd name="adj2" fmla="val -8333"/>
              <a:gd name="adj3" fmla="val 20208"/>
              <a:gd name="adj4" fmla="val -163310"/>
              <a:gd name="adj5" fmla="val 157127"/>
              <a:gd name="adj6" fmla="val -1911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DSC array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0" name="Line Callout 2 (Accent Bar) 89"/>
          <p:cNvSpPr/>
          <p:nvPr/>
        </p:nvSpPr>
        <p:spPr>
          <a:xfrm>
            <a:off x="5436096" y="5517232"/>
            <a:ext cx="842952" cy="264251"/>
          </a:xfrm>
          <a:prstGeom prst="accentCallout2">
            <a:avLst>
              <a:gd name="adj1" fmla="val 18750"/>
              <a:gd name="adj2" fmla="val -8333"/>
              <a:gd name="adj3" fmla="val 18748"/>
              <a:gd name="adj4" fmla="val -98557"/>
              <a:gd name="adj5" fmla="val 82259"/>
              <a:gd name="adj6" fmla="val -124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Test Equipment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2" name="Flowchart: Process 91"/>
          <p:cNvSpPr/>
          <p:nvPr/>
        </p:nvSpPr>
        <p:spPr>
          <a:xfrm>
            <a:off x="6943842" y="5417481"/>
            <a:ext cx="72008" cy="57686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Flowchart: Process 90"/>
          <p:cNvSpPr/>
          <p:nvPr/>
        </p:nvSpPr>
        <p:spPr>
          <a:xfrm>
            <a:off x="6291348" y="5085184"/>
            <a:ext cx="1376996" cy="73890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lowchart: Process 92"/>
          <p:cNvSpPr/>
          <p:nvPr/>
        </p:nvSpPr>
        <p:spPr>
          <a:xfrm>
            <a:off x="6770225" y="5998645"/>
            <a:ext cx="419242" cy="736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Flowchart: Process 93"/>
          <p:cNvSpPr/>
          <p:nvPr/>
        </p:nvSpPr>
        <p:spPr>
          <a:xfrm rot="16200000">
            <a:off x="6831408" y="5827020"/>
            <a:ext cx="296876" cy="83308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Flowchart: Process 94"/>
          <p:cNvSpPr/>
          <p:nvPr/>
        </p:nvSpPr>
        <p:spPr>
          <a:xfrm rot="16200000">
            <a:off x="6574089" y="6221856"/>
            <a:ext cx="209621" cy="4571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Flowchart: Process 95"/>
          <p:cNvSpPr/>
          <p:nvPr/>
        </p:nvSpPr>
        <p:spPr>
          <a:xfrm rot="16200000">
            <a:off x="6662989" y="6221856"/>
            <a:ext cx="209621" cy="4571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Flowchart: Process 96"/>
          <p:cNvSpPr/>
          <p:nvPr/>
        </p:nvSpPr>
        <p:spPr>
          <a:xfrm>
            <a:off x="7144648" y="6141773"/>
            <a:ext cx="209621" cy="4571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Process 97"/>
          <p:cNvSpPr/>
          <p:nvPr/>
        </p:nvSpPr>
        <p:spPr>
          <a:xfrm>
            <a:off x="6372200" y="5162084"/>
            <a:ext cx="1224136" cy="598380"/>
          </a:xfrm>
          <a:prstGeom prst="flowChart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0" name="Straight Arrow Connector 99"/>
          <p:cNvCxnSpPr>
            <a:endCxn id="94" idx="0"/>
          </p:cNvCxnSpPr>
          <p:nvPr/>
        </p:nvCxnSpPr>
        <p:spPr>
          <a:xfrm flipV="1">
            <a:off x="4380895" y="6243561"/>
            <a:ext cx="2182410" cy="1155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Line Callout 2 (Accent Bar) 104"/>
          <p:cNvSpPr/>
          <p:nvPr/>
        </p:nvSpPr>
        <p:spPr>
          <a:xfrm>
            <a:off x="7905512" y="4797152"/>
            <a:ext cx="1058976" cy="264251"/>
          </a:xfrm>
          <a:prstGeom prst="accentCallout2">
            <a:avLst>
              <a:gd name="adj1" fmla="val 18750"/>
              <a:gd name="adj2" fmla="val -8333"/>
              <a:gd name="adj3" fmla="val 18748"/>
              <a:gd name="adj4" fmla="val -57782"/>
              <a:gd name="adj5" fmla="val 94274"/>
              <a:gd name="adj6" fmla="val -890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PC Running LAB View to automate data collection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51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flipV="1">
            <a:off x="4407203" y="511483"/>
            <a:ext cx="0" cy="2603541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27784" y="380678"/>
            <a:ext cx="0" cy="27363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59832" y="740718"/>
            <a:ext cx="0" cy="237626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58153" y="1676822"/>
            <a:ext cx="0" cy="1445231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06487" y="31150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</a:t>
            </a:r>
            <a:endParaRPr lang="en-GB" i="1" dirty="0"/>
          </a:p>
        </p:txBody>
      </p:sp>
      <p:sp>
        <p:nvSpPr>
          <p:cNvPr id="30" name="Rectangle 29"/>
          <p:cNvSpPr/>
          <p:nvPr/>
        </p:nvSpPr>
        <p:spPr>
          <a:xfrm>
            <a:off x="6406509" y="3115024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b</a:t>
            </a:r>
            <a:endParaRPr lang="en-GB" i="1" dirty="0"/>
          </a:p>
        </p:txBody>
      </p:sp>
      <p:sp>
        <p:nvSpPr>
          <p:cNvPr id="31" name="Rectangle 30"/>
          <p:cNvSpPr/>
          <p:nvPr/>
        </p:nvSpPr>
        <p:spPr>
          <a:xfrm>
            <a:off x="2846472" y="203706"/>
            <a:ext cx="426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f</a:t>
            </a:r>
            <a:r>
              <a:rPr lang="en-US" sz="1400" i="1" dirty="0" smtClean="0"/>
              <a:t>(x)</a:t>
            </a:r>
            <a:endParaRPr lang="en-GB" sz="1400" i="1" dirty="0"/>
          </a:p>
        </p:txBody>
      </p:sp>
      <p:sp>
        <p:nvSpPr>
          <p:cNvPr id="32" name="Rectangle 31"/>
          <p:cNvSpPr/>
          <p:nvPr/>
        </p:nvSpPr>
        <p:spPr>
          <a:xfrm>
            <a:off x="2379809" y="380678"/>
            <a:ext cx="2455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/>
              <a:t>y</a:t>
            </a:r>
            <a:endParaRPr lang="en-GB" i="1" dirty="0"/>
          </a:p>
        </p:txBody>
      </p:sp>
      <p:sp>
        <p:nvSpPr>
          <p:cNvPr id="35" name="Rectangle 34"/>
          <p:cNvSpPr/>
          <p:nvPr/>
        </p:nvSpPr>
        <p:spPr>
          <a:xfrm>
            <a:off x="6990716" y="3115295"/>
            <a:ext cx="2455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/>
              <a:t>x</a:t>
            </a:r>
            <a:endParaRPr lang="en-GB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625389" y="3594617"/>
            <a:ext cx="4610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059832" y="3486161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556856" y="3485202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407203" y="3485236"/>
            <a:ext cx="0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233926" y="949815"/>
            <a:ext cx="0" cy="2164568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226999" y="3481047"/>
            <a:ext cx="0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91179" y="31150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endParaRPr lang="en-GB" i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5017902" y="311529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endParaRPr lang="en-GB" i="1" baseline="-250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059832" y="3949017"/>
            <a:ext cx="134737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059832" y="4170681"/>
            <a:ext cx="216716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226999" y="4170517"/>
            <a:ext cx="134737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407780" y="3949023"/>
            <a:ext cx="216716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620309" y="3738633"/>
            <a:ext cx="22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dirty="0" smtClean="0"/>
              <a:t>α</a:t>
            </a:r>
            <a:endParaRPr lang="en-GB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5787476" y="3959478"/>
            <a:ext cx="22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dirty="0" smtClean="0"/>
              <a:t>α</a:t>
            </a:r>
            <a:endParaRPr lang="en-GB" sz="105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635896" y="304645"/>
            <a:ext cx="0" cy="2809738"/>
          </a:xfrm>
          <a:prstGeom prst="line">
            <a:avLst/>
          </a:prstGeom>
          <a:ln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293995" y="3959478"/>
            <a:ext cx="22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dirty="0" smtClean="0"/>
              <a:t>β</a:t>
            </a:r>
            <a:endParaRPr lang="en-GB" sz="1050" dirty="0"/>
          </a:p>
        </p:txBody>
      </p:sp>
      <p:sp>
        <p:nvSpPr>
          <p:cNvPr id="76" name="TextBox 75"/>
          <p:cNvSpPr txBox="1"/>
          <p:nvPr/>
        </p:nvSpPr>
        <p:spPr>
          <a:xfrm>
            <a:off x="5384504" y="3738633"/>
            <a:ext cx="22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dirty="0" smtClean="0"/>
              <a:t>β</a:t>
            </a:r>
            <a:endParaRPr lang="en-GB" sz="105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27784" y="3116982"/>
            <a:ext cx="460851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2930979" y="297153"/>
            <a:ext cx="3976007" cy="1577235"/>
          </a:xfrm>
          <a:custGeom>
            <a:avLst/>
            <a:gdLst>
              <a:gd name="connsiteX0" fmla="*/ 0 w 3976007"/>
              <a:gd name="connsiteY0" fmla="*/ 703656 h 1577235"/>
              <a:gd name="connsiteX1" fmla="*/ 930728 w 3976007"/>
              <a:gd name="connsiteY1" fmla="*/ 17856 h 1577235"/>
              <a:gd name="connsiteX2" fmla="*/ 3559628 w 3976007"/>
              <a:gd name="connsiteY2" fmla="*/ 1348635 h 1577235"/>
              <a:gd name="connsiteX3" fmla="*/ 3976007 w 3976007"/>
              <a:gd name="connsiteY3" fmla="*/ 1577235 h 1577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6007" h="1577235">
                <a:moveTo>
                  <a:pt x="0" y="703656"/>
                </a:moveTo>
                <a:cubicBezTo>
                  <a:pt x="168728" y="307008"/>
                  <a:pt x="337457" y="-89640"/>
                  <a:pt x="930728" y="17856"/>
                </a:cubicBezTo>
                <a:cubicBezTo>
                  <a:pt x="1523999" y="125352"/>
                  <a:pt x="3052082" y="1088739"/>
                  <a:pt x="3559628" y="1348635"/>
                </a:cubicBezTo>
                <a:cubicBezTo>
                  <a:pt x="4067174" y="1608531"/>
                  <a:pt x="3789589" y="1462935"/>
                  <a:pt x="3976007" y="1577235"/>
                </a:cubicBezTo>
              </a:path>
            </a:pathLst>
          </a:custGeom>
          <a:ln>
            <a:solidFill>
              <a:srgbClr val="99BB45"/>
            </a:solidFill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634773" y="3483949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26210" y="3172732"/>
            <a:ext cx="417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max</a:t>
            </a:r>
            <a:endParaRPr lang="en-GB" sz="1050" i="1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2630179" y="4659507"/>
            <a:ext cx="3946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064622" y="4551051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407760" y="4550126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231789" y="4545937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629901" y="5227152"/>
            <a:ext cx="2606420" cy="1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064344" y="5118696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407482" y="5117771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896672" y="5120188"/>
            <a:ext cx="0" cy="21602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898615" y="4551051"/>
            <a:ext cx="0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084162" y="4211572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/>
              <a:t>b</a:t>
            </a:r>
            <a:endParaRPr lang="en-GB" sz="16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3682591" y="4212497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1</a:t>
            </a:r>
            <a:endParaRPr lang="en-GB" sz="1600" i="1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4191458" y="4211572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2</a:t>
            </a:r>
            <a:endParaRPr lang="en-GB" sz="1600" i="1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2953270" y="4213167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a</a:t>
            </a:r>
            <a:endParaRPr lang="en-GB" sz="1600" i="1" dirty="0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3573210" y="5120188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262250" y="4792750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/>
              <a:t>b</a:t>
            </a:r>
            <a:endParaRPr lang="en-GB" sz="1600" i="1" dirty="0"/>
          </a:p>
        </p:txBody>
      </p:sp>
      <p:sp>
        <p:nvSpPr>
          <p:cNvPr id="80" name="TextBox 79"/>
          <p:cNvSpPr txBox="1"/>
          <p:nvPr/>
        </p:nvSpPr>
        <p:spPr>
          <a:xfrm>
            <a:off x="3682591" y="479342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2</a:t>
            </a:r>
            <a:endParaRPr lang="en-GB" sz="1600" i="1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3334278" y="479342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1</a:t>
            </a:r>
            <a:endParaRPr lang="en-GB" sz="1600" i="1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2953270" y="4793420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a</a:t>
            </a:r>
            <a:endParaRPr lang="en-GB" sz="1600" i="1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2627784" y="5781670"/>
            <a:ext cx="1782391" cy="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3062227" y="5673658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387632" y="5675777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3894555" y="5675150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571093" y="567515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961333" y="5337223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a</a:t>
            </a:r>
            <a:endParaRPr lang="en-GB" sz="1600" i="1" dirty="0"/>
          </a:p>
        </p:txBody>
      </p:sp>
      <p:sp>
        <p:nvSpPr>
          <p:cNvPr id="89" name="Rectangle 88"/>
          <p:cNvSpPr/>
          <p:nvPr/>
        </p:nvSpPr>
        <p:spPr>
          <a:xfrm>
            <a:off x="3753383" y="5346930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/>
              <a:t>b</a:t>
            </a:r>
            <a:endParaRPr lang="en-GB" sz="1600" i="1" dirty="0"/>
          </a:p>
        </p:txBody>
      </p:sp>
      <p:cxnSp>
        <p:nvCxnSpPr>
          <p:cNvPr id="91" name="Straight Connector 90"/>
          <p:cNvCxnSpPr/>
          <p:nvPr/>
        </p:nvCxnSpPr>
        <p:spPr>
          <a:xfrm flipH="1" flipV="1">
            <a:off x="3633332" y="3594617"/>
            <a:ext cx="17983" cy="2930727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334288" y="534693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2</a:t>
            </a:r>
            <a:endParaRPr lang="en-GB" sz="1600" i="1" baseline="-25000" dirty="0"/>
          </a:p>
        </p:txBody>
      </p:sp>
      <p:sp>
        <p:nvSpPr>
          <p:cNvPr id="93" name="TextBox 92"/>
          <p:cNvSpPr txBox="1"/>
          <p:nvPr/>
        </p:nvSpPr>
        <p:spPr>
          <a:xfrm>
            <a:off x="3152541" y="5336887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1</a:t>
            </a:r>
            <a:endParaRPr lang="en-GB" sz="1600" i="1" baseline="-25000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3061282" y="6344697"/>
            <a:ext cx="1348893" cy="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710299" y="6235193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3390027" y="6237312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3896950" y="6236685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3573488" y="6236685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267480" y="5908465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a</a:t>
            </a:r>
            <a:endParaRPr lang="en-GB" sz="1400" i="1" dirty="0"/>
          </a:p>
        </p:txBody>
      </p:sp>
      <p:sp>
        <p:nvSpPr>
          <p:cNvPr id="100" name="Rectangle 99"/>
          <p:cNvSpPr/>
          <p:nvPr/>
        </p:nvSpPr>
        <p:spPr>
          <a:xfrm>
            <a:off x="3762190" y="5908465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 dirty="0"/>
              <a:t>b</a:t>
            </a:r>
            <a:endParaRPr lang="en-GB" sz="1400" i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3538006" y="590846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p</a:t>
            </a:r>
            <a:r>
              <a:rPr lang="en-US" sz="1400" i="1" baseline="-25000" dirty="0" smtClean="0"/>
              <a:t>2</a:t>
            </a:r>
            <a:endParaRPr lang="en-GB" sz="1400" i="1" baseline="-25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348142" y="590846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p</a:t>
            </a:r>
            <a:r>
              <a:rPr lang="en-US" sz="1400" i="1" baseline="-25000" dirty="0" smtClean="0"/>
              <a:t>1</a:t>
            </a:r>
            <a:endParaRPr lang="en-GB" sz="1400" i="1" baseline="-25000" dirty="0"/>
          </a:p>
        </p:txBody>
      </p:sp>
    </p:spTree>
    <p:extLst>
      <p:ext uri="{BB962C8B-B14F-4D97-AF65-F5344CB8AC3E}">
        <p14:creationId xmlns:p14="http://schemas.microsoft.com/office/powerpoint/2010/main" val="22654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906487" y="105273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a</a:t>
            </a:r>
            <a:endParaRPr lang="en-GB" i="1" dirty="0"/>
          </a:p>
        </p:txBody>
      </p:sp>
      <p:sp>
        <p:nvSpPr>
          <p:cNvPr id="30" name="Rectangle 29"/>
          <p:cNvSpPr/>
          <p:nvPr/>
        </p:nvSpPr>
        <p:spPr>
          <a:xfrm>
            <a:off x="6406509" y="1052736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b</a:t>
            </a:r>
            <a:endParaRPr lang="en-GB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625389" y="1532329"/>
            <a:ext cx="4610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059832" y="1423873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556856" y="1422914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407203" y="1422948"/>
            <a:ext cx="0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226999" y="1418759"/>
            <a:ext cx="0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91179" y="10527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endParaRPr lang="en-GB" i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5017902" y="105300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endParaRPr lang="en-GB" i="1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3426210" y="1110715"/>
            <a:ext cx="417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max</a:t>
            </a:r>
            <a:endParaRPr lang="en-GB" sz="1050" i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627784" y="2097296"/>
            <a:ext cx="3946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062227" y="1988840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405365" y="1987915"/>
            <a:ext cx="0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229394" y="1983726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27506" y="2664941"/>
            <a:ext cx="2606420" cy="1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061949" y="2556485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405087" y="2555560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894277" y="2557977"/>
            <a:ext cx="0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896220" y="1988840"/>
            <a:ext cx="0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081767" y="1649361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/>
              <a:t>b</a:t>
            </a:r>
            <a:endParaRPr lang="en-GB" sz="16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3680196" y="165028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1</a:t>
            </a:r>
            <a:endParaRPr lang="en-GB" sz="1600" i="1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4189063" y="1649361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2</a:t>
            </a:r>
            <a:endParaRPr lang="en-GB" sz="1600" i="1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950875" y="1650956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a</a:t>
            </a:r>
            <a:endParaRPr lang="en-GB" sz="1600" i="1" dirty="0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3570815" y="2557977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259855" y="2230539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/>
              <a:t>b</a:t>
            </a:r>
            <a:endParaRPr lang="en-GB" sz="1600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3680196" y="2231209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2</a:t>
            </a:r>
            <a:endParaRPr lang="en-GB" sz="1600" i="1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3354791" y="2231209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1</a:t>
            </a:r>
            <a:endParaRPr lang="en-GB" sz="1600" i="1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2950875" y="2231209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a</a:t>
            </a:r>
            <a:endParaRPr lang="en-GB" sz="1600" i="1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2625389" y="3219459"/>
            <a:ext cx="1782391" cy="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059832" y="3111447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3385237" y="3113566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3892160" y="3112939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568698" y="3112939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958938" y="2775012"/>
            <a:ext cx="21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a</a:t>
            </a:r>
            <a:endParaRPr lang="en-GB" sz="1600" i="1" dirty="0"/>
          </a:p>
        </p:txBody>
      </p:sp>
      <p:sp>
        <p:nvSpPr>
          <p:cNvPr id="81" name="Rectangle 80"/>
          <p:cNvSpPr/>
          <p:nvPr/>
        </p:nvSpPr>
        <p:spPr>
          <a:xfrm>
            <a:off x="3750988" y="2784719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/>
              <a:t>b</a:t>
            </a:r>
            <a:endParaRPr lang="en-GB" sz="1600" i="1" dirty="0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3634773" y="1426630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3634773" y="1534642"/>
            <a:ext cx="1123" cy="2470422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354791" y="2775012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2</a:t>
            </a:r>
            <a:endParaRPr lang="en-GB" sz="1600" i="1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3157073" y="277467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</a:t>
            </a:r>
            <a:r>
              <a:rPr lang="en-US" sz="1600" i="1" baseline="-25000" dirty="0" smtClean="0"/>
              <a:t>1</a:t>
            </a:r>
            <a:endParaRPr lang="en-GB" sz="1600" i="1" baseline="-250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3058887" y="3782486"/>
            <a:ext cx="1348893" cy="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707904" y="3672982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3387632" y="3675101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3894555" y="3674474"/>
            <a:ext cx="0" cy="216024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571093" y="3674474"/>
            <a:ext cx="0" cy="216024"/>
          </a:xfrm>
          <a:prstGeom prst="line">
            <a:avLst/>
          </a:prstGeom>
          <a:ln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265085" y="3346254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a</a:t>
            </a:r>
            <a:endParaRPr lang="en-GB" sz="1400" i="1" dirty="0"/>
          </a:p>
        </p:txBody>
      </p:sp>
      <p:sp>
        <p:nvSpPr>
          <p:cNvPr id="94" name="Rectangle 93"/>
          <p:cNvSpPr/>
          <p:nvPr/>
        </p:nvSpPr>
        <p:spPr>
          <a:xfrm>
            <a:off x="3759795" y="3346254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 dirty="0"/>
              <a:t>b</a:t>
            </a:r>
            <a:endParaRPr lang="en-GB" sz="1400" i="1" dirty="0"/>
          </a:p>
        </p:txBody>
      </p:sp>
      <p:sp>
        <p:nvSpPr>
          <p:cNvPr id="95" name="TextBox 94"/>
          <p:cNvSpPr txBox="1"/>
          <p:nvPr/>
        </p:nvSpPr>
        <p:spPr>
          <a:xfrm>
            <a:off x="3535611" y="334625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p</a:t>
            </a:r>
            <a:r>
              <a:rPr lang="en-US" sz="1400" i="1" baseline="-25000" dirty="0" smtClean="0"/>
              <a:t>2</a:t>
            </a:r>
            <a:endParaRPr lang="en-GB" sz="1400" i="1" baseline="-25000" dirty="0"/>
          </a:p>
        </p:txBody>
      </p:sp>
      <p:sp>
        <p:nvSpPr>
          <p:cNvPr id="96" name="TextBox 95"/>
          <p:cNvSpPr txBox="1"/>
          <p:nvPr/>
        </p:nvSpPr>
        <p:spPr>
          <a:xfrm>
            <a:off x="3352674" y="334625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p</a:t>
            </a:r>
            <a:r>
              <a:rPr lang="en-US" sz="1400" i="1" baseline="-25000" dirty="0" smtClean="0"/>
              <a:t>1</a:t>
            </a:r>
            <a:endParaRPr lang="en-GB" sz="1400" i="1" baseline="-25000" dirty="0"/>
          </a:p>
        </p:txBody>
      </p:sp>
    </p:spTree>
    <p:extLst>
      <p:ext uri="{BB962C8B-B14F-4D97-AF65-F5344CB8AC3E}">
        <p14:creationId xmlns:p14="http://schemas.microsoft.com/office/powerpoint/2010/main" val="374878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257</Words>
  <Application>Microsoft Office PowerPoint</Application>
  <PresentationFormat>On-screen Show (4:3)</PresentationFormat>
  <Paragraphs>153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Karuna</dc:creator>
  <cp:lastModifiedBy>Kartik Karuna</cp:lastModifiedBy>
  <cp:revision>52</cp:revision>
  <dcterms:created xsi:type="dcterms:W3CDTF">2014-09-29T12:15:42Z</dcterms:created>
  <dcterms:modified xsi:type="dcterms:W3CDTF">2015-01-21T16:02:27Z</dcterms:modified>
</cp:coreProperties>
</file>