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9" r:id="rId14"/>
    <p:sldId id="270" r:id="rId15"/>
    <p:sldId id="271" r:id="rId16"/>
    <p:sldId id="272" r:id="rId17"/>
    <p:sldId id="273" r:id="rId18"/>
    <p:sldId id="274" r:id="rId19"/>
    <p:sldId id="275" r:id="rId20"/>
    <p:sldId id="276" r:id="rId21"/>
    <p:sldId id="277" r:id="rId22"/>
    <p:sldId id="283" r:id="rId23"/>
    <p:sldId id="278" r:id="rId24"/>
    <p:sldId id="280" r:id="rId25"/>
    <p:sldId id="281" r:id="rId26"/>
    <p:sldId id="282" r:id="rId27"/>
    <p:sldId id="279" r:id="rId28"/>
    <p:sldId id="284"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563" autoAdjust="0"/>
  </p:normalViewPr>
  <p:slideViewPr>
    <p:cSldViewPr>
      <p:cViewPr varScale="1">
        <p:scale>
          <a:sx n="94" d="100"/>
          <a:sy n="94" d="100"/>
        </p:scale>
        <p:origin x="-8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D6AECB6-DB68-40E8-B788-F53067B15DC9}" type="datetimeFigureOut">
              <a:rPr lang="zh-CN" altLang="en-US"/>
              <a:pPr>
                <a:defRPr/>
              </a:pPr>
              <a:t>2020/11/24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627A2C1-D36C-44CB-B056-2247F0610F3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786141-5ABE-4B43-9A85-70F763197855}"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F1C17E33-072D-48BC-A5F3-32BF439B191F}" type="slidenum">
              <a:rPr lang="zh-CN" altLang="en-US" smtClean="0"/>
              <a:pPr>
                <a:defRPr/>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B4463EE1-93E7-4B48-B1A0-C6D706AFED22}" type="slidenum">
              <a:rPr lang="zh-CN" altLang="en-US" smtClean="0"/>
              <a:pPr>
                <a:defRPr/>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宋体" charset="-122"/>
            </a:endParaRPr>
          </a:p>
        </p:txBody>
      </p:sp>
      <p:sp>
        <p:nvSpPr>
          <p:cNvPr id="4" name="Slide Number Placeholder 3"/>
          <p:cNvSpPr>
            <a:spLocks noGrp="1"/>
          </p:cNvSpPr>
          <p:nvPr>
            <p:ph type="sldNum" sz="quarter" idx="5"/>
          </p:nvPr>
        </p:nvSpPr>
        <p:spPr/>
        <p:txBody>
          <a:bodyPr/>
          <a:lstStyle/>
          <a:p>
            <a:pPr>
              <a:defRPr/>
            </a:pPr>
            <a:fld id="{B8DA80DE-C4D0-4221-891D-8D39B2BB0D87}" type="slidenum">
              <a:rPr lang="zh-CN" altLang="en-US" smtClean="0"/>
              <a:pPr>
                <a:defRPr/>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E9A2CB4E-92F7-4AA6-BF0A-26D7B912EDA2}" type="slidenum">
              <a:rPr lang="zh-CN" altLang="en-US" smtClean="0"/>
              <a:pPr>
                <a:defRPr/>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815AE882-9470-4DA6-89CE-B21AD39650FD}" type="slidenum">
              <a:rPr lang="zh-CN" altLang="en-US" smtClean="0"/>
              <a:pPr>
                <a:defRPr/>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383AA36B-E12D-41CD-A2A7-EBADE1834280}" type="slidenum">
              <a:rPr lang="zh-CN" altLang="en-US" smtClean="0"/>
              <a:pPr>
                <a:defRPr/>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3ED7F94E-F68A-48F8-AD6F-E5EE105FFC37}" type="slidenum">
              <a:rPr lang="zh-CN" altLang="en-US" smtClean="0"/>
              <a:pPr>
                <a:defRPr/>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4E3389BC-2D93-4346-B97B-D06EA9B887EF}" type="slidenum">
              <a:rPr lang="zh-CN" altLang="en-US" smtClean="0"/>
              <a:pPr>
                <a:defRPr/>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14E95BB3-4493-4B43-968A-1CE869852B05}" type="slidenum">
              <a:rPr lang="zh-CN" altLang="en-US" smtClean="0"/>
              <a:pPr>
                <a:defRPr/>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宋体" charset="-122"/>
            </a:endParaRPr>
          </a:p>
        </p:txBody>
      </p:sp>
      <p:sp>
        <p:nvSpPr>
          <p:cNvPr id="4" name="Slide Number Placeholder 3"/>
          <p:cNvSpPr>
            <a:spLocks noGrp="1"/>
          </p:cNvSpPr>
          <p:nvPr>
            <p:ph type="sldNum" sz="quarter" idx="5"/>
          </p:nvPr>
        </p:nvSpPr>
        <p:spPr/>
        <p:txBody>
          <a:bodyPr/>
          <a:lstStyle/>
          <a:p>
            <a:pPr>
              <a:defRPr/>
            </a:pPr>
            <a:fld id="{C95F5665-2965-4366-9459-1DFF1682BA36}" type="slidenum">
              <a:rPr lang="zh-CN" altLang="en-US" smtClean="0"/>
              <a:pPr>
                <a:defRPr/>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DB394F8A-BC99-4C6F-A727-BEE7752CDB30}" type="datetimeFigureOut">
              <a:rPr lang="zh-CN" altLang="en-US"/>
              <a:pPr>
                <a:defRPr/>
              </a:pPr>
              <a:t>2020/11/24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B13B1F7-E247-44F0-98B3-0EF4C23042A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9DA6892E-B021-4B15-9BCA-3B5D27442CD7}" type="datetimeFigureOut">
              <a:rPr lang="zh-CN" altLang="en-US"/>
              <a:pPr>
                <a:defRPr/>
              </a:pPr>
              <a:t>2020/11/24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1176F1A-7419-4BF5-9D67-4E3A3E4C9BD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7E20FB51-01FA-487F-926B-C8681FE1AF14}" type="datetimeFigureOut">
              <a:rPr lang="zh-CN" altLang="en-US"/>
              <a:pPr>
                <a:defRPr/>
              </a:pPr>
              <a:t>2020/11/24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8D00C96-B706-4C55-B607-F9A8AFB95C2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89C871BC-006E-4198-959C-CABBDDAD31FC}" type="datetimeFigureOut">
              <a:rPr lang="zh-CN" altLang="en-US"/>
              <a:pPr>
                <a:defRPr/>
              </a:pPr>
              <a:t>2020/11/24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59D150B-DE2C-4877-AF4E-59CABD6E7DF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04E4E52-40C2-4FEA-B20A-09E8163C8F51}" type="datetimeFigureOut">
              <a:rPr lang="zh-CN" altLang="en-US"/>
              <a:pPr>
                <a:defRPr/>
              </a:pPr>
              <a:t>2020/11/24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93E3EEF-53B2-4A4B-B52A-F14776D75E8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744CF66D-B561-4206-955D-63252C0AFBA1}" type="datetimeFigureOut">
              <a:rPr lang="zh-CN" altLang="en-US"/>
              <a:pPr>
                <a:defRPr/>
              </a:pPr>
              <a:t>2020/11/24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A89D76E-D2BD-4C81-B662-0BA90D9C71E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51F9EEE8-E1A9-4DC7-8F81-4D4F6EEFC83E}" type="datetimeFigureOut">
              <a:rPr lang="zh-CN" altLang="en-US"/>
              <a:pPr>
                <a:defRPr/>
              </a:pPr>
              <a:t>2020/11/24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E9113F23-E435-43B3-8B7D-B17A7B2EE2A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0355E7D7-A1B7-42BE-838A-C6EA421F11A9}" type="datetimeFigureOut">
              <a:rPr lang="zh-CN" altLang="en-US"/>
              <a:pPr>
                <a:defRPr/>
              </a:pPr>
              <a:t>2020/11/24</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264E1536-7CB2-4B01-AD0A-FBCF4DCAFE8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315FB5-2C32-4F4A-944C-51EF0E8F3BE3}" type="datetimeFigureOut">
              <a:rPr lang="zh-CN" altLang="en-US"/>
              <a:pPr>
                <a:defRPr/>
              </a:pPr>
              <a:t>2020/11/24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91E2B969-9393-4A1C-BD61-B440C5A7EA6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00958E-19DD-44F2-AC88-E82A9BD77209}" type="datetimeFigureOut">
              <a:rPr lang="zh-CN" altLang="en-US"/>
              <a:pPr>
                <a:defRPr/>
              </a:pPr>
              <a:t>2020/11/24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5026055A-E246-4CA8-9865-81598AF431A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4C24B0-6146-4EB5-A657-ADFA57849D57}" type="datetimeFigureOut">
              <a:rPr lang="zh-CN" altLang="en-US"/>
              <a:pPr>
                <a:defRPr/>
              </a:pPr>
              <a:t>2020/11/24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EBC8165-A7FA-4821-AC20-CEA6DFD5810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CF388C5-343D-4808-89CF-A880C3029B85}" type="datetimeFigureOut">
              <a:rPr lang="zh-CN" altLang="en-US"/>
              <a:pPr>
                <a:defRPr/>
              </a:pPr>
              <a:t>2020/11/24</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25831DB-93B5-4EC2-9705-8B03B19185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zh-CN" smtClean="0">
                <a:latin typeface="Verdana" pitchFamily="34" charset="0"/>
              </a:rPr>
              <a:t>The rebalancing of</a:t>
            </a:r>
            <a:br>
              <a:rPr lang="en-US" altLang="zh-CN" smtClean="0">
                <a:latin typeface="Verdana" pitchFamily="34" charset="0"/>
              </a:rPr>
            </a:br>
            <a:r>
              <a:rPr lang="en-US" altLang="zh-CN" smtClean="0">
                <a:latin typeface="Verdana" pitchFamily="34" charset="0"/>
              </a:rPr>
              <a:t>red-black trees</a:t>
            </a:r>
            <a:endParaRPr lang="zh-CN" altLang="en-US" smtClean="0">
              <a:latin typeface="Verdana" pitchFamily="34" charset="0"/>
            </a:endParaRP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altLang="zh-CN" dirty="0" err="1" smtClean="0">
                <a:latin typeface="Verdana" pitchFamily="34" charset="0"/>
              </a:rPr>
              <a:t>Yuanming</a:t>
            </a:r>
            <a:r>
              <a:rPr lang="en-US" altLang="zh-CN" dirty="0" smtClean="0">
                <a:latin typeface="Verdana" pitchFamily="34" charset="0"/>
              </a:rPr>
              <a:t> </a:t>
            </a:r>
            <a:r>
              <a:rPr lang="en-US" altLang="zh-CN" dirty="0" err="1" smtClean="0">
                <a:latin typeface="Verdana" pitchFamily="34" charset="0"/>
              </a:rPr>
              <a:t>Gao</a:t>
            </a:r>
            <a:endParaRPr lang="en-US" altLang="zh-CN" dirty="0" smtClean="0">
              <a:latin typeface="Verdana" pitchFamily="34" charset="0"/>
            </a:endParaRPr>
          </a:p>
          <a:p>
            <a:pPr eaLnBrk="1" fontAlgn="auto" hangingPunct="1">
              <a:spcAft>
                <a:spcPts val="0"/>
              </a:spcAft>
              <a:buFont typeface="Arial" pitchFamily="34" charset="0"/>
              <a:buNone/>
              <a:defRPr/>
            </a:pPr>
            <a:r>
              <a:rPr lang="en-US" altLang="zh-CN" dirty="0" smtClean="0">
                <a:latin typeface="Verdana" pitchFamily="34" charset="0"/>
              </a:rPr>
              <a:t>yuanming.gao@gmail.com</a:t>
            </a:r>
            <a:endParaRPr lang="zh-CN" altLang="en-US" dirty="0" smtClean="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11267" name="Content Placeholder 2"/>
          <p:cNvSpPr>
            <a:spLocks noGrp="1"/>
          </p:cNvSpPr>
          <p:nvPr>
            <p:ph idx="1"/>
          </p:nvPr>
        </p:nvSpPr>
        <p:spPr/>
        <p:txBody>
          <a:bodyPr/>
          <a:lstStyle/>
          <a:p>
            <a:pPr marL="342900" lvl="1" indent="-342900" eaLnBrk="1" hangingPunct="1">
              <a:buFont typeface="Arial" charset="0"/>
              <a:buChar char="•"/>
            </a:pPr>
            <a:r>
              <a:rPr lang="en-US" altLang="zh-CN" dirty="0" smtClean="0">
                <a:latin typeface="Verdana" pitchFamily="34" charset="0"/>
              </a:rPr>
              <a:t>How to represent a NIL node:</a:t>
            </a:r>
            <a:endParaRPr lang="zh-CN" altLang="en-US" dirty="0" smtClean="0">
              <a:latin typeface="Verdana" pitchFamily="34" charset="0"/>
            </a:endParaRPr>
          </a:p>
        </p:txBody>
      </p:sp>
      <p:graphicFrame>
        <p:nvGraphicFramePr>
          <p:cNvPr id="4" name="Table 3"/>
          <p:cNvGraphicFramePr>
            <a:graphicFrameLocks noGrp="1"/>
          </p:cNvGraphicFramePr>
          <p:nvPr/>
        </p:nvGraphicFramePr>
        <p:xfrm>
          <a:off x="928688" y="2143125"/>
          <a:ext cx="7500937" cy="2022793"/>
        </p:xfrm>
        <a:graphic>
          <a:graphicData uri="http://schemas.openxmlformats.org/drawingml/2006/table">
            <a:tbl>
              <a:tblPr/>
              <a:tblGrid>
                <a:gridCol w="1643062"/>
                <a:gridCol w="5857875"/>
              </a:tblGrid>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NIL node, whose black depth is 0. Usually they are omitted in our pictures.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An empty red-black tree, which can be used to represent a NIL node too. Usually they are omitted in our pictures.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2" name="Isosceles Triangle 21"/>
          <p:cNvSpPr/>
          <p:nvPr/>
        </p:nvSpPr>
        <p:spPr>
          <a:xfrm>
            <a:off x="1071563" y="3357565"/>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7" name="Flowchart: Connector 6"/>
          <p:cNvSpPr/>
          <p:nvPr/>
        </p:nvSpPr>
        <p:spPr>
          <a:xfrm>
            <a:off x="1143000" y="2714625"/>
            <a:ext cx="214313"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zh-CN" dirty="0" smtClean="0">
                <a:latin typeface="Verdana" pitchFamily="34" charset="0"/>
              </a:rPr>
              <a:t>Insert and then rebalance</a:t>
            </a:r>
            <a:endParaRPr lang="zh-CN" altLang="en-US" sz="3200" dirty="0" smtClean="0">
              <a:latin typeface="Verdana" pitchFamily="34" charset="0"/>
            </a:endParaRPr>
          </a:p>
        </p:txBody>
      </p:sp>
      <p:sp>
        <p:nvSpPr>
          <p:cNvPr id="12291" name="Content Placeholder 2"/>
          <p:cNvSpPr>
            <a:spLocks noGrp="1"/>
          </p:cNvSpPr>
          <p:nvPr>
            <p:ph idx="1"/>
          </p:nvPr>
        </p:nvSpPr>
        <p:spPr/>
        <p:txBody>
          <a:bodyPr/>
          <a:lstStyle/>
          <a:p>
            <a:pPr marL="342900" lvl="1" indent="-342900" eaLnBrk="1" hangingPunct="1">
              <a:buFont typeface="Arial" charset="0"/>
              <a:buChar char="•"/>
            </a:pPr>
            <a:r>
              <a:rPr lang="en-US" altLang="zh-CN" sz="2000" dirty="0" smtClean="0">
                <a:latin typeface="Verdana" pitchFamily="34" charset="0"/>
              </a:rPr>
              <a:t>We always insert a red node into a red-black(or we dye a NIL node red and fill other content).</a:t>
            </a:r>
          </a:p>
          <a:p>
            <a:pPr marL="342900" lvl="1" indent="-342900" eaLnBrk="1" hangingPunct="1">
              <a:buFont typeface="Arial" charset="0"/>
              <a:buChar char="•"/>
            </a:pPr>
            <a:r>
              <a:rPr lang="en-US" altLang="zh-CN" sz="2000" dirty="0" smtClean="0">
                <a:latin typeface="Verdana" pitchFamily="34" charset="0"/>
              </a:rPr>
              <a:t>At first, there is no red-black tree, or we already have an empty red-black tree. It is easy to insert a new node into it. We can use the picture to describe the process:</a:t>
            </a: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r>
              <a:rPr lang="en-US" altLang="zh-CN" sz="2000" dirty="0" smtClean="0">
                <a:latin typeface="Verdana" pitchFamily="34" charset="0"/>
              </a:rPr>
              <a:t>Dyeing a black node red will decrease its black depth from h to h-1 (but dyeing a NIL node red does not change its black depth).</a:t>
            </a:r>
          </a:p>
          <a:p>
            <a:pPr marL="342900" lvl="1" indent="-342900" eaLnBrk="1" hangingPunct="1">
              <a:buFont typeface="Arial" charset="0"/>
              <a:buChar char="•"/>
            </a:pPr>
            <a:r>
              <a:rPr lang="en-US" altLang="zh-CN" sz="2000" dirty="0" smtClean="0">
                <a:latin typeface="Verdana" pitchFamily="34" charset="0"/>
              </a:rPr>
              <a:t>Dyeing a red node black will increase it black depth from h to h+1.</a:t>
            </a:r>
            <a:endParaRPr lang="zh-CN" altLang="en-US" sz="2000" dirty="0" smtClean="0">
              <a:latin typeface="Verdana" pitchFamily="34" charset="0"/>
            </a:endParaRPr>
          </a:p>
        </p:txBody>
      </p:sp>
      <p:sp>
        <p:nvSpPr>
          <p:cNvPr id="7" name="Isosceles Triangle 6"/>
          <p:cNvSpPr/>
          <p:nvPr/>
        </p:nvSpPr>
        <p:spPr>
          <a:xfrm>
            <a:off x="1000125" y="3714750"/>
            <a:ext cx="357188"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8" name="Right Arrow 7"/>
          <p:cNvSpPr/>
          <p:nvPr/>
        </p:nvSpPr>
        <p:spPr>
          <a:xfrm>
            <a:off x="1428750" y="3286125"/>
            <a:ext cx="2786063" cy="1285875"/>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latin typeface="Verdana" pitchFamily="34" charset="0"/>
                <a:ea typeface="Verdana" pitchFamily="34" charset="0"/>
                <a:cs typeface="Verdana" pitchFamily="34" charset="0"/>
              </a:rPr>
              <a:t>Insert a red node (or dye a NIL node red)</a:t>
            </a:r>
          </a:p>
        </p:txBody>
      </p:sp>
      <p:sp>
        <p:nvSpPr>
          <p:cNvPr id="9" name="Isosceles Triangle 8"/>
          <p:cNvSpPr/>
          <p:nvPr/>
        </p:nvSpPr>
        <p:spPr>
          <a:xfrm>
            <a:off x="4357688" y="3714750"/>
            <a:ext cx="357187"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12" name="Isosceles Triangle 11"/>
          <p:cNvSpPr/>
          <p:nvPr/>
        </p:nvSpPr>
        <p:spPr>
          <a:xfrm>
            <a:off x="7858125" y="3714750"/>
            <a:ext cx="357188"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13" name="Right Arrow 12"/>
          <p:cNvSpPr/>
          <p:nvPr/>
        </p:nvSpPr>
        <p:spPr>
          <a:xfrm>
            <a:off x="4786313" y="3286125"/>
            <a:ext cx="2928937" cy="1285875"/>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600">
                <a:solidFill>
                  <a:schemeClr val="tx1"/>
                </a:solidFill>
                <a:latin typeface="Verdana" pitchFamily="34" charset="0"/>
                <a:ea typeface="宋体" charset="-122"/>
              </a:rPr>
              <a:t>We must dye it black or the rule 4 is broken</a:t>
            </a:r>
            <a:endParaRPr lang="en-US" sz="1600">
              <a:solidFill>
                <a:schemeClr val="tx1"/>
              </a:solidFill>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757758"/>
          </a:xfrm>
        </p:spPr>
        <p:txBody>
          <a:bodyPr/>
          <a:lstStyle/>
          <a:p>
            <a:pPr marL="342900" lvl="1" indent="-342900" eaLnBrk="1" hangingPunct="1">
              <a:buFont typeface="Arial" charset="0"/>
              <a:buChar char="•"/>
            </a:pPr>
            <a:r>
              <a:rPr lang="en-US" altLang="zh-CN" sz="2000" dirty="0" smtClean="0">
                <a:latin typeface="Verdana" pitchFamily="34" charset="0"/>
              </a:rPr>
              <a:t>When there is a non-empty red-black tree, we must consider how to insert it into one of the five different red-black trees (or sub-trees):</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r>
              <a:rPr lang="en-US" altLang="zh-CN" sz="2000" dirty="0" smtClean="0">
                <a:latin typeface="Verdana" pitchFamily="34" charset="0"/>
              </a:rPr>
              <a:t>At the very first step, we dye a NIL node red and fill other content (it is a tricky way to describe inserting a new node), that means that its parent node is a real (non-NIL) node with two NIL nodes as children before inserting, and then we can deduce that the parent node, the uncle node and the grandparent node must be in one of the following five sub-trees:</a:t>
            </a:r>
          </a:p>
          <a:p>
            <a:pPr marL="342900" lvl="1" indent="-342900" eaLnBrk="1" hangingPunct="1">
              <a:buFont typeface="Arial" charset="0"/>
              <a:buChar char="•"/>
            </a:pPr>
            <a:endParaRPr lang="zh-CN" altLang="en-US" sz="2000" dirty="0" smtClean="0">
              <a:latin typeface="Verdana" pitchFamily="34" charset="0"/>
            </a:endParaRPr>
          </a:p>
        </p:txBody>
      </p:sp>
      <p:sp>
        <p:nvSpPr>
          <p:cNvPr id="14" name="Flowchart: Connector 13"/>
          <p:cNvSpPr/>
          <p:nvPr/>
        </p:nvSpPr>
        <p:spPr>
          <a:xfrm>
            <a:off x="1428724" y="2643188"/>
            <a:ext cx="214312"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15" name="Isosceles Triangle 14"/>
          <p:cNvSpPr/>
          <p:nvPr/>
        </p:nvSpPr>
        <p:spPr>
          <a:xfrm>
            <a:off x="785786" y="300037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16" name="Straight Connector 15"/>
          <p:cNvCxnSpPr>
            <a:stCxn id="14" idx="3"/>
            <a:endCxn id="15" idx="0"/>
          </p:cNvCxnSpPr>
          <p:nvPr/>
        </p:nvCxnSpPr>
        <p:spPr>
          <a:xfrm rot="5400000">
            <a:off x="1214411" y="2754313"/>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5"/>
            <a:endCxn id="18" idx="0"/>
          </p:cNvCxnSpPr>
          <p:nvPr/>
        </p:nvCxnSpPr>
        <p:spPr>
          <a:xfrm rot="16200000" flipH="1">
            <a:off x="1666055" y="2772569"/>
            <a:ext cx="174625" cy="280987"/>
          </a:xfrm>
          <a:prstGeom prst="line">
            <a:avLst/>
          </a:prstGeom>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1536674" y="300037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19" name="Flowchart: Connector 18"/>
          <p:cNvSpPr/>
          <p:nvPr/>
        </p:nvSpPr>
        <p:spPr>
          <a:xfrm>
            <a:off x="3000349" y="2643188"/>
            <a:ext cx="214312"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20" name="Isosceles Triangle 19"/>
          <p:cNvSpPr/>
          <p:nvPr/>
        </p:nvSpPr>
        <p:spPr>
          <a:xfrm>
            <a:off x="2357411" y="3000375"/>
            <a:ext cx="714375"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21" name="Straight Connector 20"/>
          <p:cNvCxnSpPr>
            <a:stCxn id="19" idx="3"/>
            <a:endCxn id="20" idx="0"/>
          </p:cNvCxnSpPr>
          <p:nvPr/>
        </p:nvCxnSpPr>
        <p:spPr>
          <a:xfrm rot="5400000">
            <a:off x="2786036" y="2754313"/>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5"/>
            <a:endCxn id="24" idx="0"/>
          </p:cNvCxnSpPr>
          <p:nvPr/>
        </p:nvCxnSpPr>
        <p:spPr>
          <a:xfrm rot="16200000" flipH="1">
            <a:off x="3237680" y="2772569"/>
            <a:ext cx="174625" cy="280987"/>
          </a:xfrm>
          <a:prstGeom prst="line">
            <a:avLst/>
          </a:prstGeom>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3108299" y="3000375"/>
            <a:ext cx="714375"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25" name="Flowchart: Connector 24"/>
          <p:cNvSpPr/>
          <p:nvPr/>
        </p:nvSpPr>
        <p:spPr>
          <a:xfrm>
            <a:off x="4573583" y="2643188"/>
            <a:ext cx="214313"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26" name="Isosceles Triangle 25"/>
          <p:cNvSpPr/>
          <p:nvPr/>
        </p:nvSpPr>
        <p:spPr>
          <a:xfrm>
            <a:off x="3929058" y="3000375"/>
            <a:ext cx="715963"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27" name="Straight Connector 26"/>
          <p:cNvCxnSpPr>
            <a:stCxn id="25" idx="3"/>
            <a:endCxn id="26" idx="0"/>
          </p:cNvCxnSpPr>
          <p:nvPr/>
        </p:nvCxnSpPr>
        <p:spPr>
          <a:xfrm rot="5400000">
            <a:off x="4358477" y="2755106"/>
            <a:ext cx="174625" cy="315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5"/>
            <a:endCxn id="29" idx="0"/>
          </p:cNvCxnSpPr>
          <p:nvPr/>
        </p:nvCxnSpPr>
        <p:spPr>
          <a:xfrm rot="16200000" flipH="1">
            <a:off x="4809327" y="2772569"/>
            <a:ext cx="174625" cy="280987"/>
          </a:xfrm>
          <a:prstGeom prst="line">
            <a:avLst/>
          </a:prstGeom>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a:off x="4679946" y="300037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30" name="Flowchart: Connector 29"/>
          <p:cNvSpPr/>
          <p:nvPr/>
        </p:nvSpPr>
        <p:spPr>
          <a:xfrm>
            <a:off x="6145208" y="2643188"/>
            <a:ext cx="214313"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31" name="Isosceles Triangle 30"/>
          <p:cNvSpPr/>
          <p:nvPr/>
        </p:nvSpPr>
        <p:spPr>
          <a:xfrm>
            <a:off x="5502271" y="300037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32" name="Straight Connector 31"/>
          <p:cNvCxnSpPr>
            <a:stCxn id="30" idx="3"/>
            <a:endCxn id="31" idx="0"/>
          </p:cNvCxnSpPr>
          <p:nvPr/>
        </p:nvCxnSpPr>
        <p:spPr>
          <a:xfrm rot="5400000">
            <a:off x="5930102" y="2755106"/>
            <a:ext cx="174625" cy="315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0" idx="5"/>
            <a:endCxn id="34" idx="0"/>
          </p:cNvCxnSpPr>
          <p:nvPr/>
        </p:nvCxnSpPr>
        <p:spPr>
          <a:xfrm rot="16200000" flipH="1">
            <a:off x="6380952" y="2772569"/>
            <a:ext cx="174625" cy="2809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a:off x="6251571" y="3000375"/>
            <a:ext cx="714375"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35" name="Flowchart: Connector 34"/>
          <p:cNvSpPr/>
          <p:nvPr/>
        </p:nvSpPr>
        <p:spPr>
          <a:xfrm>
            <a:off x="7678765" y="2643182"/>
            <a:ext cx="214312" cy="214313"/>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36" name="Isosceles Triangle 35"/>
          <p:cNvSpPr/>
          <p:nvPr/>
        </p:nvSpPr>
        <p:spPr>
          <a:xfrm>
            <a:off x="7035827" y="3000370"/>
            <a:ext cx="714375"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a:t>
            </a:r>
          </a:p>
        </p:txBody>
      </p:sp>
      <p:cxnSp>
        <p:nvCxnSpPr>
          <p:cNvPr id="37" name="Straight Connector 36"/>
          <p:cNvCxnSpPr>
            <a:stCxn id="35" idx="3"/>
            <a:endCxn id="36" idx="0"/>
          </p:cNvCxnSpPr>
          <p:nvPr/>
        </p:nvCxnSpPr>
        <p:spPr>
          <a:xfrm rot="5400000">
            <a:off x="7464452" y="2754308"/>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5"/>
            <a:endCxn id="39" idx="0"/>
          </p:cNvCxnSpPr>
          <p:nvPr/>
        </p:nvCxnSpPr>
        <p:spPr>
          <a:xfrm rot="16200000" flipH="1">
            <a:off x="7916096" y="2772564"/>
            <a:ext cx="174625" cy="2809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7786715" y="3000370"/>
            <a:ext cx="714375"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r>
              <a:rPr lang="en-US" altLang="zh-CN" sz="2400" dirty="0" smtClean="0">
                <a:latin typeface="Verdana" pitchFamily="34" charset="0"/>
              </a:rPr>
              <a:t>(Note:    is a NIL node and cannot be the parent node for the new node).</a:t>
            </a:r>
          </a:p>
          <a:p>
            <a:pPr marL="342900" lvl="1" indent="-342900" eaLnBrk="1" hangingPunct="1">
              <a:buFont typeface="Arial" charset="0"/>
              <a:buChar char="•"/>
            </a:pPr>
            <a:r>
              <a:rPr lang="en-US" altLang="zh-CN" sz="2400" dirty="0" smtClean="0">
                <a:latin typeface="Verdana" pitchFamily="34" charset="0"/>
              </a:rPr>
              <a:t>If the parent node is   , the inserting operation is finished because no rule is broken.</a:t>
            </a:r>
          </a:p>
          <a:p>
            <a:pPr marL="342900" lvl="1" indent="-342900" eaLnBrk="1" hangingPunct="1">
              <a:buFont typeface="Arial" charset="0"/>
              <a:buChar char="•"/>
            </a:pPr>
            <a:r>
              <a:rPr lang="en-US" altLang="zh-CN" sz="2400" dirty="0" smtClean="0">
                <a:latin typeface="Verdana" pitchFamily="34" charset="0"/>
              </a:rPr>
              <a:t>If the parent node is   , we need to rebalance the corresponding sub-tree because the rule 2 is broken.</a:t>
            </a:r>
          </a:p>
          <a:p>
            <a:pPr marL="342900" lvl="1" indent="-342900" eaLnBrk="1" hangingPunct="1">
              <a:buFont typeface="Arial" charset="0"/>
              <a:buChar char="•"/>
            </a:pPr>
            <a:r>
              <a:rPr lang="en-US" altLang="zh-CN" sz="2400" dirty="0" smtClean="0">
                <a:latin typeface="Verdana" pitchFamily="34" charset="0"/>
              </a:rPr>
              <a:t>The following 8 sub-trees must be rebalanced:</a:t>
            </a:r>
          </a:p>
          <a:p>
            <a:pPr marL="342900" lvl="1" indent="-342900" eaLnBrk="1" hangingPunct="1">
              <a:buFont typeface="Arial" charset="0"/>
              <a:buChar char="•"/>
            </a:pPr>
            <a:endParaRPr lang="zh-CN" altLang="en-US" sz="2000" dirty="0" smtClean="0">
              <a:latin typeface="Verdana" pitchFamily="34" charset="0"/>
            </a:endParaRPr>
          </a:p>
        </p:txBody>
      </p:sp>
      <p:sp>
        <p:nvSpPr>
          <p:cNvPr id="40" name="Flowchart: Connector 39"/>
          <p:cNvSpPr/>
          <p:nvPr/>
        </p:nvSpPr>
        <p:spPr>
          <a:xfrm>
            <a:off x="1214414" y="17859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2</a:t>
            </a:r>
            <a:endParaRPr lang="en-US" sz="1200" dirty="0"/>
          </a:p>
        </p:txBody>
      </p:sp>
      <p:cxnSp>
        <p:nvCxnSpPr>
          <p:cNvPr id="41" name="Straight Connector 40"/>
          <p:cNvCxnSpPr>
            <a:stCxn id="40" idx="3"/>
            <a:endCxn id="43" idx="0"/>
          </p:cNvCxnSpPr>
          <p:nvPr/>
        </p:nvCxnSpPr>
        <p:spPr>
          <a:xfrm rot="5400000">
            <a:off x="1148209"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4" idx="0"/>
          </p:cNvCxnSpPr>
          <p:nvPr/>
        </p:nvCxnSpPr>
        <p:spPr>
          <a:xfrm rot="16200000" flipH="1">
            <a:off x="1585503"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43" name="Flowchart: Connector 42"/>
          <p:cNvSpPr/>
          <p:nvPr/>
        </p:nvSpPr>
        <p:spPr>
          <a:xfrm>
            <a:off x="928662"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sp>
        <p:nvSpPr>
          <p:cNvPr id="44" name="Flowchart: Connector 43"/>
          <p:cNvSpPr/>
          <p:nvPr/>
        </p:nvSpPr>
        <p:spPr>
          <a:xfrm>
            <a:off x="1500166"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sp>
        <p:nvSpPr>
          <p:cNvPr id="45" name="Flowchart: Connector 44"/>
          <p:cNvSpPr/>
          <p:nvPr/>
        </p:nvSpPr>
        <p:spPr>
          <a:xfrm>
            <a:off x="2357422" y="17859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46" name="Straight Connector 45"/>
          <p:cNvCxnSpPr>
            <a:stCxn id="45" idx="3"/>
            <a:endCxn id="48" idx="0"/>
          </p:cNvCxnSpPr>
          <p:nvPr/>
        </p:nvCxnSpPr>
        <p:spPr>
          <a:xfrm rot="5400000">
            <a:off x="2291217"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5"/>
            <a:endCxn id="49" idx="0"/>
          </p:cNvCxnSpPr>
          <p:nvPr/>
        </p:nvCxnSpPr>
        <p:spPr>
          <a:xfrm rot="16200000" flipH="1">
            <a:off x="2728511"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48" name="Flowchart: Connector 47"/>
          <p:cNvSpPr/>
          <p:nvPr/>
        </p:nvSpPr>
        <p:spPr>
          <a:xfrm>
            <a:off x="2071670"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49" name="Flowchart: Connector 48"/>
          <p:cNvSpPr/>
          <p:nvPr/>
        </p:nvSpPr>
        <p:spPr>
          <a:xfrm>
            <a:off x="2643174"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0" name="Flowchart: Connector 49"/>
          <p:cNvSpPr/>
          <p:nvPr/>
        </p:nvSpPr>
        <p:spPr>
          <a:xfrm>
            <a:off x="3500430" y="17859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51" name="Straight Connector 50"/>
          <p:cNvCxnSpPr>
            <a:stCxn id="50" idx="3"/>
            <a:endCxn id="53" idx="0"/>
          </p:cNvCxnSpPr>
          <p:nvPr/>
        </p:nvCxnSpPr>
        <p:spPr>
          <a:xfrm rot="5400000">
            <a:off x="3434225"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5"/>
            <a:endCxn id="54" idx="0"/>
          </p:cNvCxnSpPr>
          <p:nvPr/>
        </p:nvCxnSpPr>
        <p:spPr>
          <a:xfrm rot="16200000" flipH="1">
            <a:off x="3871519"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3" name="Flowchart: Connector 52"/>
          <p:cNvSpPr/>
          <p:nvPr/>
        </p:nvSpPr>
        <p:spPr>
          <a:xfrm>
            <a:off x="3214678"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4" name="Flowchart: Connector 53"/>
          <p:cNvSpPr/>
          <p:nvPr/>
        </p:nvSpPr>
        <p:spPr>
          <a:xfrm>
            <a:off x="3786182"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5" name="Flowchart: Connector 54"/>
          <p:cNvSpPr/>
          <p:nvPr/>
        </p:nvSpPr>
        <p:spPr>
          <a:xfrm>
            <a:off x="4643438" y="17859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56" name="Straight Connector 55"/>
          <p:cNvCxnSpPr>
            <a:stCxn id="55" idx="3"/>
            <a:endCxn id="58" idx="0"/>
          </p:cNvCxnSpPr>
          <p:nvPr/>
        </p:nvCxnSpPr>
        <p:spPr>
          <a:xfrm rot="5400000">
            <a:off x="4577233"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5" idx="5"/>
            <a:endCxn id="59" idx="0"/>
          </p:cNvCxnSpPr>
          <p:nvPr/>
        </p:nvCxnSpPr>
        <p:spPr>
          <a:xfrm rot="16200000" flipH="1">
            <a:off x="5014527"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8" name="Flowchart: Connector 57"/>
          <p:cNvSpPr/>
          <p:nvPr/>
        </p:nvSpPr>
        <p:spPr>
          <a:xfrm>
            <a:off x="4357686"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9" name="Flowchart: Connector 58"/>
          <p:cNvSpPr/>
          <p:nvPr/>
        </p:nvSpPr>
        <p:spPr>
          <a:xfrm>
            <a:off x="4929190"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60" name="Flowchart: Connector 59"/>
          <p:cNvSpPr/>
          <p:nvPr/>
        </p:nvSpPr>
        <p:spPr>
          <a:xfrm>
            <a:off x="5786446" y="178592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61" name="Straight Connector 60"/>
          <p:cNvCxnSpPr>
            <a:stCxn id="60" idx="3"/>
            <a:endCxn id="63" idx="0"/>
          </p:cNvCxnSpPr>
          <p:nvPr/>
        </p:nvCxnSpPr>
        <p:spPr>
          <a:xfrm rot="5400000">
            <a:off x="5720241"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5"/>
            <a:endCxn id="64" idx="0"/>
          </p:cNvCxnSpPr>
          <p:nvPr/>
        </p:nvCxnSpPr>
        <p:spPr>
          <a:xfrm rot="16200000" flipH="1">
            <a:off x="6157535"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Connector 62"/>
          <p:cNvSpPr/>
          <p:nvPr/>
        </p:nvSpPr>
        <p:spPr>
          <a:xfrm>
            <a:off x="5500694"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sp>
        <p:nvSpPr>
          <p:cNvPr id="64" name="Flowchart: Connector 63"/>
          <p:cNvSpPr/>
          <p:nvPr/>
        </p:nvSpPr>
        <p:spPr>
          <a:xfrm>
            <a:off x="6072198"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sp>
        <p:nvSpPr>
          <p:cNvPr id="90" name="Flowchart: Connector 89"/>
          <p:cNvSpPr/>
          <p:nvPr/>
        </p:nvSpPr>
        <p:spPr>
          <a:xfrm>
            <a:off x="2000233" y="2857497"/>
            <a:ext cx="214313"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0</a:t>
            </a:r>
          </a:p>
        </p:txBody>
      </p:sp>
      <p:sp>
        <p:nvSpPr>
          <p:cNvPr id="91" name="Flowchart: Connector 90"/>
          <p:cNvSpPr/>
          <p:nvPr/>
        </p:nvSpPr>
        <p:spPr>
          <a:xfrm>
            <a:off x="4143373" y="3643314"/>
            <a:ext cx="214313"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1</a:t>
            </a:r>
            <a:endParaRPr lang="en-US" dirty="0"/>
          </a:p>
        </p:txBody>
      </p:sp>
      <p:sp>
        <p:nvSpPr>
          <p:cNvPr id="92" name="Flowchart: Connector 91"/>
          <p:cNvSpPr/>
          <p:nvPr/>
        </p:nvSpPr>
        <p:spPr>
          <a:xfrm>
            <a:off x="4143373" y="4500571"/>
            <a:ext cx="214313" cy="214313"/>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0</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03" name="Flowchart: Connector 102"/>
          <p:cNvSpPr/>
          <p:nvPr/>
        </p:nvSpPr>
        <p:spPr>
          <a:xfrm>
            <a:off x="1214414" y="342899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04" name="Straight Connector 103"/>
          <p:cNvCxnSpPr>
            <a:stCxn id="103" idx="3"/>
            <a:endCxn id="106" idx="0"/>
          </p:cNvCxnSpPr>
          <p:nvPr/>
        </p:nvCxnSpPr>
        <p:spPr>
          <a:xfrm rot="5400000">
            <a:off x="1148209" y="372864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5"/>
            <a:endCxn id="107" idx="0"/>
          </p:cNvCxnSpPr>
          <p:nvPr/>
        </p:nvCxnSpPr>
        <p:spPr>
          <a:xfrm rot="16200000" flipH="1">
            <a:off x="1585503" y="372864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06" name="Flowchart: Connector 105"/>
          <p:cNvSpPr/>
          <p:nvPr/>
        </p:nvSpPr>
        <p:spPr>
          <a:xfrm>
            <a:off x="928662" y="385762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07" name="Flowchart: Connector 106"/>
          <p:cNvSpPr/>
          <p:nvPr/>
        </p:nvSpPr>
        <p:spPr>
          <a:xfrm>
            <a:off x="1500166" y="385762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65" name="Right Arrow 64"/>
          <p:cNvSpPr/>
          <p:nvPr/>
        </p:nvSpPr>
        <p:spPr>
          <a:xfrm>
            <a:off x="2071670" y="3286124"/>
            <a:ext cx="1285884" cy="1143008"/>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Insert a red node</a:t>
            </a:r>
            <a:endParaRPr lang="en-US" sz="1400" dirty="0">
              <a:solidFill>
                <a:schemeClr val="tx1"/>
              </a:solidFill>
              <a:latin typeface="Verdana" pitchFamily="34" charset="0"/>
              <a:ea typeface="Verdana" pitchFamily="34" charset="0"/>
              <a:cs typeface="Verdana" pitchFamily="34" charset="0"/>
            </a:endParaRPr>
          </a:p>
        </p:txBody>
      </p:sp>
      <p:sp>
        <p:nvSpPr>
          <p:cNvPr id="86" name="Flowchart: Connector 85"/>
          <p:cNvSpPr/>
          <p:nvPr/>
        </p:nvSpPr>
        <p:spPr>
          <a:xfrm>
            <a:off x="1214414" y="492919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87" name="Straight Connector 86"/>
          <p:cNvCxnSpPr>
            <a:stCxn id="86" idx="3"/>
            <a:endCxn id="89" idx="0"/>
          </p:cNvCxnSpPr>
          <p:nvPr/>
        </p:nvCxnSpPr>
        <p:spPr>
          <a:xfrm rot="5400000">
            <a:off x="1148209" y="522884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5"/>
            <a:endCxn id="93" idx="0"/>
          </p:cNvCxnSpPr>
          <p:nvPr/>
        </p:nvCxnSpPr>
        <p:spPr>
          <a:xfrm rot="16200000" flipH="1">
            <a:off x="1585503" y="522884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928662" y="5357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93" name="Flowchart: Connector 92"/>
          <p:cNvSpPr/>
          <p:nvPr/>
        </p:nvSpPr>
        <p:spPr>
          <a:xfrm>
            <a:off x="1500166" y="535781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94" name="Right Arrow 93"/>
          <p:cNvSpPr/>
          <p:nvPr/>
        </p:nvSpPr>
        <p:spPr>
          <a:xfrm>
            <a:off x="2071670" y="4786318"/>
            <a:ext cx="1285884" cy="1143008"/>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Insert a red node</a:t>
            </a:r>
            <a:endParaRPr lang="en-US" sz="1400" dirty="0">
              <a:solidFill>
                <a:schemeClr val="tx1"/>
              </a:solidFill>
              <a:latin typeface="Verdana" pitchFamily="34" charset="0"/>
              <a:ea typeface="Verdana" pitchFamily="34" charset="0"/>
              <a:cs typeface="Verdana" pitchFamily="34" charset="0"/>
            </a:endParaRPr>
          </a:p>
        </p:txBody>
      </p:sp>
      <p:sp>
        <p:nvSpPr>
          <p:cNvPr id="138" name="Flowchart: Connector 137"/>
          <p:cNvSpPr/>
          <p:nvPr/>
        </p:nvSpPr>
        <p:spPr>
          <a:xfrm>
            <a:off x="1214414" y="185736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39" name="Straight Connector 138"/>
          <p:cNvCxnSpPr>
            <a:stCxn id="138" idx="3"/>
            <a:endCxn id="141" idx="0"/>
          </p:cNvCxnSpPr>
          <p:nvPr/>
        </p:nvCxnSpPr>
        <p:spPr>
          <a:xfrm rot="5400000">
            <a:off x="1148209" y="215701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8" idx="5"/>
            <a:endCxn id="142" idx="0"/>
          </p:cNvCxnSpPr>
          <p:nvPr/>
        </p:nvCxnSpPr>
        <p:spPr>
          <a:xfrm rot="16200000" flipH="1">
            <a:off x="1585503" y="215701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1" name="Flowchart: Connector 140"/>
          <p:cNvSpPr/>
          <p:nvPr/>
        </p:nvSpPr>
        <p:spPr>
          <a:xfrm>
            <a:off x="928662"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42" name="Flowchart: Connector 141"/>
          <p:cNvSpPr/>
          <p:nvPr/>
        </p:nvSpPr>
        <p:spPr>
          <a:xfrm>
            <a:off x="1500166"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43" name="Right Arrow 142"/>
          <p:cNvSpPr/>
          <p:nvPr/>
        </p:nvSpPr>
        <p:spPr>
          <a:xfrm>
            <a:off x="2000232" y="1785926"/>
            <a:ext cx="1285884" cy="1143008"/>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Insert a red node</a:t>
            </a:r>
            <a:endParaRPr lang="en-US" sz="1400" dirty="0">
              <a:solidFill>
                <a:schemeClr val="tx1"/>
              </a:solidFill>
              <a:latin typeface="Verdana" pitchFamily="34" charset="0"/>
              <a:ea typeface="Verdana" pitchFamily="34" charset="0"/>
              <a:cs typeface="Verdana" pitchFamily="34" charset="0"/>
            </a:endParaRPr>
          </a:p>
        </p:txBody>
      </p:sp>
      <p:sp>
        <p:nvSpPr>
          <p:cNvPr id="144" name="Flowchart: Connector 143"/>
          <p:cNvSpPr/>
          <p:nvPr/>
        </p:nvSpPr>
        <p:spPr>
          <a:xfrm>
            <a:off x="3714744" y="185736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45" name="Straight Connector 144"/>
          <p:cNvCxnSpPr>
            <a:stCxn id="144" idx="3"/>
            <a:endCxn id="147" idx="0"/>
          </p:cNvCxnSpPr>
          <p:nvPr/>
        </p:nvCxnSpPr>
        <p:spPr>
          <a:xfrm rot="5400000">
            <a:off x="3648539" y="215701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5"/>
            <a:endCxn id="148" idx="0"/>
          </p:cNvCxnSpPr>
          <p:nvPr/>
        </p:nvCxnSpPr>
        <p:spPr>
          <a:xfrm rot="16200000" flipH="1">
            <a:off x="4085833" y="215701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7" name="Flowchart: Connector 146"/>
          <p:cNvSpPr/>
          <p:nvPr/>
        </p:nvSpPr>
        <p:spPr>
          <a:xfrm>
            <a:off x="3428992"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48" name="Flowchart: Connector 147"/>
          <p:cNvSpPr/>
          <p:nvPr/>
        </p:nvSpPr>
        <p:spPr>
          <a:xfrm>
            <a:off x="4000496"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49" name="Straight Connector 148"/>
          <p:cNvCxnSpPr>
            <a:stCxn id="147" idx="3"/>
            <a:endCxn id="150" idx="0"/>
          </p:cNvCxnSpPr>
          <p:nvPr/>
        </p:nvCxnSpPr>
        <p:spPr>
          <a:xfrm rot="5400000">
            <a:off x="3362787" y="258564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lowchart: Connector 149"/>
          <p:cNvSpPr/>
          <p:nvPr/>
        </p:nvSpPr>
        <p:spPr>
          <a:xfrm>
            <a:off x="3143240" y="271462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51" name="Flowchart: Connector 150"/>
          <p:cNvSpPr/>
          <p:nvPr/>
        </p:nvSpPr>
        <p:spPr>
          <a:xfrm>
            <a:off x="4857752" y="185736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52" name="Straight Connector 151"/>
          <p:cNvCxnSpPr>
            <a:stCxn id="151" idx="3"/>
            <a:endCxn id="154" idx="0"/>
          </p:cNvCxnSpPr>
          <p:nvPr/>
        </p:nvCxnSpPr>
        <p:spPr>
          <a:xfrm rot="5400000">
            <a:off x="4791547" y="215701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51" idx="5"/>
            <a:endCxn id="155" idx="0"/>
          </p:cNvCxnSpPr>
          <p:nvPr/>
        </p:nvCxnSpPr>
        <p:spPr>
          <a:xfrm rot="16200000" flipH="1">
            <a:off x="5228841" y="215701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4" name="Flowchart: Connector 153"/>
          <p:cNvSpPr/>
          <p:nvPr/>
        </p:nvSpPr>
        <p:spPr>
          <a:xfrm>
            <a:off x="4572000"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55" name="Flowchart: Connector 154"/>
          <p:cNvSpPr/>
          <p:nvPr/>
        </p:nvSpPr>
        <p:spPr>
          <a:xfrm>
            <a:off x="5143504"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56" name="Straight Connector 155"/>
          <p:cNvCxnSpPr>
            <a:stCxn id="154" idx="5"/>
            <a:endCxn id="157" idx="0"/>
          </p:cNvCxnSpPr>
          <p:nvPr/>
        </p:nvCxnSpPr>
        <p:spPr>
          <a:xfrm rot="16200000" flipH="1">
            <a:off x="4943089" y="258564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7" name="Flowchart: Connector 156"/>
          <p:cNvSpPr/>
          <p:nvPr/>
        </p:nvSpPr>
        <p:spPr>
          <a:xfrm>
            <a:off x="4857752" y="271462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58" name="Flowchart: Connector 157"/>
          <p:cNvSpPr/>
          <p:nvPr/>
        </p:nvSpPr>
        <p:spPr>
          <a:xfrm>
            <a:off x="6000760" y="185736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59" name="Straight Connector 158"/>
          <p:cNvCxnSpPr>
            <a:stCxn id="158" idx="3"/>
            <a:endCxn id="161" idx="0"/>
          </p:cNvCxnSpPr>
          <p:nvPr/>
        </p:nvCxnSpPr>
        <p:spPr>
          <a:xfrm rot="5400000">
            <a:off x="5934555" y="215701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58" idx="5"/>
            <a:endCxn id="162" idx="0"/>
          </p:cNvCxnSpPr>
          <p:nvPr/>
        </p:nvCxnSpPr>
        <p:spPr>
          <a:xfrm rot="16200000" flipH="1">
            <a:off x="6371849" y="215701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1" name="Flowchart: Connector 160"/>
          <p:cNvSpPr/>
          <p:nvPr/>
        </p:nvSpPr>
        <p:spPr>
          <a:xfrm>
            <a:off x="5715008"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62" name="Flowchart: Connector 161"/>
          <p:cNvSpPr/>
          <p:nvPr/>
        </p:nvSpPr>
        <p:spPr>
          <a:xfrm>
            <a:off x="6286512"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63" name="Straight Connector 162"/>
          <p:cNvCxnSpPr>
            <a:stCxn id="162" idx="3"/>
            <a:endCxn id="164" idx="0"/>
          </p:cNvCxnSpPr>
          <p:nvPr/>
        </p:nvCxnSpPr>
        <p:spPr>
          <a:xfrm rot="5400000">
            <a:off x="6220307" y="258564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Flowchart: Connector 163"/>
          <p:cNvSpPr/>
          <p:nvPr/>
        </p:nvSpPr>
        <p:spPr>
          <a:xfrm>
            <a:off x="6000760" y="271462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65" name="Flowchart: Connector 164"/>
          <p:cNvSpPr/>
          <p:nvPr/>
        </p:nvSpPr>
        <p:spPr>
          <a:xfrm>
            <a:off x="7143768" y="185736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66" name="Straight Connector 165"/>
          <p:cNvCxnSpPr>
            <a:stCxn id="165" idx="3"/>
            <a:endCxn id="168" idx="0"/>
          </p:cNvCxnSpPr>
          <p:nvPr/>
        </p:nvCxnSpPr>
        <p:spPr>
          <a:xfrm rot="5400000">
            <a:off x="7077563" y="215701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65" idx="5"/>
            <a:endCxn id="169" idx="0"/>
          </p:cNvCxnSpPr>
          <p:nvPr/>
        </p:nvCxnSpPr>
        <p:spPr>
          <a:xfrm rot="16200000" flipH="1">
            <a:off x="7514857" y="215701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8" name="Flowchart: Connector 167"/>
          <p:cNvSpPr/>
          <p:nvPr/>
        </p:nvSpPr>
        <p:spPr>
          <a:xfrm>
            <a:off x="6858016"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69" name="Flowchart: Connector 168"/>
          <p:cNvSpPr/>
          <p:nvPr/>
        </p:nvSpPr>
        <p:spPr>
          <a:xfrm>
            <a:off x="7429520"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70" name="Straight Connector 169"/>
          <p:cNvCxnSpPr>
            <a:stCxn id="169" idx="5"/>
            <a:endCxn id="171" idx="0"/>
          </p:cNvCxnSpPr>
          <p:nvPr/>
        </p:nvCxnSpPr>
        <p:spPr>
          <a:xfrm rot="16200000" flipH="1">
            <a:off x="7800609" y="258564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1" name="Flowchart: Connector 170"/>
          <p:cNvSpPr/>
          <p:nvPr/>
        </p:nvSpPr>
        <p:spPr>
          <a:xfrm>
            <a:off x="7715272" y="271462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74" name="Flowchart: Connector 173"/>
          <p:cNvSpPr/>
          <p:nvPr/>
        </p:nvSpPr>
        <p:spPr>
          <a:xfrm>
            <a:off x="3786182" y="328612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75" name="Straight Connector 174"/>
          <p:cNvCxnSpPr>
            <a:stCxn id="174" idx="3"/>
            <a:endCxn id="177" idx="0"/>
          </p:cNvCxnSpPr>
          <p:nvPr/>
        </p:nvCxnSpPr>
        <p:spPr>
          <a:xfrm rot="5400000">
            <a:off x="3719977" y="358577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4" idx="5"/>
            <a:endCxn id="178" idx="0"/>
          </p:cNvCxnSpPr>
          <p:nvPr/>
        </p:nvCxnSpPr>
        <p:spPr>
          <a:xfrm rot="16200000" flipH="1">
            <a:off x="4157271" y="358577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7" name="Flowchart: Connector 176"/>
          <p:cNvSpPr/>
          <p:nvPr/>
        </p:nvSpPr>
        <p:spPr>
          <a:xfrm>
            <a:off x="3500430" y="371475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78" name="Flowchart: Connector 177"/>
          <p:cNvSpPr/>
          <p:nvPr/>
        </p:nvSpPr>
        <p:spPr>
          <a:xfrm>
            <a:off x="4071934" y="371475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79" name="Straight Connector 178"/>
          <p:cNvCxnSpPr>
            <a:stCxn id="177" idx="3"/>
            <a:endCxn id="180" idx="0"/>
          </p:cNvCxnSpPr>
          <p:nvPr/>
        </p:nvCxnSpPr>
        <p:spPr>
          <a:xfrm rot="5400000">
            <a:off x="3434225" y="401440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80" name="Flowchart: Connector 179"/>
          <p:cNvSpPr/>
          <p:nvPr/>
        </p:nvSpPr>
        <p:spPr>
          <a:xfrm>
            <a:off x="3214678" y="414338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81" name="Flowchart: Connector 180"/>
          <p:cNvSpPr/>
          <p:nvPr/>
        </p:nvSpPr>
        <p:spPr>
          <a:xfrm>
            <a:off x="4929190" y="328612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82" name="Straight Connector 181"/>
          <p:cNvCxnSpPr>
            <a:stCxn id="181" idx="3"/>
            <a:endCxn id="184" idx="0"/>
          </p:cNvCxnSpPr>
          <p:nvPr/>
        </p:nvCxnSpPr>
        <p:spPr>
          <a:xfrm rot="5400000">
            <a:off x="4862985" y="358577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1" idx="5"/>
            <a:endCxn id="185" idx="0"/>
          </p:cNvCxnSpPr>
          <p:nvPr/>
        </p:nvCxnSpPr>
        <p:spPr>
          <a:xfrm rot="16200000" flipH="1">
            <a:off x="5300279" y="358577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84" name="Flowchart: Connector 183"/>
          <p:cNvSpPr/>
          <p:nvPr/>
        </p:nvSpPr>
        <p:spPr>
          <a:xfrm>
            <a:off x="4643438" y="371475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85" name="Flowchart: Connector 184"/>
          <p:cNvSpPr/>
          <p:nvPr/>
        </p:nvSpPr>
        <p:spPr>
          <a:xfrm>
            <a:off x="5214942" y="371475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86" name="Straight Connector 185"/>
          <p:cNvCxnSpPr>
            <a:stCxn id="184" idx="5"/>
            <a:endCxn id="187" idx="0"/>
          </p:cNvCxnSpPr>
          <p:nvPr/>
        </p:nvCxnSpPr>
        <p:spPr>
          <a:xfrm rot="16200000" flipH="1">
            <a:off x="5014527" y="401440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87" name="Flowchart: Connector 186"/>
          <p:cNvSpPr/>
          <p:nvPr/>
        </p:nvSpPr>
        <p:spPr>
          <a:xfrm>
            <a:off x="4929190" y="414338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88" name="Flowchart: Connector 187"/>
          <p:cNvSpPr/>
          <p:nvPr/>
        </p:nvSpPr>
        <p:spPr>
          <a:xfrm>
            <a:off x="3714744" y="47863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89" name="Straight Connector 188"/>
          <p:cNvCxnSpPr>
            <a:stCxn id="188" idx="3"/>
            <a:endCxn id="191" idx="0"/>
          </p:cNvCxnSpPr>
          <p:nvPr/>
        </p:nvCxnSpPr>
        <p:spPr>
          <a:xfrm rot="5400000">
            <a:off x="3648539" y="508597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8" idx="5"/>
            <a:endCxn id="192" idx="0"/>
          </p:cNvCxnSpPr>
          <p:nvPr/>
        </p:nvCxnSpPr>
        <p:spPr>
          <a:xfrm rot="16200000" flipH="1">
            <a:off x="4085833" y="508596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91" name="Flowchart: Connector 190"/>
          <p:cNvSpPr/>
          <p:nvPr/>
        </p:nvSpPr>
        <p:spPr>
          <a:xfrm>
            <a:off x="3428992" y="521494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92" name="Flowchart: Connector 191"/>
          <p:cNvSpPr/>
          <p:nvPr/>
        </p:nvSpPr>
        <p:spPr>
          <a:xfrm>
            <a:off x="4000496" y="521494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93" name="Straight Connector 192"/>
          <p:cNvCxnSpPr>
            <a:stCxn id="192" idx="3"/>
            <a:endCxn id="194" idx="0"/>
          </p:cNvCxnSpPr>
          <p:nvPr/>
        </p:nvCxnSpPr>
        <p:spPr>
          <a:xfrm rot="5400000">
            <a:off x="3934291" y="551459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94" name="Flowchart: Connector 193"/>
          <p:cNvSpPr/>
          <p:nvPr/>
        </p:nvSpPr>
        <p:spPr>
          <a:xfrm>
            <a:off x="3714744" y="564357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95" name="Flowchart: Connector 194"/>
          <p:cNvSpPr/>
          <p:nvPr/>
        </p:nvSpPr>
        <p:spPr>
          <a:xfrm>
            <a:off x="4857752" y="47863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196" name="Straight Connector 195"/>
          <p:cNvCxnSpPr>
            <a:stCxn id="195" idx="3"/>
            <a:endCxn id="198" idx="0"/>
          </p:cNvCxnSpPr>
          <p:nvPr/>
        </p:nvCxnSpPr>
        <p:spPr>
          <a:xfrm rot="5400000">
            <a:off x="4791547" y="508597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95" idx="5"/>
            <a:endCxn id="199" idx="0"/>
          </p:cNvCxnSpPr>
          <p:nvPr/>
        </p:nvCxnSpPr>
        <p:spPr>
          <a:xfrm rot="16200000" flipH="1">
            <a:off x="5228841" y="508596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98" name="Flowchart: Connector 197"/>
          <p:cNvSpPr/>
          <p:nvPr/>
        </p:nvSpPr>
        <p:spPr>
          <a:xfrm>
            <a:off x="4572000" y="521494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99" name="Flowchart: Connector 198"/>
          <p:cNvSpPr/>
          <p:nvPr/>
        </p:nvSpPr>
        <p:spPr>
          <a:xfrm>
            <a:off x="5143504" y="521494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200" name="Straight Connector 199"/>
          <p:cNvCxnSpPr>
            <a:stCxn id="199" idx="5"/>
            <a:endCxn id="201" idx="0"/>
          </p:cNvCxnSpPr>
          <p:nvPr/>
        </p:nvCxnSpPr>
        <p:spPr>
          <a:xfrm rot="16200000" flipH="1">
            <a:off x="5514593" y="551459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01" name="Flowchart: Connector 200"/>
          <p:cNvSpPr/>
          <p:nvPr/>
        </p:nvSpPr>
        <p:spPr>
          <a:xfrm>
            <a:off x="5429256" y="564357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472006"/>
          </a:xfrm>
        </p:spPr>
        <p:txBody>
          <a:bodyPr/>
          <a:lstStyle/>
          <a:p>
            <a:pPr marL="342900" lvl="1" indent="-342900" eaLnBrk="1" hangingPunct="1">
              <a:buFont typeface="Arial" charset="0"/>
              <a:buChar char="•"/>
            </a:pPr>
            <a:r>
              <a:rPr lang="en-US" altLang="zh-CN" sz="2000" dirty="0" smtClean="0">
                <a:latin typeface="Verdana" pitchFamily="34" charset="0"/>
              </a:rPr>
              <a:t>We can rebalance the following sub-trees</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in this way:</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r>
              <a:rPr lang="en-US" altLang="zh-CN" sz="2000" dirty="0" smtClean="0">
                <a:latin typeface="Verdana" pitchFamily="34" charset="0"/>
              </a:rPr>
              <a:t>In the very sub-trees the rule 2 is kept, no other rules are broken, but if the parent of the node G is red, the rule 2 is</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78" name="Flowchart: Connector 77"/>
          <p:cNvSpPr/>
          <p:nvPr/>
        </p:nvSpPr>
        <p:spPr>
          <a:xfrm>
            <a:off x="1857356" y="20716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79" name="Straight Connector 78"/>
          <p:cNvCxnSpPr>
            <a:stCxn id="78" idx="3"/>
            <a:endCxn id="81" idx="0"/>
          </p:cNvCxnSpPr>
          <p:nvPr/>
        </p:nvCxnSpPr>
        <p:spPr>
          <a:xfrm rot="5400000">
            <a:off x="1791151" y="237132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5"/>
            <a:endCxn id="82" idx="0"/>
          </p:cNvCxnSpPr>
          <p:nvPr/>
        </p:nvCxnSpPr>
        <p:spPr>
          <a:xfrm rot="16200000" flipH="1">
            <a:off x="2228445" y="237132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1571604"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82" name="Flowchart: Connector 81"/>
          <p:cNvSpPr/>
          <p:nvPr/>
        </p:nvSpPr>
        <p:spPr>
          <a:xfrm>
            <a:off x="2143108"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83" name="Straight Connector 82"/>
          <p:cNvCxnSpPr>
            <a:stCxn id="81" idx="3"/>
            <a:endCxn id="84" idx="0"/>
          </p:cNvCxnSpPr>
          <p:nvPr/>
        </p:nvCxnSpPr>
        <p:spPr>
          <a:xfrm rot="5400000">
            <a:off x="1505399" y="279995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Flowchart: Connector 83"/>
          <p:cNvSpPr/>
          <p:nvPr/>
        </p:nvSpPr>
        <p:spPr>
          <a:xfrm>
            <a:off x="1285852" y="292893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85" name="Flowchart: Connector 84"/>
          <p:cNvSpPr/>
          <p:nvPr/>
        </p:nvSpPr>
        <p:spPr>
          <a:xfrm>
            <a:off x="3000364" y="20716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90" name="Straight Connector 89"/>
          <p:cNvCxnSpPr>
            <a:stCxn id="85" idx="3"/>
            <a:endCxn id="92" idx="0"/>
          </p:cNvCxnSpPr>
          <p:nvPr/>
        </p:nvCxnSpPr>
        <p:spPr>
          <a:xfrm rot="5400000">
            <a:off x="2934159" y="237132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5" idx="5"/>
            <a:endCxn id="95" idx="0"/>
          </p:cNvCxnSpPr>
          <p:nvPr/>
        </p:nvCxnSpPr>
        <p:spPr>
          <a:xfrm rot="16200000" flipH="1">
            <a:off x="3371453" y="237132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92" name="Flowchart: Connector 91"/>
          <p:cNvSpPr/>
          <p:nvPr/>
        </p:nvSpPr>
        <p:spPr>
          <a:xfrm>
            <a:off x="2714612"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95" name="Flowchart: Connector 94"/>
          <p:cNvSpPr/>
          <p:nvPr/>
        </p:nvSpPr>
        <p:spPr>
          <a:xfrm>
            <a:off x="3286116"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96" name="Straight Connector 95"/>
          <p:cNvCxnSpPr>
            <a:stCxn id="92" idx="5"/>
            <a:endCxn id="97" idx="0"/>
          </p:cNvCxnSpPr>
          <p:nvPr/>
        </p:nvCxnSpPr>
        <p:spPr>
          <a:xfrm rot="16200000" flipH="1">
            <a:off x="3085701" y="279995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97" name="Flowchart: Connector 96"/>
          <p:cNvSpPr/>
          <p:nvPr/>
        </p:nvSpPr>
        <p:spPr>
          <a:xfrm>
            <a:off x="3000364" y="292893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98" name="Flowchart: Connector 97"/>
          <p:cNvSpPr/>
          <p:nvPr/>
        </p:nvSpPr>
        <p:spPr>
          <a:xfrm>
            <a:off x="4143372" y="20716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99" name="Straight Connector 98"/>
          <p:cNvCxnSpPr>
            <a:stCxn id="98" idx="3"/>
            <a:endCxn id="101" idx="0"/>
          </p:cNvCxnSpPr>
          <p:nvPr/>
        </p:nvCxnSpPr>
        <p:spPr>
          <a:xfrm rot="5400000">
            <a:off x="4077167" y="237132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8" idx="5"/>
            <a:endCxn id="102" idx="0"/>
          </p:cNvCxnSpPr>
          <p:nvPr/>
        </p:nvCxnSpPr>
        <p:spPr>
          <a:xfrm rot="16200000" flipH="1">
            <a:off x="4514461" y="237132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lowchart: Connector 100"/>
          <p:cNvSpPr/>
          <p:nvPr/>
        </p:nvSpPr>
        <p:spPr>
          <a:xfrm>
            <a:off x="3857620"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102" name="Flowchart: Connector 101"/>
          <p:cNvSpPr/>
          <p:nvPr/>
        </p:nvSpPr>
        <p:spPr>
          <a:xfrm>
            <a:off x="4429124"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cxnSp>
        <p:nvCxnSpPr>
          <p:cNvPr id="108" name="Straight Connector 107"/>
          <p:cNvCxnSpPr>
            <a:stCxn id="102" idx="3"/>
            <a:endCxn id="109" idx="0"/>
          </p:cNvCxnSpPr>
          <p:nvPr/>
        </p:nvCxnSpPr>
        <p:spPr>
          <a:xfrm rot="5400000">
            <a:off x="4362919" y="279995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09" name="Flowchart: Connector 108"/>
          <p:cNvSpPr/>
          <p:nvPr/>
        </p:nvSpPr>
        <p:spPr>
          <a:xfrm>
            <a:off x="4143372" y="292893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10" name="Flowchart: Connector 109"/>
          <p:cNvSpPr/>
          <p:nvPr/>
        </p:nvSpPr>
        <p:spPr>
          <a:xfrm>
            <a:off x="5286380" y="20716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11" name="Straight Connector 110"/>
          <p:cNvCxnSpPr>
            <a:stCxn id="110" idx="3"/>
            <a:endCxn id="113" idx="0"/>
          </p:cNvCxnSpPr>
          <p:nvPr/>
        </p:nvCxnSpPr>
        <p:spPr>
          <a:xfrm rot="5400000">
            <a:off x="5220175" y="237132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10" idx="5"/>
            <a:endCxn id="114" idx="0"/>
          </p:cNvCxnSpPr>
          <p:nvPr/>
        </p:nvCxnSpPr>
        <p:spPr>
          <a:xfrm rot="16200000" flipH="1">
            <a:off x="5657469" y="237132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13" name="Flowchart: Connector 112"/>
          <p:cNvSpPr/>
          <p:nvPr/>
        </p:nvSpPr>
        <p:spPr>
          <a:xfrm>
            <a:off x="5000628"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114" name="Flowchart: Connector 113"/>
          <p:cNvSpPr/>
          <p:nvPr/>
        </p:nvSpPr>
        <p:spPr>
          <a:xfrm>
            <a:off x="5572132" y="250030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cxnSp>
        <p:nvCxnSpPr>
          <p:cNvPr id="115" name="Straight Connector 114"/>
          <p:cNvCxnSpPr>
            <a:stCxn id="114" idx="5"/>
            <a:endCxn id="116" idx="0"/>
          </p:cNvCxnSpPr>
          <p:nvPr/>
        </p:nvCxnSpPr>
        <p:spPr>
          <a:xfrm rot="16200000" flipH="1">
            <a:off x="5943221" y="279995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16" name="Flowchart: Connector 115"/>
          <p:cNvSpPr/>
          <p:nvPr/>
        </p:nvSpPr>
        <p:spPr>
          <a:xfrm>
            <a:off x="5857884" y="292893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17" name="Flowchart: Connector 116"/>
          <p:cNvSpPr/>
          <p:nvPr/>
        </p:nvSpPr>
        <p:spPr>
          <a:xfrm>
            <a:off x="1857356"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18" name="Straight Connector 117"/>
          <p:cNvCxnSpPr>
            <a:stCxn id="117" idx="3"/>
            <a:endCxn id="120" idx="0"/>
          </p:cNvCxnSpPr>
          <p:nvPr/>
        </p:nvCxnSpPr>
        <p:spPr>
          <a:xfrm rot="5400000">
            <a:off x="1791151"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17" idx="5"/>
            <a:endCxn id="121" idx="0"/>
          </p:cNvCxnSpPr>
          <p:nvPr/>
        </p:nvCxnSpPr>
        <p:spPr>
          <a:xfrm rot="16200000" flipH="1">
            <a:off x="2228445"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20" name="Flowchart: Connector 119"/>
          <p:cNvSpPr/>
          <p:nvPr/>
        </p:nvSpPr>
        <p:spPr>
          <a:xfrm>
            <a:off x="1571604"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sp>
        <p:nvSpPr>
          <p:cNvPr id="121" name="Flowchart: Connector 120"/>
          <p:cNvSpPr/>
          <p:nvPr/>
        </p:nvSpPr>
        <p:spPr>
          <a:xfrm>
            <a:off x="2143108"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1</a:t>
            </a:r>
            <a:endParaRPr lang="en-US" sz="1200" dirty="0"/>
          </a:p>
        </p:txBody>
      </p:sp>
      <p:cxnSp>
        <p:nvCxnSpPr>
          <p:cNvPr id="122" name="Straight Connector 121"/>
          <p:cNvCxnSpPr>
            <a:stCxn id="120" idx="3"/>
            <a:endCxn id="123" idx="0"/>
          </p:cNvCxnSpPr>
          <p:nvPr/>
        </p:nvCxnSpPr>
        <p:spPr>
          <a:xfrm rot="5400000">
            <a:off x="1505399" y="458590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23" name="Flowchart: Connector 122"/>
          <p:cNvSpPr/>
          <p:nvPr/>
        </p:nvSpPr>
        <p:spPr>
          <a:xfrm>
            <a:off x="1285852" y="471488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24" name="Flowchart: Connector 123"/>
          <p:cNvSpPr/>
          <p:nvPr/>
        </p:nvSpPr>
        <p:spPr>
          <a:xfrm>
            <a:off x="3000364"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25" name="Straight Connector 124"/>
          <p:cNvCxnSpPr>
            <a:stCxn id="124" idx="3"/>
            <a:endCxn id="127" idx="0"/>
          </p:cNvCxnSpPr>
          <p:nvPr/>
        </p:nvCxnSpPr>
        <p:spPr>
          <a:xfrm rot="5400000">
            <a:off x="2934159"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4" idx="5"/>
            <a:endCxn id="128" idx="0"/>
          </p:cNvCxnSpPr>
          <p:nvPr/>
        </p:nvCxnSpPr>
        <p:spPr>
          <a:xfrm rot="16200000" flipH="1">
            <a:off x="3371453"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Flowchart: Connector 126"/>
          <p:cNvSpPr/>
          <p:nvPr/>
        </p:nvSpPr>
        <p:spPr>
          <a:xfrm>
            <a:off x="2714612"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sp>
        <p:nvSpPr>
          <p:cNvPr id="128" name="Flowchart: Connector 127"/>
          <p:cNvSpPr/>
          <p:nvPr/>
        </p:nvSpPr>
        <p:spPr>
          <a:xfrm>
            <a:off x="3286116"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1</a:t>
            </a:r>
            <a:endParaRPr lang="en-US" sz="1200" dirty="0"/>
          </a:p>
        </p:txBody>
      </p:sp>
      <p:cxnSp>
        <p:nvCxnSpPr>
          <p:cNvPr id="129" name="Straight Connector 128"/>
          <p:cNvCxnSpPr>
            <a:stCxn id="127" idx="5"/>
            <a:endCxn id="130" idx="0"/>
          </p:cNvCxnSpPr>
          <p:nvPr/>
        </p:nvCxnSpPr>
        <p:spPr>
          <a:xfrm rot="16200000" flipH="1">
            <a:off x="3085701" y="458590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30" name="Flowchart: Connector 129"/>
          <p:cNvSpPr/>
          <p:nvPr/>
        </p:nvSpPr>
        <p:spPr>
          <a:xfrm>
            <a:off x="3000364" y="471488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31" name="Flowchart: Connector 130"/>
          <p:cNvSpPr/>
          <p:nvPr/>
        </p:nvSpPr>
        <p:spPr>
          <a:xfrm>
            <a:off x="4143372"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32" name="Straight Connector 131"/>
          <p:cNvCxnSpPr>
            <a:stCxn id="131" idx="3"/>
            <a:endCxn id="134" idx="0"/>
          </p:cNvCxnSpPr>
          <p:nvPr/>
        </p:nvCxnSpPr>
        <p:spPr>
          <a:xfrm rot="5400000">
            <a:off x="4077167"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31" idx="5"/>
            <a:endCxn id="135" idx="0"/>
          </p:cNvCxnSpPr>
          <p:nvPr/>
        </p:nvCxnSpPr>
        <p:spPr>
          <a:xfrm rot="16200000" flipH="1">
            <a:off x="4514461"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34" name="Flowchart: Connector 133"/>
          <p:cNvSpPr/>
          <p:nvPr/>
        </p:nvSpPr>
        <p:spPr>
          <a:xfrm>
            <a:off x="3857620"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1</a:t>
            </a:r>
            <a:endParaRPr lang="en-US" sz="1200" dirty="0"/>
          </a:p>
        </p:txBody>
      </p:sp>
      <p:sp>
        <p:nvSpPr>
          <p:cNvPr id="135" name="Flowchart: Connector 134"/>
          <p:cNvSpPr/>
          <p:nvPr/>
        </p:nvSpPr>
        <p:spPr>
          <a:xfrm>
            <a:off x="4429124"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136" name="Straight Connector 135"/>
          <p:cNvCxnSpPr>
            <a:stCxn id="135" idx="3"/>
            <a:endCxn id="137" idx="0"/>
          </p:cNvCxnSpPr>
          <p:nvPr/>
        </p:nvCxnSpPr>
        <p:spPr>
          <a:xfrm rot="5400000">
            <a:off x="4362919" y="458590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37" name="Flowchart: Connector 136"/>
          <p:cNvSpPr/>
          <p:nvPr/>
        </p:nvSpPr>
        <p:spPr>
          <a:xfrm>
            <a:off x="4143372" y="471488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72" name="Flowchart: Connector 171"/>
          <p:cNvSpPr/>
          <p:nvPr/>
        </p:nvSpPr>
        <p:spPr>
          <a:xfrm>
            <a:off x="5286380"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73" name="Straight Connector 172"/>
          <p:cNvCxnSpPr>
            <a:stCxn id="172" idx="3"/>
            <a:endCxn id="203" idx="0"/>
          </p:cNvCxnSpPr>
          <p:nvPr/>
        </p:nvCxnSpPr>
        <p:spPr>
          <a:xfrm rot="5400000">
            <a:off x="5220175"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72" idx="5"/>
            <a:endCxn id="204" idx="0"/>
          </p:cNvCxnSpPr>
          <p:nvPr/>
        </p:nvCxnSpPr>
        <p:spPr>
          <a:xfrm rot="16200000" flipH="1">
            <a:off x="5657469"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03" name="Flowchart: Connector 202"/>
          <p:cNvSpPr/>
          <p:nvPr/>
        </p:nvSpPr>
        <p:spPr>
          <a:xfrm>
            <a:off x="5000628"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1</a:t>
            </a:r>
            <a:endParaRPr lang="en-US" sz="1200" dirty="0"/>
          </a:p>
        </p:txBody>
      </p:sp>
      <p:sp>
        <p:nvSpPr>
          <p:cNvPr id="204" name="Flowchart: Connector 203"/>
          <p:cNvSpPr/>
          <p:nvPr/>
        </p:nvSpPr>
        <p:spPr>
          <a:xfrm>
            <a:off x="5572132"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205" name="Straight Connector 204"/>
          <p:cNvCxnSpPr>
            <a:stCxn id="204" idx="5"/>
            <a:endCxn id="206" idx="0"/>
          </p:cNvCxnSpPr>
          <p:nvPr/>
        </p:nvCxnSpPr>
        <p:spPr>
          <a:xfrm rot="16200000" flipH="1">
            <a:off x="5943221" y="458590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06" name="Flowchart: Connector 205"/>
          <p:cNvSpPr/>
          <p:nvPr/>
        </p:nvSpPr>
        <p:spPr>
          <a:xfrm>
            <a:off x="5857884" y="471488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209" name="Rounded Rectangular Callout 208"/>
          <p:cNvSpPr/>
          <p:nvPr/>
        </p:nvSpPr>
        <p:spPr>
          <a:xfrm>
            <a:off x="6786578" y="2000240"/>
            <a:ext cx="1714512" cy="2857520"/>
          </a:xfrm>
          <a:prstGeom prst="wedgeRoundRectCallout">
            <a:avLst>
              <a:gd name="adj1" fmla="val -65870"/>
              <a:gd name="adj2" fmla="val 25167"/>
              <a:gd name="adj3" fmla="val 1666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lumMod val="65000"/>
                    <a:lumOff val="35000"/>
                  </a:schemeClr>
                </a:solidFill>
                <a:latin typeface="Verdana" pitchFamily="34" charset="0"/>
                <a:ea typeface="Verdana" pitchFamily="34" charset="0"/>
                <a:cs typeface="Verdana" pitchFamily="34" charset="0"/>
              </a:rPr>
              <a:t>The letters G, P, U, N are the name of the nodes, the number below is their black depth.</a:t>
            </a:r>
            <a:endParaRPr lang="en-US" dirty="0">
              <a:solidFill>
                <a:schemeClr val="tx1">
                  <a:lumMod val="65000"/>
                  <a:lumOff val="3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5043510"/>
          </a:xfrm>
        </p:spPr>
        <p:txBody>
          <a:bodyPr/>
          <a:lstStyle/>
          <a:p>
            <a:pPr marL="342900" lvl="1" indent="-342900" eaLnBrk="1" hangingPunct="1">
              <a:buFont typeface="Arial" charset="0"/>
              <a:buChar char="•"/>
            </a:pPr>
            <a:r>
              <a:rPr lang="en-US" altLang="zh-CN" sz="2000" dirty="0" smtClean="0">
                <a:latin typeface="Verdana" pitchFamily="34" charset="0"/>
              </a:rPr>
              <a:t>broken in the upper level sub-tree; or if the node G is the root of the whole red-black, the rule 4 is broken. It means the rebalancing process is not finished. We will talk about the problem later.</a:t>
            </a:r>
          </a:p>
          <a:p>
            <a:pPr marL="342900" lvl="1" indent="-342900" eaLnBrk="1" hangingPunct="1">
              <a:buFont typeface="Arial" charset="0"/>
              <a:buChar char="•"/>
            </a:pPr>
            <a:r>
              <a:rPr lang="en-US" altLang="zh-CN" sz="2000" dirty="0" smtClean="0">
                <a:latin typeface="Verdana" pitchFamily="34" charset="0"/>
              </a:rPr>
              <a:t>Rebalance this sub-tree:</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88" name="Flowchart: Connector 87"/>
          <p:cNvSpPr/>
          <p:nvPr/>
        </p:nvSpPr>
        <p:spPr>
          <a:xfrm>
            <a:off x="1643042" y="342900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89" name="Straight Connector 88"/>
          <p:cNvCxnSpPr>
            <a:stCxn id="88" idx="3"/>
            <a:endCxn id="94" idx="0"/>
          </p:cNvCxnSpPr>
          <p:nvPr/>
        </p:nvCxnSpPr>
        <p:spPr>
          <a:xfrm rot="5400000">
            <a:off x="1576837" y="372865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8" idx="5"/>
            <a:endCxn id="103" idx="0"/>
          </p:cNvCxnSpPr>
          <p:nvPr/>
        </p:nvCxnSpPr>
        <p:spPr>
          <a:xfrm rot="16200000" flipH="1">
            <a:off x="2014131" y="372865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94" name="Flowchart: Connector 93"/>
          <p:cNvSpPr/>
          <p:nvPr/>
        </p:nvSpPr>
        <p:spPr>
          <a:xfrm>
            <a:off x="1357290"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03" name="Flowchart: Connector 102"/>
          <p:cNvSpPr/>
          <p:nvPr/>
        </p:nvSpPr>
        <p:spPr>
          <a:xfrm>
            <a:off x="1928794" y="385762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104" name="Straight Connector 103"/>
          <p:cNvCxnSpPr>
            <a:stCxn id="94" idx="3"/>
            <a:endCxn id="105" idx="0"/>
          </p:cNvCxnSpPr>
          <p:nvPr/>
        </p:nvCxnSpPr>
        <p:spPr>
          <a:xfrm rot="5400000">
            <a:off x="1291085"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05" name="Flowchart: Connector 104"/>
          <p:cNvSpPr/>
          <p:nvPr/>
        </p:nvSpPr>
        <p:spPr>
          <a:xfrm>
            <a:off x="1071538" y="428625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106" name="Right Arrow 105"/>
          <p:cNvSpPr/>
          <p:nvPr/>
        </p:nvSpPr>
        <p:spPr>
          <a:xfrm>
            <a:off x="2428860" y="3214686"/>
            <a:ext cx="1571636" cy="1785950"/>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Add NIL nodes and names to the picture</a:t>
            </a:r>
            <a:endParaRPr lang="en-US" sz="1400" dirty="0">
              <a:solidFill>
                <a:schemeClr val="tx1"/>
              </a:solidFill>
              <a:latin typeface="Verdana" pitchFamily="34" charset="0"/>
              <a:ea typeface="Verdana" pitchFamily="34" charset="0"/>
              <a:cs typeface="Verdana" pitchFamily="34" charset="0"/>
            </a:endParaRPr>
          </a:p>
        </p:txBody>
      </p:sp>
      <p:sp>
        <p:nvSpPr>
          <p:cNvPr id="107" name="Flowchart: Connector 106"/>
          <p:cNvSpPr/>
          <p:nvPr/>
        </p:nvSpPr>
        <p:spPr>
          <a:xfrm>
            <a:off x="4572000" y="342900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38" name="Straight Connector 137"/>
          <p:cNvCxnSpPr>
            <a:stCxn id="107" idx="3"/>
            <a:endCxn id="140" idx="0"/>
          </p:cNvCxnSpPr>
          <p:nvPr/>
        </p:nvCxnSpPr>
        <p:spPr>
          <a:xfrm rot="5400000">
            <a:off x="4505795" y="372865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7" idx="5"/>
            <a:endCxn id="141" idx="0"/>
          </p:cNvCxnSpPr>
          <p:nvPr/>
        </p:nvCxnSpPr>
        <p:spPr>
          <a:xfrm rot="16200000" flipH="1">
            <a:off x="4943089" y="372865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0" name="Flowchart: Connector 139"/>
          <p:cNvSpPr/>
          <p:nvPr/>
        </p:nvSpPr>
        <p:spPr>
          <a:xfrm>
            <a:off x="4286248"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141" name="Flowchart: Connector 140"/>
          <p:cNvSpPr/>
          <p:nvPr/>
        </p:nvSpPr>
        <p:spPr>
          <a:xfrm>
            <a:off x="4857752" y="385762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42" name="Straight Connector 141"/>
          <p:cNvCxnSpPr>
            <a:stCxn id="140" idx="3"/>
            <a:endCxn id="143" idx="0"/>
          </p:cNvCxnSpPr>
          <p:nvPr/>
        </p:nvCxnSpPr>
        <p:spPr>
          <a:xfrm rot="5400000">
            <a:off x="4220043"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3" name="Flowchart: Connector 142"/>
          <p:cNvSpPr/>
          <p:nvPr/>
        </p:nvSpPr>
        <p:spPr>
          <a:xfrm>
            <a:off x="4000496" y="428625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cxnSp>
        <p:nvCxnSpPr>
          <p:cNvPr id="144" name="Straight Connector 143"/>
          <p:cNvCxnSpPr>
            <a:stCxn id="140" idx="5"/>
            <a:endCxn id="145" idx="0"/>
          </p:cNvCxnSpPr>
          <p:nvPr/>
        </p:nvCxnSpPr>
        <p:spPr>
          <a:xfrm rot="16200000" flipH="1">
            <a:off x="4657337"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5" name="Flowchart: Connector 144"/>
          <p:cNvSpPr/>
          <p:nvPr/>
        </p:nvSpPr>
        <p:spPr>
          <a:xfrm>
            <a:off x="4572000"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146" name="Right Arrow 145"/>
          <p:cNvSpPr/>
          <p:nvPr/>
        </p:nvSpPr>
        <p:spPr>
          <a:xfrm>
            <a:off x="5357818" y="3214686"/>
            <a:ext cx="1571636" cy="1785950"/>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Reorganize the nodes</a:t>
            </a:r>
            <a:endParaRPr lang="en-US" sz="1400" dirty="0">
              <a:solidFill>
                <a:schemeClr val="tx1"/>
              </a:solidFill>
              <a:latin typeface="Verdana" pitchFamily="34" charset="0"/>
              <a:ea typeface="Verdana" pitchFamily="34" charset="0"/>
              <a:cs typeface="Verdana" pitchFamily="34" charset="0"/>
            </a:endParaRPr>
          </a:p>
        </p:txBody>
      </p:sp>
      <p:sp>
        <p:nvSpPr>
          <p:cNvPr id="147" name="Flowchart: Connector 146"/>
          <p:cNvSpPr/>
          <p:nvPr/>
        </p:nvSpPr>
        <p:spPr>
          <a:xfrm>
            <a:off x="7358082" y="342900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cxnSp>
        <p:nvCxnSpPr>
          <p:cNvPr id="148" name="Straight Connector 147"/>
          <p:cNvCxnSpPr>
            <a:stCxn id="147" idx="3"/>
            <a:endCxn id="150" idx="0"/>
          </p:cNvCxnSpPr>
          <p:nvPr/>
        </p:nvCxnSpPr>
        <p:spPr>
          <a:xfrm rot="5400000">
            <a:off x="7291877" y="372865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7" idx="5"/>
            <a:endCxn id="151" idx="0"/>
          </p:cNvCxnSpPr>
          <p:nvPr/>
        </p:nvCxnSpPr>
        <p:spPr>
          <a:xfrm rot="16200000" flipH="1">
            <a:off x="7729171" y="372865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lowchart: Connector 149"/>
          <p:cNvSpPr/>
          <p:nvPr/>
        </p:nvSpPr>
        <p:spPr>
          <a:xfrm>
            <a:off x="7072330" y="385762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51" name="Flowchart: Connector 150"/>
          <p:cNvSpPr/>
          <p:nvPr/>
        </p:nvSpPr>
        <p:spPr>
          <a:xfrm>
            <a:off x="7643834" y="385762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52" name="Straight Connector 151"/>
          <p:cNvCxnSpPr>
            <a:stCxn id="151" idx="5"/>
            <a:endCxn id="153" idx="0"/>
          </p:cNvCxnSpPr>
          <p:nvPr/>
        </p:nvCxnSpPr>
        <p:spPr>
          <a:xfrm rot="16200000" flipH="1">
            <a:off x="8014923" y="415727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3" name="Flowchart: Connector 152"/>
          <p:cNvSpPr/>
          <p:nvPr/>
        </p:nvSpPr>
        <p:spPr>
          <a:xfrm>
            <a:off x="7929586"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54" name="Straight Connector 153"/>
          <p:cNvCxnSpPr>
            <a:stCxn id="151" idx="3"/>
            <a:endCxn id="156" idx="0"/>
          </p:cNvCxnSpPr>
          <p:nvPr/>
        </p:nvCxnSpPr>
        <p:spPr>
          <a:xfrm rot="5400000">
            <a:off x="7577629" y="4157280"/>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56" name="Flowchart: Connector 155"/>
          <p:cNvSpPr/>
          <p:nvPr/>
        </p:nvSpPr>
        <p:spPr>
          <a:xfrm>
            <a:off x="7358082" y="428625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158" name="Right Arrow 157"/>
          <p:cNvSpPr/>
          <p:nvPr/>
        </p:nvSpPr>
        <p:spPr>
          <a:xfrm>
            <a:off x="1071538" y="5000636"/>
            <a:ext cx="1928826" cy="1643074"/>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Remove the color and the black depth of the nodes G, P</a:t>
            </a:r>
            <a:endParaRPr lang="en-US" sz="1400" dirty="0">
              <a:solidFill>
                <a:schemeClr val="tx1"/>
              </a:solidFill>
              <a:latin typeface="Verdana" pitchFamily="34" charset="0"/>
              <a:ea typeface="Verdana" pitchFamily="34" charset="0"/>
              <a:cs typeface="Verdana" pitchFamily="34" charset="0"/>
            </a:endParaRPr>
          </a:p>
        </p:txBody>
      </p:sp>
      <p:sp>
        <p:nvSpPr>
          <p:cNvPr id="159" name="Flowchart: Connector 158"/>
          <p:cNvSpPr/>
          <p:nvPr/>
        </p:nvSpPr>
        <p:spPr>
          <a:xfrm>
            <a:off x="3357554" y="5214950"/>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160" name="Straight Connector 159"/>
          <p:cNvCxnSpPr>
            <a:stCxn id="159" idx="3"/>
            <a:endCxn id="162" idx="0"/>
          </p:cNvCxnSpPr>
          <p:nvPr/>
        </p:nvCxnSpPr>
        <p:spPr>
          <a:xfrm rot="5400000">
            <a:off x="3291349" y="551460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9" idx="5"/>
            <a:endCxn id="163" idx="0"/>
          </p:cNvCxnSpPr>
          <p:nvPr/>
        </p:nvCxnSpPr>
        <p:spPr>
          <a:xfrm rot="16200000" flipH="1">
            <a:off x="3728643" y="55146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2" name="Flowchart: Connector 161"/>
          <p:cNvSpPr/>
          <p:nvPr/>
        </p:nvSpPr>
        <p:spPr>
          <a:xfrm>
            <a:off x="3071802" y="564357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63" name="Flowchart: Connector 162"/>
          <p:cNvSpPr/>
          <p:nvPr/>
        </p:nvSpPr>
        <p:spPr>
          <a:xfrm>
            <a:off x="3643306" y="5643578"/>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164" name="Straight Connector 163"/>
          <p:cNvCxnSpPr>
            <a:stCxn id="163" idx="5"/>
            <a:endCxn id="165" idx="0"/>
          </p:cNvCxnSpPr>
          <p:nvPr/>
        </p:nvCxnSpPr>
        <p:spPr>
          <a:xfrm rot="16200000" flipH="1">
            <a:off x="4014395" y="594322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5" name="Flowchart: Connector 164"/>
          <p:cNvSpPr/>
          <p:nvPr/>
        </p:nvSpPr>
        <p:spPr>
          <a:xfrm>
            <a:off x="3929058" y="607220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66" name="Straight Connector 165"/>
          <p:cNvCxnSpPr>
            <a:stCxn id="163" idx="3"/>
            <a:endCxn id="167" idx="0"/>
          </p:cNvCxnSpPr>
          <p:nvPr/>
        </p:nvCxnSpPr>
        <p:spPr>
          <a:xfrm rot="5400000">
            <a:off x="3577101" y="5943230"/>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67" name="Flowchart: Connector 166"/>
          <p:cNvSpPr/>
          <p:nvPr/>
        </p:nvSpPr>
        <p:spPr>
          <a:xfrm>
            <a:off x="3357554" y="607220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168" name="Right Arrow 167"/>
          <p:cNvSpPr/>
          <p:nvPr/>
        </p:nvSpPr>
        <p:spPr>
          <a:xfrm>
            <a:off x="4429124" y="5000636"/>
            <a:ext cx="2214578" cy="1643074"/>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Color the nodes G, P and recalculate their black depth</a:t>
            </a:r>
            <a:endParaRPr lang="en-US" sz="1400" dirty="0">
              <a:solidFill>
                <a:schemeClr val="tx1"/>
              </a:solidFill>
              <a:latin typeface="Verdana" pitchFamily="34" charset="0"/>
              <a:ea typeface="Verdana" pitchFamily="34" charset="0"/>
              <a:cs typeface="Verdana" pitchFamily="34" charset="0"/>
            </a:endParaRPr>
          </a:p>
        </p:txBody>
      </p:sp>
      <p:sp>
        <p:nvSpPr>
          <p:cNvPr id="169" name="Flowchart: Connector 168"/>
          <p:cNvSpPr/>
          <p:nvPr/>
        </p:nvSpPr>
        <p:spPr>
          <a:xfrm>
            <a:off x="7072330" y="521494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170" name="Straight Connector 169"/>
          <p:cNvCxnSpPr>
            <a:stCxn id="169" idx="3"/>
            <a:endCxn id="174" idx="0"/>
          </p:cNvCxnSpPr>
          <p:nvPr/>
        </p:nvCxnSpPr>
        <p:spPr>
          <a:xfrm rot="5400000">
            <a:off x="7006125" y="551459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9" idx="5"/>
            <a:endCxn id="175" idx="0"/>
          </p:cNvCxnSpPr>
          <p:nvPr/>
        </p:nvCxnSpPr>
        <p:spPr>
          <a:xfrm rot="16200000" flipH="1">
            <a:off x="7443419" y="551459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4" name="Flowchart: Connector 173"/>
          <p:cNvSpPr/>
          <p:nvPr/>
        </p:nvSpPr>
        <p:spPr>
          <a:xfrm>
            <a:off x="6786578" y="564357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75" name="Flowchart: Connector 174"/>
          <p:cNvSpPr/>
          <p:nvPr/>
        </p:nvSpPr>
        <p:spPr>
          <a:xfrm>
            <a:off x="7358082" y="564357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endParaRPr lang="en-US" sz="1200" dirty="0"/>
          </a:p>
        </p:txBody>
      </p:sp>
      <p:cxnSp>
        <p:nvCxnSpPr>
          <p:cNvPr id="176" name="Straight Connector 175"/>
          <p:cNvCxnSpPr>
            <a:stCxn id="175" idx="5"/>
            <a:endCxn id="177" idx="0"/>
          </p:cNvCxnSpPr>
          <p:nvPr/>
        </p:nvCxnSpPr>
        <p:spPr>
          <a:xfrm rot="16200000" flipH="1">
            <a:off x="7729171" y="594322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7" name="Flowchart: Connector 176"/>
          <p:cNvSpPr/>
          <p:nvPr/>
        </p:nvSpPr>
        <p:spPr>
          <a:xfrm>
            <a:off x="7643834" y="607220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78" name="Straight Connector 177"/>
          <p:cNvCxnSpPr>
            <a:stCxn id="175" idx="3"/>
            <a:endCxn id="179" idx="0"/>
          </p:cNvCxnSpPr>
          <p:nvPr/>
        </p:nvCxnSpPr>
        <p:spPr>
          <a:xfrm rot="5400000">
            <a:off x="7291877" y="5943226"/>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9" name="Flowchart: Connector 178"/>
          <p:cNvSpPr/>
          <p:nvPr/>
        </p:nvSpPr>
        <p:spPr>
          <a:xfrm>
            <a:off x="7072330" y="607220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757758"/>
          </a:xfrm>
        </p:spPr>
        <p:txBody>
          <a:bodyPr/>
          <a:lstStyle/>
          <a:p>
            <a:pPr marL="342900" lvl="1" indent="-342900" eaLnBrk="1" hangingPunct="1">
              <a:buFont typeface="Arial" charset="0"/>
              <a:buChar char="•"/>
            </a:pPr>
            <a:r>
              <a:rPr lang="en-US" altLang="zh-CN" sz="2000" dirty="0" smtClean="0">
                <a:latin typeface="Verdana" pitchFamily="34" charset="0"/>
              </a:rPr>
              <a:t>From the initial </a:t>
            </a:r>
            <a:r>
              <a:rPr lang="en-US" sz="2000" dirty="0" smtClean="0">
                <a:solidFill>
                  <a:srgbClr val="000000"/>
                </a:solidFill>
                <a:latin typeface="Verdana" pitchFamily="34" charset="0"/>
                <a:ea typeface="宋体" charset="-122"/>
              </a:rPr>
              <a:t>state       we get the final state</a:t>
            </a:r>
            <a:r>
              <a:rPr lang="en-US" altLang="zh-CN" sz="2000" dirty="0" smtClean="0">
                <a:latin typeface="Verdana" pitchFamily="34" charset="0"/>
              </a:rPr>
              <a:t>           </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the rebalancing process is finished.</a:t>
            </a:r>
          </a:p>
          <a:p>
            <a:pPr marL="342900" lvl="1" indent="-342900" eaLnBrk="1" hangingPunct="1">
              <a:buFont typeface="Arial" charset="0"/>
              <a:buChar char="•"/>
            </a:pPr>
            <a:r>
              <a:rPr lang="en-US" altLang="zh-CN" sz="2000" dirty="0" smtClean="0">
                <a:latin typeface="Verdana" pitchFamily="34" charset="0"/>
              </a:rPr>
              <a:t>BTW, from        we can get the state      , in the very</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sub-tree, the rule 2 is kept, but the color of the root of the sub-tree is changed from black to red, we need to continue the rebalancing process to handle the foregoing problem. </a:t>
            </a: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07" name="Flowchart: Connector 106"/>
          <p:cNvSpPr/>
          <p:nvPr/>
        </p:nvSpPr>
        <p:spPr>
          <a:xfrm>
            <a:off x="3643306" y="171448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138" name="Straight Connector 137"/>
          <p:cNvCxnSpPr>
            <a:stCxn id="107" idx="3"/>
            <a:endCxn id="140" idx="0"/>
          </p:cNvCxnSpPr>
          <p:nvPr/>
        </p:nvCxnSpPr>
        <p:spPr>
          <a:xfrm rot="5400000">
            <a:off x="3577101" y="201413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7" idx="5"/>
            <a:endCxn id="141" idx="0"/>
          </p:cNvCxnSpPr>
          <p:nvPr/>
        </p:nvCxnSpPr>
        <p:spPr>
          <a:xfrm rot="16200000" flipH="1">
            <a:off x="4014395" y="201413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0" name="Flowchart: Connector 139"/>
          <p:cNvSpPr/>
          <p:nvPr/>
        </p:nvSpPr>
        <p:spPr>
          <a:xfrm>
            <a:off x="3357554" y="214311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141" name="Flowchart: Connector 140"/>
          <p:cNvSpPr/>
          <p:nvPr/>
        </p:nvSpPr>
        <p:spPr>
          <a:xfrm>
            <a:off x="3929058" y="214311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42" name="Straight Connector 141"/>
          <p:cNvCxnSpPr>
            <a:stCxn id="140" idx="3"/>
            <a:endCxn id="143" idx="0"/>
          </p:cNvCxnSpPr>
          <p:nvPr/>
        </p:nvCxnSpPr>
        <p:spPr>
          <a:xfrm rot="5400000">
            <a:off x="3291349" y="244276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3" name="Flowchart: Connector 142"/>
          <p:cNvSpPr/>
          <p:nvPr/>
        </p:nvSpPr>
        <p:spPr>
          <a:xfrm>
            <a:off x="3071802" y="257174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cxnSp>
        <p:nvCxnSpPr>
          <p:cNvPr id="144" name="Straight Connector 143"/>
          <p:cNvCxnSpPr>
            <a:stCxn id="140" idx="5"/>
            <a:endCxn id="145" idx="0"/>
          </p:cNvCxnSpPr>
          <p:nvPr/>
        </p:nvCxnSpPr>
        <p:spPr>
          <a:xfrm rot="16200000" flipH="1">
            <a:off x="3728643" y="244276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45" name="Flowchart: Connector 144"/>
          <p:cNvSpPr/>
          <p:nvPr/>
        </p:nvSpPr>
        <p:spPr>
          <a:xfrm>
            <a:off x="3643306" y="257174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169" name="Flowchart: Connector 168"/>
          <p:cNvSpPr/>
          <p:nvPr/>
        </p:nvSpPr>
        <p:spPr>
          <a:xfrm>
            <a:off x="7072330" y="178592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170" name="Straight Connector 169"/>
          <p:cNvCxnSpPr>
            <a:stCxn id="169" idx="3"/>
            <a:endCxn id="174" idx="0"/>
          </p:cNvCxnSpPr>
          <p:nvPr/>
        </p:nvCxnSpPr>
        <p:spPr>
          <a:xfrm rot="5400000">
            <a:off x="7006125" y="2085574"/>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9" idx="5"/>
            <a:endCxn id="175" idx="0"/>
          </p:cNvCxnSpPr>
          <p:nvPr/>
        </p:nvCxnSpPr>
        <p:spPr>
          <a:xfrm rot="16200000" flipH="1">
            <a:off x="7443419" y="208557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4" name="Flowchart: Connector 173"/>
          <p:cNvSpPr/>
          <p:nvPr/>
        </p:nvSpPr>
        <p:spPr>
          <a:xfrm>
            <a:off x="6786578" y="221455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175" name="Flowchart: Connector 174"/>
          <p:cNvSpPr/>
          <p:nvPr/>
        </p:nvSpPr>
        <p:spPr>
          <a:xfrm>
            <a:off x="7358082" y="221455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endParaRPr lang="en-US" sz="1200" dirty="0"/>
          </a:p>
        </p:txBody>
      </p:sp>
      <p:cxnSp>
        <p:nvCxnSpPr>
          <p:cNvPr id="176" name="Straight Connector 175"/>
          <p:cNvCxnSpPr>
            <a:stCxn id="175" idx="5"/>
            <a:endCxn id="177" idx="0"/>
          </p:cNvCxnSpPr>
          <p:nvPr/>
        </p:nvCxnSpPr>
        <p:spPr>
          <a:xfrm rot="16200000" flipH="1">
            <a:off x="7729171" y="25142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7" name="Flowchart: Connector 176"/>
          <p:cNvSpPr/>
          <p:nvPr/>
        </p:nvSpPr>
        <p:spPr>
          <a:xfrm>
            <a:off x="7643834" y="26431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78" name="Straight Connector 177"/>
          <p:cNvCxnSpPr>
            <a:stCxn id="175" idx="3"/>
            <a:endCxn id="179" idx="0"/>
          </p:cNvCxnSpPr>
          <p:nvPr/>
        </p:nvCxnSpPr>
        <p:spPr>
          <a:xfrm rot="5400000">
            <a:off x="7291877" y="2514202"/>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79" name="Flowchart: Connector 178"/>
          <p:cNvSpPr/>
          <p:nvPr/>
        </p:nvSpPr>
        <p:spPr>
          <a:xfrm>
            <a:off x="7072330" y="26431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51" name="Flowchart: Connector 50"/>
          <p:cNvSpPr/>
          <p:nvPr/>
        </p:nvSpPr>
        <p:spPr>
          <a:xfrm>
            <a:off x="2357422" y="3500438"/>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52" name="Straight Connector 51"/>
          <p:cNvCxnSpPr>
            <a:stCxn id="51" idx="3"/>
            <a:endCxn id="54" idx="0"/>
          </p:cNvCxnSpPr>
          <p:nvPr/>
        </p:nvCxnSpPr>
        <p:spPr>
          <a:xfrm rot="5400000">
            <a:off x="2291217" y="380009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5"/>
            <a:endCxn id="55" idx="0"/>
          </p:cNvCxnSpPr>
          <p:nvPr/>
        </p:nvCxnSpPr>
        <p:spPr>
          <a:xfrm rot="16200000" flipH="1">
            <a:off x="2728511" y="380008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2071670" y="392906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55" name="Flowchart: Connector 54"/>
          <p:cNvSpPr/>
          <p:nvPr/>
        </p:nvSpPr>
        <p:spPr>
          <a:xfrm>
            <a:off x="2643174" y="3929066"/>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56" name="Straight Connector 55"/>
          <p:cNvCxnSpPr>
            <a:stCxn id="55" idx="5"/>
            <a:endCxn id="57" idx="0"/>
          </p:cNvCxnSpPr>
          <p:nvPr/>
        </p:nvCxnSpPr>
        <p:spPr>
          <a:xfrm rot="16200000" flipH="1">
            <a:off x="3014263" y="422871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7" name="Flowchart: Connector 56"/>
          <p:cNvSpPr/>
          <p:nvPr/>
        </p:nvSpPr>
        <p:spPr>
          <a:xfrm>
            <a:off x="2928926" y="435769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58" name="Straight Connector 57"/>
          <p:cNvCxnSpPr>
            <a:stCxn id="55" idx="3"/>
            <a:endCxn id="59" idx="0"/>
          </p:cNvCxnSpPr>
          <p:nvPr/>
        </p:nvCxnSpPr>
        <p:spPr>
          <a:xfrm rot="5400000">
            <a:off x="2576969" y="422871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9" name="Flowchart: Connector 58"/>
          <p:cNvSpPr/>
          <p:nvPr/>
        </p:nvSpPr>
        <p:spPr>
          <a:xfrm>
            <a:off x="2357422" y="435769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61" name="Flowchart: Connector 60"/>
          <p:cNvSpPr/>
          <p:nvPr/>
        </p:nvSpPr>
        <p:spPr>
          <a:xfrm>
            <a:off x="5572132" y="357187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62" name="Straight Connector 61"/>
          <p:cNvCxnSpPr>
            <a:stCxn id="61" idx="3"/>
            <a:endCxn id="64" idx="0"/>
          </p:cNvCxnSpPr>
          <p:nvPr/>
        </p:nvCxnSpPr>
        <p:spPr>
          <a:xfrm rot="5400000">
            <a:off x="5505927" y="387152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a:endCxn id="65" idx="0"/>
          </p:cNvCxnSpPr>
          <p:nvPr/>
        </p:nvCxnSpPr>
        <p:spPr>
          <a:xfrm rot="16200000" flipH="1">
            <a:off x="5943221" y="387152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286380" y="400050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1</a:t>
            </a:r>
            <a:endParaRPr lang="en-US" sz="1200" dirty="0"/>
          </a:p>
        </p:txBody>
      </p:sp>
      <p:sp>
        <p:nvSpPr>
          <p:cNvPr id="65" name="Flowchart: Connector 64"/>
          <p:cNvSpPr/>
          <p:nvPr/>
        </p:nvSpPr>
        <p:spPr>
          <a:xfrm>
            <a:off x="5857884" y="400050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66" name="Straight Connector 65"/>
          <p:cNvCxnSpPr>
            <a:stCxn id="65" idx="5"/>
            <a:endCxn id="67" idx="0"/>
          </p:cNvCxnSpPr>
          <p:nvPr/>
        </p:nvCxnSpPr>
        <p:spPr>
          <a:xfrm rot="16200000" flipH="1">
            <a:off x="6228973" y="430015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143636" y="442913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68" name="Straight Connector 67"/>
          <p:cNvCxnSpPr>
            <a:stCxn id="65" idx="3"/>
            <a:endCxn id="69" idx="0"/>
          </p:cNvCxnSpPr>
          <p:nvPr/>
        </p:nvCxnSpPr>
        <p:spPr>
          <a:xfrm rot="5400000">
            <a:off x="5791679" y="4300156"/>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9" name="Flowchart: Connector 68"/>
          <p:cNvSpPr/>
          <p:nvPr/>
        </p:nvSpPr>
        <p:spPr>
          <a:xfrm>
            <a:off x="5572132" y="442913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757758"/>
          </a:xfrm>
        </p:spPr>
        <p:txBody>
          <a:bodyPr/>
          <a:lstStyle/>
          <a:p>
            <a:pPr marL="342900" lvl="1" indent="-342900" eaLnBrk="1" hangingPunct="1">
              <a:buFont typeface="Arial" charset="0"/>
              <a:buChar char="•"/>
            </a:pPr>
            <a:r>
              <a:rPr lang="en-US" altLang="zh-CN" sz="2000" dirty="0" smtClean="0">
                <a:latin typeface="Verdana" pitchFamily="34" charset="0"/>
              </a:rPr>
              <a:t>Rebalance this sub-tree:</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06" name="Right Arrow 105"/>
          <p:cNvSpPr/>
          <p:nvPr/>
        </p:nvSpPr>
        <p:spPr>
          <a:xfrm>
            <a:off x="2143108" y="1928802"/>
            <a:ext cx="1571636" cy="1785950"/>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Add NIL nodes and names to the picture</a:t>
            </a:r>
            <a:endParaRPr lang="en-US" sz="1400" dirty="0">
              <a:solidFill>
                <a:schemeClr val="tx1"/>
              </a:solidFill>
              <a:latin typeface="Verdana" pitchFamily="34" charset="0"/>
              <a:ea typeface="Verdana" pitchFamily="34" charset="0"/>
              <a:cs typeface="Verdana" pitchFamily="34" charset="0"/>
            </a:endParaRPr>
          </a:p>
        </p:txBody>
      </p:sp>
      <p:sp>
        <p:nvSpPr>
          <p:cNvPr id="51" name="Flowchart: Connector 50"/>
          <p:cNvSpPr/>
          <p:nvPr/>
        </p:nvSpPr>
        <p:spPr>
          <a:xfrm>
            <a:off x="1357290" y="221455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52" name="Straight Connector 51"/>
          <p:cNvCxnSpPr>
            <a:stCxn id="51" idx="3"/>
            <a:endCxn id="54" idx="0"/>
          </p:cNvCxnSpPr>
          <p:nvPr/>
        </p:nvCxnSpPr>
        <p:spPr>
          <a:xfrm rot="5400000">
            <a:off x="1291085" y="2514202"/>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5"/>
            <a:endCxn id="55" idx="0"/>
          </p:cNvCxnSpPr>
          <p:nvPr/>
        </p:nvCxnSpPr>
        <p:spPr>
          <a:xfrm rot="16200000" flipH="1">
            <a:off x="1728379" y="25142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1071538" y="264317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5" name="Flowchart: Connector 54"/>
          <p:cNvSpPr/>
          <p:nvPr/>
        </p:nvSpPr>
        <p:spPr>
          <a:xfrm>
            <a:off x="1643042" y="26431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56" name="Straight Connector 55"/>
          <p:cNvCxnSpPr>
            <a:stCxn id="54" idx="5"/>
            <a:endCxn id="57" idx="0"/>
          </p:cNvCxnSpPr>
          <p:nvPr/>
        </p:nvCxnSpPr>
        <p:spPr>
          <a:xfrm rot="16200000" flipH="1">
            <a:off x="1442627" y="294282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7" name="Flowchart: Connector 56"/>
          <p:cNvSpPr/>
          <p:nvPr/>
        </p:nvSpPr>
        <p:spPr>
          <a:xfrm>
            <a:off x="1357290" y="307180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58" name="Flowchart: Connector 57"/>
          <p:cNvSpPr/>
          <p:nvPr/>
        </p:nvSpPr>
        <p:spPr>
          <a:xfrm>
            <a:off x="4143372"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59" name="Straight Connector 58"/>
          <p:cNvCxnSpPr>
            <a:stCxn id="58" idx="3"/>
            <a:endCxn id="61" idx="0"/>
          </p:cNvCxnSpPr>
          <p:nvPr/>
        </p:nvCxnSpPr>
        <p:spPr>
          <a:xfrm rot="5400000">
            <a:off x="4077167" y="251420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8" idx="5"/>
            <a:endCxn id="62" idx="0"/>
          </p:cNvCxnSpPr>
          <p:nvPr/>
        </p:nvCxnSpPr>
        <p:spPr>
          <a:xfrm rot="16200000" flipH="1">
            <a:off x="4514461" y="251420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3857620" y="264318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62" name="Flowchart: Connector 61"/>
          <p:cNvSpPr/>
          <p:nvPr/>
        </p:nvSpPr>
        <p:spPr>
          <a:xfrm>
            <a:off x="4429124" y="264318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63" name="Straight Connector 62"/>
          <p:cNvCxnSpPr>
            <a:stCxn id="61" idx="5"/>
            <a:endCxn id="64" idx="0"/>
          </p:cNvCxnSpPr>
          <p:nvPr/>
        </p:nvCxnSpPr>
        <p:spPr>
          <a:xfrm rot="16200000" flipH="1">
            <a:off x="4228709" y="294283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4143372" y="307181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65" name="Flowchart: Connector 64"/>
          <p:cNvSpPr/>
          <p:nvPr/>
        </p:nvSpPr>
        <p:spPr>
          <a:xfrm>
            <a:off x="3857620" y="350043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sp>
        <p:nvSpPr>
          <p:cNvPr id="66" name="Flowchart: Connector 65"/>
          <p:cNvSpPr/>
          <p:nvPr/>
        </p:nvSpPr>
        <p:spPr>
          <a:xfrm>
            <a:off x="3571868" y="307181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67" name="Flowchart: Connector 66"/>
          <p:cNvSpPr/>
          <p:nvPr/>
        </p:nvSpPr>
        <p:spPr>
          <a:xfrm>
            <a:off x="4429124" y="350044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cxnSp>
        <p:nvCxnSpPr>
          <p:cNvPr id="68" name="Straight Connector 67"/>
          <p:cNvCxnSpPr>
            <a:stCxn id="61" idx="3"/>
            <a:endCxn id="66" idx="0"/>
          </p:cNvCxnSpPr>
          <p:nvPr/>
        </p:nvCxnSpPr>
        <p:spPr>
          <a:xfrm rot="5400000">
            <a:off x="3791415" y="2942834"/>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4" idx="5"/>
            <a:endCxn id="67" idx="0"/>
          </p:cNvCxnSpPr>
          <p:nvPr/>
        </p:nvCxnSpPr>
        <p:spPr>
          <a:xfrm rot="16200000" flipH="1">
            <a:off x="4514459" y="3371463"/>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4" idx="3"/>
            <a:endCxn id="65" idx="0"/>
          </p:cNvCxnSpPr>
          <p:nvPr/>
        </p:nvCxnSpPr>
        <p:spPr>
          <a:xfrm rot="5400000">
            <a:off x="4077167" y="3371462"/>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77" name="Right Arrow 76"/>
          <p:cNvSpPr/>
          <p:nvPr/>
        </p:nvSpPr>
        <p:spPr>
          <a:xfrm>
            <a:off x="4929190" y="1928802"/>
            <a:ext cx="1571636" cy="1785950"/>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Reorganize the nodes</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Connector 78"/>
          <p:cNvCxnSpPr>
            <a:stCxn id="86" idx="3"/>
            <a:endCxn id="95" idx="0"/>
          </p:cNvCxnSpPr>
          <p:nvPr/>
        </p:nvCxnSpPr>
        <p:spPr>
          <a:xfrm rot="5400000">
            <a:off x="6577495" y="3014274"/>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82" idx="0"/>
          </p:cNvCxnSpPr>
          <p:nvPr/>
        </p:nvCxnSpPr>
        <p:spPr>
          <a:xfrm rot="16200000" flipH="1">
            <a:off x="6943353" y="301427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7143768" y="228599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82" name="Flowchart: Connector 81"/>
          <p:cNvSpPr/>
          <p:nvPr/>
        </p:nvSpPr>
        <p:spPr>
          <a:xfrm>
            <a:off x="6858016" y="314325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83" name="Straight Connector 82"/>
          <p:cNvCxnSpPr>
            <a:stCxn id="81" idx="5"/>
            <a:endCxn id="84" idx="0"/>
          </p:cNvCxnSpPr>
          <p:nvPr/>
        </p:nvCxnSpPr>
        <p:spPr>
          <a:xfrm rot="16200000" flipH="1">
            <a:off x="7622014" y="2478486"/>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84" name="Flowchart: Connector 83"/>
          <p:cNvSpPr/>
          <p:nvPr/>
        </p:nvSpPr>
        <p:spPr>
          <a:xfrm>
            <a:off x="7643834" y="271462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sp>
        <p:nvSpPr>
          <p:cNvPr id="85" name="Flowchart: Connector 84"/>
          <p:cNvSpPr/>
          <p:nvPr/>
        </p:nvSpPr>
        <p:spPr>
          <a:xfrm>
            <a:off x="7358082" y="314324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86" name="Flowchart: Connector 85"/>
          <p:cNvSpPr/>
          <p:nvPr/>
        </p:nvSpPr>
        <p:spPr>
          <a:xfrm>
            <a:off x="6643702" y="271462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87" name="Flowchart: Connector 86"/>
          <p:cNvSpPr/>
          <p:nvPr/>
        </p:nvSpPr>
        <p:spPr>
          <a:xfrm>
            <a:off x="7929586" y="314325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90" name="Straight Connector 89"/>
          <p:cNvCxnSpPr>
            <a:stCxn id="81" idx="3"/>
            <a:endCxn id="86" idx="0"/>
          </p:cNvCxnSpPr>
          <p:nvPr/>
        </p:nvCxnSpPr>
        <p:spPr>
          <a:xfrm rot="5400000">
            <a:off x="6970406" y="2478487"/>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4" idx="5"/>
            <a:endCxn id="87" idx="0"/>
          </p:cNvCxnSpPr>
          <p:nvPr/>
        </p:nvCxnSpPr>
        <p:spPr>
          <a:xfrm rot="16200000" flipH="1">
            <a:off x="8014921" y="3014273"/>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4" idx="3"/>
            <a:endCxn id="85" idx="0"/>
          </p:cNvCxnSpPr>
          <p:nvPr/>
        </p:nvCxnSpPr>
        <p:spPr>
          <a:xfrm rot="5400000">
            <a:off x="7577629" y="3014272"/>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95" name="Flowchart: Connector 94"/>
          <p:cNvSpPr/>
          <p:nvPr/>
        </p:nvSpPr>
        <p:spPr>
          <a:xfrm>
            <a:off x="6357950" y="314325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99" name="Right Arrow 98"/>
          <p:cNvSpPr/>
          <p:nvPr/>
        </p:nvSpPr>
        <p:spPr>
          <a:xfrm>
            <a:off x="571472" y="4000504"/>
            <a:ext cx="2214578" cy="1643074"/>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Remove the color and the black depth of the nodes G, P, N</a:t>
            </a:r>
            <a:endParaRPr lang="en-US" sz="1400" dirty="0">
              <a:solidFill>
                <a:schemeClr val="tx1"/>
              </a:solidFill>
              <a:latin typeface="Verdana" pitchFamily="34" charset="0"/>
              <a:ea typeface="Verdana" pitchFamily="34" charset="0"/>
              <a:cs typeface="Verdana" pitchFamily="34" charset="0"/>
            </a:endParaRPr>
          </a:p>
        </p:txBody>
      </p:sp>
      <p:cxnSp>
        <p:nvCxnSpPr>
          <p:cNvPr id="100" name="Straight Connector 99"/>
          <p:cNvCxnSpPr>
            <a:stCxn id="112" idx="3"/>
            <a:endCxn id="117" idx="0"/>
          </p:cNvCxnSpPr>
          <p:nvPr/>
        </p:nvCxnSpPr>
        <p:spPr>
          <a:xfrm rot="5400000">
            <a:off x="2791281" y="4943100"/>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08" idx="0"/>
          </p:cNvCxnSpPr>
          <p:nvPr/>
        </p:nvCxnSpPr>
        <p:spPr>
          <a:xfrm rot="16200000" flipH="1">
            <a:off x="3157139" y="49431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02" name="Flowchart: Connector 101"/>
          <p:cNvSpPr/>
          <p:nvPr/>
        </p:nvSpPr>
        <p:spPr>
          <a:xfrm>
            <a:off x="3357554" y="4214818"/>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endParaRPr lang="en-US" sz="1200" dirty="0"/>
          </a:p>
        </p:txBody>
      </p:sp>
      <p:sp>
        <p:nvSpPr>
          <p:cNvPr id="108" name="Flowchart: Connector 107"/>
          <p:cNvSpPr/>
          <p:nvPr/>
        </p:nvSpPr>
        <p:spPr>
          <a:xfrm>
            <a:off x="3071802"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109" name="Straight Connector 108"/>
          <p:cNvCxnSpPr>
            <a:stCxn id="102" idx="5"/>
            <a:endCxn id="110" idx="0"/>
          </p:cNvCxnSpPr>
          <p:nvPr/>
        </p:nvCxnSpPr>
        <p:spPr>
          <a:xfrm rot="16200000" flipH="1">
            <a:off x="3835800" y="4407312"/>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110" name="Flowchart: Connector 109"/>
          <p:cNvSpPr/>
          <p:nvPr/>
        </p:nvSpPr>
        <p:spPr>
          <a:xfrm>
            <a:off x="3857620" y="4643446"/>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sp>
        <p:nvSpPr>
          <p:cNvPr id="111" name="Flowchart: Connector 110"/>
          <p:cNvSpPr/>
          <p:nvPr/>
        </p:nvSpPr>
        <p:spPr>
          <a:xfrm>
            <a:off x="3571868" y="50720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112" name="Flowchart: Connector 111"/>
          <p:cNvSpPr/>
          <p:nvPr/>
        </p:nvSpPr>
        <p:spPr>
          <a:xfrm>
            <a:off x="2857488" y="4643446"/>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p:txBody>
      </p:sp>
      <p:sp>
        <p:nvSpPr>
          <p:cNvPr id="113" name="Flowchart: Connector 112"/>
          <p:cNvSpPr/>
          <p:nvPr/>
        </p:nvSpPr>
        <p:spPr>
          <a:xfrm>
            <a:off x="4143372"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14" name="Straight Connector 113"/>
          <p:cNvCxnSpPr>
            <a:stCxn id="102" idx="3"/>
            <a:endCxn id="112" idx="0"/>
          </p:cNvCxnSpPr>
          <p:nvPr/>
        </p:nvCxnSpPr>
        <p:spPr>
          <a:xfrm rot="5400000">
            <a:off x="3184192" y="4407313"/>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0" idx="5"/>
            <a:endCxn id="113" idx="0"/>
          </p:cNvCxnSpPr>
          <p:nvPr/>
        </p:nvCxnSpPr>
        <p:spPr>
          <a:xfrm rot="16200000" flipH="1">
            <a:off x="4228707" y="4943099"/>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0" idx="3"/>
            <a:endCxn id="111" idx="0"/>
          </p:cNvCxnSpPr>
          <p:nvPr/>
        </p:nvCxnSpPr>
        <p:spPr>
          <a:xfrm rot="5400000">
            <a:off x="3791415" y="494309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17" name="Flowchart: Connector 116"/>
          <p:cNvSpPr/>
          <p:nvPr/>
        </p:nvSpPr>
        <p:spPr>
          <a:xfrm>
            <a:off x="2571736"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118" name="Right Arrow 117"/>
          <p:cNvSpPr/>
          <p:nvPr/>
        </p:nvSpPr>
        <p:spPr>
          <a:xfrm>
            <a:off x="4643438" y="4000504"/>
            <a:ext cx="2214578" cy="1643074"/>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Color the nodes G, P, N and recalculate their black depth</a:t>
            </a:r>
            <a:endParaRPr lang="en-US" sz="1400" dirty="0">
              <a:solidFill>
                <a:schemeClr val="tx1"/>
              </a:solidFill>
              <a:latin typeface="Verdana" pitchFamily="34" charset="0"/>
              <a:ea typeface="Verdana" pitchFamily="34" charset="0"/>
              <a:cs typeface="Verdana" pitchFamily="34" charset="0"/>
            </a:endParaRPr>
          </a:p>
        </p:txBody>
      </p:sp>
      <p:cxnSp>
        <p:nvCxnSpPr>
          <p:cNvPr id="119" name="Straight Connector 118"/>
          <p:cNvCxnSpPr>
            <a:stCxn id="126" idx="3"/>
            <a:endCxn id="131" idx="0"/>
          </p:cNvCxnSpPr>
          <p:nvPr/>
        </p:nvCxnSpPr>
        <p:spPr>
          <a:xfrm rot="5400000">
            <a:off x="6863247" y="4943100"/>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22" idx="0"/>
          </p:cNvCxnSpPr>
          <p:nvPr/>
        </p:nvCxnSpPr>
        <p:spPr>
          <a:xfrm rot="16200000" flipH="1">
            <a:off x="7229105" y="49431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21" name="Flowchart: Connector 120"/>
          <p:cNvSpPr/>
          <p:nvPr/>
        </p:nvSpPr>
        <p:spPr>
          <a:xfrm>
            <a:off x="7429520" y="4214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1</a:t>
            </a:r>
            <a:endParaRPr lang="en-US" sz="1200" dirty="0"/>
          </a:p>
        </p:txBody>
      </p:sp>
      <p:sp>
        <p:nvSpPr>
          <p:cNvPr id="122" name="Flowchart: Connector 121"/>
          <p:cNvSpPr/>
          <p:nvPr/>
        </p:nvSpPr>
        <p:spPr>
          <a:xfrm>
            <a:off x="7143768"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123" name="Straight Connector 122"/>
          <p:cNvCxnSpPr>
            <a:stCxn id="121" idx="5"/>
            <a:endCxn id="124" idx="0"/>
          </p:cNvCxnSpPr>
          <p:nvPr/>
        </p:nvCxnSpPr>
        <p:spPr>
          <a:xfrm rot="16200000" flipH="1">
            <a:off x="7907766" y="4407312"/>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124" name="Flowchart: Connector 123"/>
          <p:cNvSpPr/>
          <p:nvPr/>
        </p:nvSpPr>
        <p:spPr>
          <a:xfrm>
            <a:off x="7929586" y="464344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endParaRPr lang="en-US" sz="1200" dirty="0"/>
          </a:p>
        </p:txBody>
      </p:sp>
      <p:sp>
        <p:nvSpPr>
          <p:cNvPr id="125" name="Flowchart: Connector 124"/>
          <p:cNvSpPr/>
          <p:nvPr/>
        </p:nvSpPr>
        <p:spPr>
          <a:xfrm>
            <a:off x="7643834" y="507207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126" name="Flowchart: Connector 125"/>
          <p:cNvSpPr/>
          <p:nvPr/>
        </p:nvSpPr>
        <p:spPr>
          <a:xfrm>
            <a:off x="6929454" y="464344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p>
        </p:txBody>
      </p:sp>
      <p:sp>
        <p:nvSpPr>
          <p:cNvPr id="127" name="Flowchart: Connector 126"/>
          <p:cNvSpPr/>
          <p:nvPr/>
        </p:nvSpPr>
        <p:spPr>
          <a:xfrm>
            <a:off x="8215338"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28" name="Straight Connector 127"/>
          <p:cNvCxnSpPr>
            <a:stCxn id="121" idx="3"/>
            <a:endCxn id="126" idx="0"/>
          </p:cNvCxnSpPr>
          <p:nvPr/>
        </p:nvCxnSpPr>
        <p:spPr>
          <a:xfrm rot="5400000">
            <a:off x="7256158" y="4407313"/>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4" idx="5"/>
            <a:endCxn id="127" idx="0"/>
          </p:cNvCxnSpPr>
          <p:nvPr/>
        </p:nvCxnSpPr>
        <p:spPr>
          <a:xfrm rot="16200000" flipH="1">
            <a:off x="8300673" y="4943099"/>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24" idx="3"/>
            <a:endCxn id="125" idx="0"/>
          </p:cNvCxnSpPr>
          <p:nvPr/>
        </p:nvCxnSpPr>
        <p:spPr>
          <a:xfrm rot="5400000">
            <a:off x="7863381" y="494309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31" name="Flowchart: Connector 130"/>
          <p:cNvSpPr/>
          <p:nvPr/>
        </p:nvSpPr>
        <p:spPr>
          <a:xfrm>
            <a:off x="6643702" y="507207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757758"/>
          </a:xfrm>
        </p:spPr>
        <p:txBody>
          <a:bodyPr/>
          <a:lstStyle/>
          <a:p>
            <a:pPr marL="342900" lvl="1" indent="-342900" eaLnBrk="1" hangingPunct="1">
              <a:buFont typeface="Arial" charset="0"/>
              <a:buChar char="•"/>
            </a:pPr>
            <a:r>
              <a:rPr lang="en-US" altLang="zh-CN" sz="2000" dirty="0" smtClean="0">
                <a:latin typeface="Verdana" pitchFamily="34" charset="0"/>
              </a:rPr>
              <a:t>From the initial </a:t>
            </a:r>
            <a:r>
              <a:rPr lang="en-US" sz="2000" dirty="0" smtClean="0">
                <a:solidFill>
                  <a:srgbClr val="000000"/>
                </a:solidFill>
                <a:latin typeface="Verdana" pitchFamily="34" charset="0"/>
                <a:ea typeface="宋体" charset="-122"/>
              </a:rPr>
              <a:t>state       we get the final state</a:t>
            </a:r>
            <a:r>
              <a:rPr lang="en-US" altLang="zh-CN" sz="2000" dirty="0" smtClean="0">
                <a:latin typeface="Verdana" pitchFamily="34" charset="0"/>
              </a:rPr>
              <a:t>           </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r>
              <a:rPr lang="en-US" altLang="zh-CN" sz="2000" dirty="0" smtClean="0">
                <a:latin typeface="Verdana" pitchFamily="34" charset="0"/>
              </a:rPr>
              <a:t>    </a:t>
            </a:r>
          </a:p>
          <a:p>
            <a:pPr marL="342900" lvl="1" indent="-342900" eaLnBrk="1" hangingPunct="1">
              <a:buNone/>
            </a:pPr>
            <a:r>
              <a:rPr lang="en-US" altLang="zh-CN" sz="2000" dirty="0" smtClean="0">
                <a:latin typeface="Verdana" pitchFamily="34" charset="0"/>
              </a:rPr>
              <a:t>    the rebalancing process is finished.</a:t>
            </a:r>
          </a:p>
          <a:p>
            <a:pPr marL="342900" lvl="1" indent="-342900" eaLnBrk="1" hangingPunct="1">
              <a:buFont typeface="Arial" pitchFamily="34" charset="0"/>
              <a:buChar char="•"/>
            </a:pPr>
            <a:r>
              <a:rPr lang="en-US" altLang="zh-CN" sz="2000" dirty="0" smtClean="0">
                <a:latin typeface="Verdana" pitchFamily="34" charset="0"/>
              </a:rPr>
              <a:t>We use the similar method to rebalance the other two sub-trees:</a:t>
            </a: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48" name="Flowchart: Connector 47"/>
          <p:cNvSpPr/>
          <p:nvPr/>
        </p:nvSpPr>
        <p:spPr>
          <a:xfrm>
            <a:off x="3643306" y="171448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49" name="Straight Connector 48"/>
          <p:cNvCxnSpPr>
            <a:stCxn id="48" idx="3"/>
            <a:endCxn id="60" idx="0"/>
          </p:cNvCxnSpPr>
          <p:nvPr/>
        </p:nvCxnSpPr>
        <p:spPr>
          <a:xfrm rot="5400000">
            <a:off x="3577101" y="2014140"/>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70" idx="0"/>
          </p:cNvCxnSpPr>
          <p:nvPr/>
        </p:nvCxnSpPr>
        <p:spPr>
          <a:xfrm rot="16200000" flipH="1">
            <a:off x="4014395" y="201413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0" name="Flowchart: Connector 59"/>
          <p:cNvSpPr/>
          <p:nvPr/>
        </p:nvSpPr>
        <p:spPr>
          <a:xfrm>
            <a:off x="3357554" y="2143116"/>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70" name="Flowchart: Connector 69"/>
          <p:cNvSpPr/>
          <p:nvPr/>
        </p:nvSpPr>
        <p:spPr>
          <a:xfrm>
            <a:off x="3929058" y="214311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71" name="Straight Connector 70"/>
          <p:cNvCxnSpPr>
            <a:stCxn id="60" idx="5"/>
            <a:endCxn id="72" idx="0"/>
          </p:cNvCxnSpPr>
          <p:nvPr/>
        </p:nvCxnSpPr>
        <p:spPr>
          <a:xfrm rot="16200000" flipH="1">
            <a:off x="3728643" y="244276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72" name="Flowchart: Connector 71"/>
          <p:cNvSpPr/>
          <p:nvPr/>
        </p:nvSpPr>
        <p:spPr>
          <a:xfrm>
            <a:off x="3643306" y="257174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73" name="Flowchart: Connector 72"/>
          <p:cNvSpPr/>
          <p:nvPr/>
        </p:nvSpPr>
        <p:spPr>
          <a:xfrm>
            <a:off x="3357554" y="300037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sp>
        <p:nvSpPr>
          <p:cNvPr id="74" name="Flowchart: Connector 73"/>
          <p:cNvSpPr/>
          <p:nvPr/>
        </p:nvSpPr>
        <p:spPr>
          <a:xfrm>
            <a:off x="3071802" y="257174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75" name="Flowchart: Connector 74"/>
          <p:cNvSpPr/>
          <p:nvPr/>
        </p:nvSpPr>
        <p:spPr>
          <a:xfrm>
            <a:off x="3929058" y="300037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cxnSp>
        <p:nvCxnSpPr>
          <p:cNvPr id="76" name="Straight Connector 75"/>
          <p:cNvCxnSpPr>
            <a:stCxn id="60" idx="3"/>
            <a:endCxn id="74" idx="0"/>
          </p:cNvCxnSpPr>
          <p:nvPr/>
        </p:nvCxnSpPr>
        <p:spPr>
          <a:xfrm rot="5400000">
            <a:off x="3291349" y="244276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2" idx="5"/>
            <a:endCxn id="75" idx="0"/>
          </p:cNvCxnSpPr>
          <p:nvPr/>
        </p:nvCxnSpPr>
        <p:spPr>
          <a:xfrm rot="16200000" flipH="1">
            <a:off x="4014393" y="2871397"/>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a:endCxn id="73" idx="0"/>
          </p:cNvCxnSpPr>
          <p:nvPr/>
        </p:nvCxnSpPr>
        <p:spPr>
          <a:xfrm rot="5400000">
            <a:off x="3577101" y="2871396"/>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16" idx="3"/>
            <a:endCxn id="121" idx="0"/>
          </p:cNvCxnSpPr>
          <p:nvPr/>
        </p:nvCxnSpPr>
        <p:spPr>
          <a:xfrm rot="5400000">
            <a:off x="6434619" y="2442762"/>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12" idx="0"/>
          </p:cNvCxnSpPr>
          <p:nvPr/>
        </p:nvCxnSpPr>
        <p:spPr>
          <a:xfrm rot="16200000" flipH="1">
            <a:off x="6800477" y="244276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11" name="Flowchart: Connector 110"/>
          <p:cNvSpPr/>
          <p:nvPr/>
        </p:nvSpPr>
        <p:spPr>
          <a:xfrm>
            <a:off x="7000892" y="171448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1</a:t>
            </a:r>
            <a:endParaRPr lang="en-US" sz="1200" dirty="0"/>
          </a:p>
        </p:txBody>
      </p:sp>
      <p:sp>
        <p:nvSpPr>
          <p:cNvPr id="112" name="Flowchart: Connector 111"/>
          <p:cNvSpPr/>
          <p:nvPr/>
        </p:nvSpPr>
        <p:spPr>
          <a:xfrm>
            <a:off x="6715140" y="257174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113" name="Straight Connector 112"/>
          <p:cNvCxnSpPr>
            <a:stCxn id="111" idx="5"/>
            <a:endCxn id="114" idx="0"/>
          </p:cNvCxnSpPr>
          <p:nvPr/>
        </p:nvCxnSpPr>
        <p:spPr>
          <a:xfrm rot="16200000" flipH="1">
            <a:off x="7479138" y="1906974"/>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114" name="Flowchart: Connector 113"/>
          <p:cNvSpPr/>
          <p:nvPr/>
        </p:nvSpPr>
        <p:spPr>
          <a:xfrm>
            <a:off x="7500958" y="214310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endParaRPr lang="en-US" sz="1200" dirty="0"/>
          </a:p>
        </p:txBody>
      </p:sp>
      <p:sp>
        <p:nvSpPr>
          <p:cNvPr id="115" name="Flowchart: Connector 114"/>
          <p:cNvSpPr/>
          <p:nvPr/>
        </p:nvSpPr>
        <p:spPr>
          <a:xfrm>
            <a:off x="7215206" y="257173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116" name="Flowchart: Connector 115"/>
          <p:cNvSpPr/>
          <p:nvPr/>
        </p:nvSpPr>
        <p:spPr>
          <a:xfrm>
            <a:off x="6500826" y="214310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p>
        </p:txBody>
      </p:sp>
      <p:sp>
        <p:nvSpPr>
          <p:cNvPr id="117" name="Flowchart: Connector 116"/>
          <p:cNvSpPr/>
          <p:nvPr/>
        </p:nvSpPr>
        <p:spPr>
          <a:xfrm>
            <a:off x="7786710" y="257174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cxnSp>
        <p:nvCxnSpPr>
          <p:cNvPr id="118" name="Straight Connector 117"/>
          <p:cNvCxnSpPr>
            <a:stCxn id="111" idx="3"/>
            <a:endCxn id="116" idx="0"/>
          </p:cNvCxnSpPr>
          <p:nvPr/>
        </p:nvCxnSpPr>
        <p:spPr>
          <a:xfrm rot="5400000">
            <a:off x="6827530" y="1906975"/>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14" idx="5"/>
            <a:endCxn id="117" idx="0"/>
          </p:cNvCxnSpPr>
          <p:nvPr/>
        </p:nvCxnSpPr>
        <p:spPr>
          <a:xfrm rot="16200000" flipH="1">
            <a:off x="7872045" y="2442761"/>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4" idx="3"/>
            <a:endCxn id="115" idx="0"/>
          </p:cNvCxnSpPr>
          <p:nvPr/>
        </p:nvCxnSpPr>
        <p:spPr>
          <a:xfrm rot="5400000">
            <a:off x="7434753" y="2442760"/>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121" name="Flowchart: Connector 120"/>
          <p:cNvSpPr/>
          <p:nvPr/>
        </p:nvSpPr>
        <p:spPr>
          <a:xfrm>
            <a:off x="6215074" y="257174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sp>
        <p:nvSpPr>
          <p:cNvPr id="208" name="Flowchart: Connector 207"/>
          <p:cNvSpPr/>
          <p:nvPr/>
        </p:nvSpPr>
        <p:spPr>
          <a:xfrm>
            <a:off x="1214414" y="450056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209" name="Straight Connector 208"/>
          <p:cNvCxnSpPr>
            <a:stCxn id="208" idx="3"/>
            <a:endCxn id="211" idx="0"/>
          </p:cNvCxnSpPr>
          <p:nvPr/>
        </p:nvCxnSpPr>
        <p:spPr>
          <a:xfrm rot="5400000">
            <a:off x="1148209" y="480021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8" idx="5"/>
            <a:endCxn id="212" idx="0"/>
          </p:cNvCxnSpPr>
          <p:nvPr/>
        </p:nvCxnSpPr>
        <p:spPr>
          <a:xfrm rot="16200000" flipH="1">
            <a:off x="1585503" y="480021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11" name="Flowchart: Connector 210"/>
          <p:cNvSpPr/>
          <p:nvPr/>
        </p:nvSpPr>
        <p:spPr>
          <a:xfrm>
            <a:off x="928662" y="492919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212" name="Flowchart: Connector 211"/>
          <p:cNvSpPr/>
          <p:nvPr/>
        </p:nvSpPr>
        <p:spPr>
          <a:xfrm>
            <a:off x="1500166" y="492919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213" name="Straight Connector 212"/>
          <p:cNvCxnSpPr>
            <a:stCxn id="212" idx="3"/>
            <a:endCxn id="214" idx="0"/>
          </p:cNvCxnSpPr>
          <p:nvPr/>
        </p:nvCxnSpPr>
        <p:spPr>
          <a:xfrm rot="5400000">
            <a:off x="1433961" y="5228846"/>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14" name="Flowchart: Connector 213"/>
          <p:cNvSpPr/>
          <p:nvPr/>
        </p:nvSpPr>
        <p:spPr>
          <a:xfrm>
            <a:off x="1214414" y="535782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222" name="Right Arrow 221"/>
          <p:cNvSpPr/>
          <p:nvPr/>
        </p:nvSpPr>
        <p:spPr>
          <a:xfrm>
            <a:off x="2000232" y="4786318"/>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lowchart: Connector 228"/>
          <p:cNvSpPr/>
          <p:nvPr/>
        </p:nvSpPr>
        <p:spPr>
          <a:xfrm>
            <a:off x="2643174" y="450056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230" name="Straight Connector 229"/>
          <p:cNvCxnSpPr>
            <a:stCxn id="229" idx="3"/>
            <a:endCxn id="232" idx="0"/>
          </p:cNvCxnSpPr>
          <p:nvPr/>
        </p:nvCxnSpPr>
        <p:spPr>
          <a:xfrm rot="5400000">
            <a:off x="2576969" y="480021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29" idx="5"/>
            <a:endCxn id="233" idx="0"/>
          </p:cNvCxnSpPr>
          <p:nvPr/>
        </p:nvCxnSpPr>
        <p:spPr>
          <a:xfrm rot="16200000" flipH="1">
            <a:off x="3014263" y="480021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32" name="Flowchart: Connector 231"/>
          <p:cNvSpPr/>
          <p:nvPr/>
        </p:nvSpPr>
        <p:spPr>
          <a:xfrm>
            <a:off x="2357422" y="492919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233" name="Flowchart: Connector 232"/>
          <p:cNvSpPr/>
          <p:nvPr/>
        </p:nvSpPr>
        <p:spPr>
          <a:xfrm>
            <a:off x="2928926" y="492919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cxnSp>
        <p:nvCxnSpPr>
          <p:cNvPr id="234" name="Straight Connector 233"/>
          <p:cNvCxnSpPr>
            <a:stCxn id="233" idx="3"/>
            <a:endCxn id="235" idx="0"/>
          </p:cNvCxnSpPr>
          <p:nvPr/>
        </p:nvCxnSpPr>
        <p:spPr>
          <a:xfrm rot="5400000">
            <a:off x="2862721" y="5228846"/>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35" name="Flowchart: Connector 234"/>
          <p:cNvSpPr/>
          <p:nvPr/>
        </p:nvSpPr>
        <p:spPr>
          <a:xfrm>
            <a:off x="2643174" y="535782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236" name="Flowchart: Connector 235"/>
          <p:cNvSpPr/>
          <p:nvPr/>
        </p:nvSpPr>
        <p:spPr>
          <a:xfrm>
            <a:off x="3224202" y="5357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237" name="Straight Connector 236"/>
          <p:cNvCxnSpPr>
            <a:stCxn id="233" idx="5"/>
            <a:endCxn id="236" idx="0"/>
          </p:cNvCxnSpPr>
          <p:nvPr/>
        </p:nvCxnSpPr>
        <p:spPr>
          <a:xfrm rot="16200000" flipH="1">
            <a:off x="3304779" y="5224081"/>
            <a:ext cx="123740" cy="143733"/>
          </a:xfrm>
          <a:prstGeom prst="line">
            <a:avLst/>
          </a:prstGeom>
        </p:spPr>
        <p:style>
          <a:lnRef idx="1">
            <a:schemeClr val="accent1"/>
          </a:lnRef>
          <a:fillRef idx="0">
            <a:schemeClr val="accent1"/>
          </a:fillRef>
          <a:effectRef idx="0">
            <a:schemeClr val="accent1"/>
          </a:effectRef>
          <a:fontRef idx="minor">
            <a:schemeClr val="tx1"/>
          </a:fontRef>
        </p:style>
      </p:cxnSp>
      <p:sp>
        <p:nvSpPr>
          <p:cNvPr id="240" name="Flowchart: Connector 239"/>
          <p:cNvSpPr/>
          <p:nvPr/>
        </p:nvSpPr>
        <p:spPr>
          <a:xfrm>
            <a:off x="2357422" y="578645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sp>
        <p:nvSpPr>
          <p:cNvPr id="241" name="Flowchart: Connector 240"/>
          <p:cNvSpPr/>
          <p:nvPr/>
        </p:nvSpPr>
        <p:spPr>
          <a:xfrm>
            <a:off x="2928926" y="578645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cxnSp>
        <p:nvCxnSpPr>
          <p:cNvPr id="242" name="Straight Connector 241"/>
          <p:cNvCxnSpPr>
            <a:stCxn id="235" idx="5"/>
            <a:endCxn id="241" idx="0"/>
          </p:cNvCxnSpPr>
          <p:nvPr/>
        </p:nvCxnSpPr>
        <p:spPr>
          <a:xfrm rot="16200000" flipH="1">
            <a:off x="3014263" y="5657473"/>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35" idx="3"/>
            <a:endCxn id="240" idx="0"/>
          </p:cNvCxnSpPr>
          <p:nvPr/>
        </p:nvCxnSpPr>
        <p:spPr>
          <a:xfrm rot="5400000">
            <a:off x="2576969" y="5657474"/>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46" name="Right Arrow 245"/>
          <p:cNvSpPr/>
          <p:nvPr/>
        </p:nvSpPr>
        <p:spPr>
          <a:xfrm>
            <a:off x="3714744" y="4786318"/>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a:stCxn id="254" idx="3"/>
            <a:endCxn id="259" idx="0"/>
          </p:cNvCxnSpPr>
          <p:nvPr/>
        </p:nvCxnSpPr>
        <p:spPr>
          <a:xfrm rot="5400000">
            <a:off x="4148603" y="5228840"/>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a:endCxn id="250" idx="0"/>
          </p:cNvCxnSpPr>
          <p:nvPr/>
        </p:nvCxnSpPr>
        <p:spPr>
          <a:xfrm rot="16200000" flipH="1">
            <a:off x="4514461" y="522884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49" name="Flowchart: Connector 248"/>
          <p:cNvSpPr/>
          <p:nvPr/>
        </p:nvSpPr>
        <p:spPr>
          <a:xfrm>
            <a:off x="4714876" y="4500558"/>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endParaRPr lang="en-US" sz="1200" dirty="0"/>
          </a:p>
        </p:txBody>
      </p:sp>
      <p:sp>
        <p:nvSpPr>
          <p:cNvPr id="250" name="Flowchart: Connector 249"/>
          <p:cNvSpPr/>
          <p:nvPr/>
        </p:nvSpPr>
        <p:spPr>
          <a:xfrm>
            <a:off x="4429124" y="5357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251" name="Straight Connector 250"/>
          <p:cNvCxnSpPr>
            <a:stCxn id="249" idx="5"/>
            <a:endCxn id="252" idx="0"/>
          </p:cNvCxnSpPr>
          <p:nvPr/>
        </p:nvCxnSpPr>
        <p:spPr>
          <a:xfrm rot="16200000" flipH="1">
            <a:off x="5193122" y="4693052"/>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252" name="Flowchart: Connector 251"/>
          <p:cNvSpPr/>
          <p:nvPr/>
        </p:nvSpPr>
        <p:spPr>
          <a:xfrm>
            <a:off x="5214942" y="4929186"/>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sp>
        <p:nvSpPr>
          <p:cNvPr id="253" name="Flowchart: Connector 252"/>
          <p:cNvSpPr/>
          <p:nvPr/>
        </p:nvSpPr>
        <p:spPr>
          <a:xfrm>
            <a:off x="4929190" y="535781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254" name="Flowchart: Connector 253"/>
          <p:cNvSpPr/>
          <p:nvPr/>
        </p:nvSpPr>
        <p:spPr>
          <a:xfrm>
            <a:off x="4214810" y="4929186"/>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p:txBody>
      </p:sp>
      <p:sp>
        <p:nvSpPr>
          <p:cNvPr id="255" name="Flowchart: Connector 254"/>
          <p:cNvSpPr/>
          <p:nvPr/>
        </p:nvSpPr>
        <p:spPr>
          <a:xfrm>
            <a:off x="5500694" y="5357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256" name="Straight Connector 255"/>
          <p:cNvCxnSpPr>
            <a:stCxn id="249" idx="3"/>
            <a:endCxn id="254" idx="0"/>
          </p:cNvCxnSpPr>
          <p:nvPr/>
        </p:nvCxnSpPr>
        <p:spPr>
          <a:xfrm rot="5400000">
            <a:off x="4541514" y="4693053"/>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52" idx="5"/>
            <a:endCxn id="255" idx="0"/>
          </p:cNvCxnSpPr>
          <p:nvPr/>
        </p:nvCxnSpPr>
        <p:spPr>
          <a:xfrm rot="16200000" flipH="1">
            <a:off x="5586029" y="5228839"/>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52" idx="3"/>
            <a:endCxn id="253" idx="0"/>
          </p:cNvCxnSpPr>
          <p:nvPr/>
        </p:nvCxnSpPr>
        <p:spPr>
          <a:xfrm rot="5400000">
            <a:off x="5148737" y="5228838"/>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59" name="Flowchart: Connector 258"/>
          <p:cNvSpPr/>
          <p:nvPr/>
        </p:nvSpPr>
        <p:spPr>
          <a:xfrm>
            <a:off x="3929058" y="535781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260" name="Right Arrow 259"/>
          <p:cNvSpPr/>
          <p:nvPr/>
        </p:nvSpPr>
        <p:spPr>
          <a:xfrm>
            <a:off x="6000760" y="4786318"/>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1" name="Straight Connector 260"/>
          <p:cNvCxnSpPr>
            <a:stCxn id="268" idx="3"/>
            <a:endCxn id="273" idx="0"/>
          </p:cNvCxnSpPr>
          <p:nvPr/>
        </p:nvCxnSpPr>
        <p:spPr>
          <a:xfrm rot="5400000">
            <a:off x="6434619" y="5228848"/>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endCxn id="264" idx="0"/>
          </p:cNvCxnSpPr>
          <p:nvPr/>
        </p:nvCxnSpPr>
        <p:spPr>
          <a:xfrm rot="16200000" flipH="1">
            <a:off x="6800477" y="5228849"/>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63" name="Flowchart: Connector 262"/>
          <p:cNvSpPr/>
          <p:nvPr/>
        </p:nvSpPr>
        <p:spPr>
          <a:xfrm>
            <a:off x="7000892" y="450056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1</a:t>
            </a:r>
            <a:endParaRPr lang="en-US" sz="1200" dirty="0"/>
          </a:p>
        </p:txBody>
      </p:sp>
      <p:sp>
        <p:nvSpPr>
          <p:cNvPr id="264" name="Flowchart: Connector 263"/>
          <p:cNvSpPr/>
          <p:nvPr/>
        </p:nvSpPr>
        <p:spPr>
          <a:xfrm>
            <a:off x="6715140" y="53578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0</a:t>
            </a:r>
            <a:endParaRPr lang="en-US" sz="1200" dirty="0"/>
          </a:p>
        </p:txBody>
      </p:sp>
      <p:cxnSp>
        <p:nvCxnSpPr>
          <p:cNvPr id="265" name="Straight Connector 264"/>
          <p:cNvCxnSpPr>
            <a:stCxn id="263" idx="5"/>
            <a:endCxn id="266" idx="0"/>
          </p:cNvCxnSpPr>
          <p:nvPr/>
        </p:nvCxnSpPr>
        <p:spPr>
          <a:xfrm rot="16200000" flipH="1">
            <a:off x="7479138" y="4693060"/>
            <a:ext cx="123744" cy="348523"/>
          </a:xfrm>
          <a:prstGeom prst="line">
            <a:avLst/>
          </a:prstGeom>
        </p:spPr>
        <p:style>
          <a:lnRef idx="1">
            <a:schemeClr val="accent1"/>
          </a:lnRef>
          <a:fillRef idx="0">
            <a:schemeClr val="accent1"/>
          </a:fillRef>
          <a:effectRef idx="0">
            <a:schemeClr val="accent1"/>
          </a:effectRef>
          <a:fontRef idx="minor">
            <a:schemeClr val="tx1"/>
          </a:fontRef>
        </p:style>
      </p:cxnSp>
      <p:sp>
        <p:nvSpPr>
          <p:cNvPr id="266" name="Flowchart: Connector 265"/>
          <p:cNvSpPr/>
          <p:nvPr/>
        </p:nvSpPr>
        <p:spPr>
          <a:xfrm>
            <a:off x="7500958" y="492919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sp>
        <p:nvSpPr>
          <p:cNvPr id="267" name="Flowchart: Connector 266"/>
          <p:cNvSpPr/>
          <p:nvPr/>
        </p:nvSpPr>
        <p:spPr>
          <a:xfrm>
            <a:off x="7215206" y="535782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0</a:t>
            </a:r>
            <a:endParaRPr lang="en-US" sz="1200" dirty="0"/>
          </a:p>
        </p:txBody>
      </p:sp>
      <p:sp>
        <p:nvSpPr>
          <p:cNvPr id="268" name="Flowchart: Connector 267"/>
          <p:cNvSpPr/>
          <p:nvPr/>
        </p:nvSpPr>
        <p:spPr>
          <a:xfrm>
            <a:off x="6500826" y="492919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p>
        </p:txBody>
      </p:sp>
      <p:sp>
        <p:nvSpPr>
          <p:cNvPr id="269" name="Flowchart: Connector 268"/>
          <p:cNvSpPr/>
          <p:nvPr/>
        </p:nvSpPr>
        <p:spPr>
          <a:xfrm>
            <a:off x="7786710" y="53578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270" name="Straight Connector 269"/>
          <p:cNvCxnSpPr>
            <a:stCxn id="263" idx="3"/>
            <a:endCxn id="268" idx="0"/>
          </p:cNvCxnSpPr>
          <p:nvPr/>
        </p:nvCxnSpPr>
        <p:spPr>
          <a:xfrm rot="5400000">
            <a:off x="6827530" y="4693061"/>
            <a:ext cx="123744" cy="3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66" idx="5"/>
            <a:endCxn id="269" idx="0"/>
          </p:cNvCxnSpPr>
          <p:nvPr/>
        </p:nvCxnSpPr>
        <p:spPr>
          <a:xfrm rot="16200000" flipH="1">
            <a:off x="7872045" y="5228847"/>
            <a:ext cx="123748"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66" idx="3"/>
            <a:endCxn id="267" idx="0"/>
          </p:cNvCxnSpPr>
          <p:nvPr/>
        </p:nvCxnSpPr>
        <p:spPr>
          <a:xfrm rot="5400000">
            <a:off x="7434753" y="5228846"/>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73" name="Flowchart: Connector 272"/>
          <p:cNvSpPr/>
          <p:nvPr/>
        </p:nvSpPr>
        <p:spPr>
          <a:xfrm>
            <a:off x="6215074" y="53578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zh-CN" smtClean="0">
                <a:latin typeface="Verdana" pitchFamily="34" charset="0"/>
              </a:rPr>
              <a:t>Agenda</a:t>
            </a:r>
            <a:endParaRPr lang="zh-CN" altLang="en-US" smtClean="0">
              <a:latin typeface="Verdana" pitchFamily="34" charset="0"/>
            </a:endParaRPr>
          </a:p>
        </p:txBody>
      </p:sp>
      <p:sp>
        <p:nvSpPr>
          <p:cNvPr id="3075" name="Content Placeholder 2"/>
          <p:cNvSpPr>
            <a:spLocks noGrp="1"/>
          </p:cNvSpPr>
          <p:nvPr>
            <p:ph idx="1"/>
          </p:nvPr>
        </p:nvSpPr>
        <p:spPr/>
        <p:txBody>
          <a:bodyPr/>
          <a:lstStyle/>
          <a:p>
            <a:pPr eaLnBrk="1" hangingPunct="1"/>
            <a:r>
              <a:rPr lang="en-US" altLang="zh-CN" dirty="0" smtClean="0">
                <a:latin typeface="Verdana" pitchFamily="34" charset="0"/>
              </a:rPr>
              <a:t>Definition </a:t>
            </a:r>
          </a:p>
          <a:p>
            <a:pPr eaLnBrk="1" hangingPunct="1"/>
            <a:r>
              <a:rPr lang="en-US" altLang="zh-CN" dirty="0" smtClean="0">
                <a:latin typeface="Verdana" pitchFamily="34" charset="0"/>
              </a:rPr>
              <a:t>Basic assumptions</a:t>
            </a:r>
          </a:p>
          <a:p>
            <a:pPr eaLnBrk="1" hangingPunct="1"/>
            <a:r>
              <a:rPr lang="en-US" altLang="zh-CN" dirty="0" smtClean="0">
                <a:latin typeface="Verdana" pitchFamily="34" charset="0"/>
              </a:rPr>
              <a:t>Insert a new node and then rebalance the tree</a:t>
            </a:r>
          </a:p>
          <a:p>
            <a:pPr eaLnBrk="1" hangingPunct="1"/>
            <a:r>
              <a:rPr lang="en-US" altLang="zh-CN" dirty="0" smtClean="0">
                <a:latin typeface="Verdana" pitchFamily="34" charset="0"/>
              </a:rPr>
              <a:t>Remove a node and then rebalance the tree</a:t>
            </a:r>
          </a:p>
          <a:p>
            <a:pPr eaLnBrk="1" hangingPunct="1"/>
            <a:endParaRPr lang="zh-CN" altLang="en-US" dirty="0" smtClean="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472006"/>
          </a:xfrm>
        </p:spPr>
        <p:txBody>
          <a:bodyPr/>
          <a:lstStyle/>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r>
              <a:rPr lang="en-US" altLang="zh-CN" sz="2400" dirty="0" smtClean="0">
                <a:latin typeface="Verdana" pitchFamily="34" charset="0"/>
              </a:rPr>
              <a:t>Until now, we can get such a conclusion: the inserting and then rebalancing process is recursive, the base case is: we dye a NIL node red, and then we may get a bad red-black tree where the rule 2 or the rule 4 is broken. If the rule 2 is broken, we need to reorganize some nodes, change their colors to rebalance the tree.</a:t>
            </a: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Font typeface="Arial" pitchFamily="34"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215" name="Flowchart: Connector 214"/>
          <p:cNvSpPr/>
          <p:nvPr/>
        </p:nvSpPr>
        <p:spPr>
          <a:xfrm>
            <a:off x="1214414" y="178592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1</a:t>
            </a:r>
            <a:endParaRPr lang="en-US" sz="1200" dirty="0"/>
          </a:p>
        </p:txBody>
      </p:sp>
      <p:cxnSp>
        <p:nvCxnSpPr>
          <p:cNvPr id="216" name="Straight Connector 215"/>
          <p:cNvCxnSpPr>
            <a:stCxn id="215" idx="3"/>
            <a:endCxn id="218" idx="0"/>
          </p:cNvCxnSpPr>
          <p:nvPr/>
        </p:nvCxnSpPr>
        <p:spPr>
          <a:xfrm rot="5400000">
            <a:off x="1148209" y="2085578"/>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15" idx="5"/>
            <a:endCxn id="219" idx="0"/>
          </p:cNvCxnSpPr>
          <p:nvPr/>
        </p:nvCxnSpPr>
        <p:spPr>
          <a:xfrm rot="16200000" flipH="1">
            <a:off x="1585503" y="2085577"/>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18" name="Flowchart: Connector 217"/>
          <p:cNvSpPr/>
          <p:nvPr/>
        </p:nvSpPr>
        <p:spPr>
          <a:xfrm>
            <a:off x="928662" y="2214554"/>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219" name="Flowchart: Connector 218"/>
          <p:cNvSpPr/>
          <p:nvPr/>
        </p:nvSpPr>
        <p:spPr>
          <a:xfrm>
            <a:off x="1500166"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cxnSp>
        <p:nvCxnSpPr>
          <p:cNvPr id="220" name="Straight Connector 219"/>
          <p:cNvCxnSpPr>
            <a:stCxn id="219" idx="5"/>
            <a:endCxn id="221" idx="0"/>
          </p:cNvCxnSpPr>
          <p:nvPr/>
        </p:nvCxnSpPr>
        <p:spPr>
          <a:xfrm rot="16200000" flipH="1">
            <a:off x="1871255" y="2514205"/>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221" name="Flowchart: Connector 220"/>
          <p:cNvSpPr/>
          <p:nvPr/>
        </p:nvSpPr>
        <p:spPr>
          <a:xfrm>
            <a:off x="1785918" y="2643182"/>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0</a:t>
            </a:r>
            <a:endParaRPr lang="en-US" sz="1200" dirty="0"/>
          </a:p>
        </p:txBody>
      </p:sp>
      <p:sp>
        <p:nvSpPr>
          <p:cNvPr id="44" name="Right Arrow 43"/>
          <p:cNvSpPr/>
          <p:nvPr/>
        </p:nvSpPr>
        <p:spPr>
          <a:xfrm>
            <a:off x="2285984" y="2071678"/>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928926" y="178592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1</a:t>
            </a:r>
            <a:endParaRPr lang="en-US" sz="1200" dirty="0"/>
          </a:p>
        </p:txBody>
      </p:sp>
      <p:cxnSp>
        <p:nvCxnSpPr>
          <p:cNvPr id="46" name="Straight Connector 45"/>
          <p:cNvCxnSpPr>
            <a:stCxn id="45" idx="3"/>
            <a:endCxn id="51" idx="0"/>
          </p:cNvCxnSpPr>
          <p:nvPr/>
        </p:nvCxnSpPr>
        <p:spPr>
          <a:xfrm rot="5400000">
            <a:off x="2862721" y="2085574"/>
            <a:ext cx="123744"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5"/>
            <a:endCxn id="52" idx="0"/>
          </p:cNvCxnSpPr>
          <p:nvPr/>
        </p:nvCxnSpPr>
        <p:spPr>
          <a:xfrm rot="16200000" flipH="1">
            <a:off x="3300015" y="2085573"/>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1" name="Flowchart: Connector 50"/>
          <p:cNvSpPr/>
          <p:nvPr/>
        </p:nvSpPr>
        <p:spPr>
          <a:xfrm>
            <a:off x="2643174" y="221455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52" name="Flowchart: Connector 51"/>
          <p:cNvSpPr/>
          <p:nvPr/>
        </p:nvSpPr>
        <p:spPr>
          <a:xfrm>
            <a:off x="3214678" y="221455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0</a:t>
            </a:r>
            <a:endParaRPr lang="en-US" sz="1200" dirty="0"/>
          </a:p>
        </p:txBody>
      </p:sp>
      <p:cxnSp>
        <p:nvCxnSpPr>
          <p:cNvPr id="53" name="Straight Connector 52"/>
          <p:cNvCxnSpPr>
            <a:stCxn id="52" idx="5"/>
            <a:endCxn id="54" idx="0"/>
          </p:cNvCxnSpPr>
          <p:nvPr/>
        </p:nvCxnSpPr>
        <p:spPr>
          <a:xfrm rot="16200000" flipH="1">
            <a:off x="3585767" y="2514201"/>
            <a:ext cx="123744"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3500430" y="2643178"/>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55" name="Flowchart: Connector 54"/>
          <p:cNvSpPr/>
          <p:nvPr/>
        </p:nvSpPr>
        <p:spPr>
          <a:xfrm>
            <a:off x="2928926" y="2643182"/>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56" name="Straight Connector 55"/>
          <p:cNvCxnSpPr>
            <a:stCxn id="52" idx="3"/>
            <a:endCxn id="55" idx="0"/>
          </p:cNvCxnSpPr>
          <p:nvPr/>
        </p:nvCxnSpPr>
        <p:spPr>
          <a:xfrm rot="5400000">
            <a:off x="3148471" y="2514204"/>
            <a:ext cx="123748"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59" name="Right Arrow 58"/>
          <p:cNvSpPr/>
          <p:nvPr/>
        </p:nvSpPr>
        <p:spPr>
          <a:xfrm>
            <a:off x="4000496" y="2071682"/>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4500562" y="2214550"/>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62" name="Straight Connector 61"/>
          <p:cNvCxnSpPr>
            <a:stCxn id="61" idx="3"/>
            <a:endCxn id="64" idx="0"/>
          </p:cNvCxnSpPr>
          <p:nvPr/>
        </p:nvCxnSpPr>
        <p:spPr>
          <a:xfrm rot="5400000">
            <a:off x="4398638" y="2549921"/>
            <a:ext cx="195182"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a:endCxn id="68" idx="0"/>
          </p:cNvCxnSpPr>
          <p:nvPr/>
        </p:nvCxnSpPr>
        <p:spPr>
          <a:xfrm rot="16200000" flipH="1">
            <a:off x="4835930" y="2549922"/>
            <a:ext cx="195186"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4214810" y="271461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65" name="Flowchart: Connector 64"/>
          <p:cNvSpPr/>
          <p:nvPr/>
        </p:nvSpPr>
        <p:spPr>
          <a:xfrm>
            <a:off x="4786314" y="1714488"/>
            <a:ext cx="428628"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66" name="Straight Connector 65"/>
          <p:cNvCxnSpPr>
            <a:stCxn id="65" idx="5"/>
            <a:endCxn id="67" idx="0"/>
          </p:cNvCxnSpPr>
          <p:nvPr/>
        </p:nvCxnSpPr>
        <p:spPr>
          <a:xfrm rot="16200000" flipH="1">
            <a:off x="5121684" y="2049858"/>
            <a:ext cx="195182"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5072066"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68" name="Flowchart: Connector 67"/>
          <p:cNvSpPr/>
          <p:nvPr/>
        </p:nvSpPr>
        <p:spPr>
          <a:xfrm>
            <a:off x="4786314" y="271462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79" name="Straight Connector 78"/>
          <p:cNvCxnSpPr>
            <a:stCxn id="65" idx="3"/>
            <a:endCxn id="61" idx="0"/>
          </p:cNvCxnSpPr>
          <p:nvPr/>
        </p:nvCxnSpPr>
        <p:spPr>
          <a:xfrm rot="5400000">
            <a:off x="4684392" y="2049857"/>
            <a:ext cx="195178"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3" name="Right Arrow 82"/>
          <p:cNvSpPr/>
          <p:nvPr/>
        </p:nvSpPr>
        <p:spPr>
          <a:xfrm>
            <a:off x="5643570" y="2071682"/>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83"/>
          <p:cNvSpPr/>
          <p:nvPr/>
        </p:nvSpPr>
        <p:spPr>
          <a:xfrm>
            <a:off x="6143636" y="2214550"/>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0</a:t>
            </a:r>
            <a:endParaRPr lang="en-US" sz="1200" dirty="0"/>
          </a:p>
        </p:txBody>
      </p:sp>
      <p:cxnSp>
        <p:nvCxnSpPr>
          <p:cNvPr id="85" name="Straight Connector 84"/>
          <p:cNvCxnSpPr>
            <a:stCxn id="84" idx="3"/>
            <a:endCxn id="87" idx="0"/>
          </p:cNvCxnSpPr>
          <p:nvPr/>
        </p:nvCxnSpPr>
        <p:spPr>
          <a:xfrm rot="5400000">
            <a:off x="6041712" y="2549921"/>
            <a:ext cx="195182" cy="1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5"/>
            <a:endCxn id="91" idx="0"/>
          </p:cNvCxnSpPr>
          <p:nvPr/>
        </p:nvCxnSpPr>
        <p:spPr>
          <a:xfrm rot="16200000" flipH="1">
            <a:off x="6479004" y="2549922"/>
            <a:ext cx="195186"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87" name="Flowchart: Connector 86"/>
          <p:cNvSpPr/>
          <p:nvPr/>
        </p:nvSpPr>
        <p:spPr>
          <a:xfrm>
            <a:off x="5857884" y="2714616"/>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0</a:t>
            </a:r>
            <a:endParaRPr lang="en-US" sz="1200" dirty="0"/>
          </a:p>
        </p:txBody>
      </p:sp>
      <p:sp>
        <p:nvSpPr>
          <p:cNvPr id="88" name="Flowchart: Connector 87"/>
          <p:cNvSpPr/>
          <p:nvPr/>
        </p:nvSpPr>
        <p:spPr>
          <a:xfrm>
            <a:off x="6429388" y="1714488"/>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1</a:t>
            </a:r>
            <a:endParaRPr lang="en-US" sz="1200" dirty="0"/>
          </a:p>
        </p:txBody>
      </p:sp>
      <p:cxnSp>
        <p:nvCxnSpPr>
          <p:cNvPr id="89" name="Straight Connector 88"/>
          <p:cNvCxnSpPr>
            <a:stCxn id="88" idx="5"/>
            <a:endCxn id="90" idx="0"/>
          </p:cNvCxnSpPr>
          <p:nvPr/>
        </p:nvCxnSpPr>
        <p:spPr>
          <a:xfrm rot="16200000" flipH="1">
            <a:off x="6764758" y="2049858"/>
            <a:ext cx="195182" cy="134209"/>
          </a:xfrm>
          <a:prstGeom prst="line">
            <a:avLst/>
          </a:prstGeom>
        </p:spPr>
        <p:style>
          <a:lnRef idx="1">
            <a:schemeClr val="accent1"/>
          </a:lnRef>
          <a:fillRef idx="0">
            <a:schemeClr val="accent1"/>
          </a:fillRef>
          <a:effectRef idx="0">
            <a:schemeClr val="accent1"/>
          </a:effectRef>
          <a:fontRef idx="minor">
            <a:schemeClr val="tx1"/>
          </a:fontRef>
        </p:style>
      </p:cxnSp>
      <p:sp>
        <p:nvSpPr>
          <p:cNvPr id="90" name="Flowchart: Connector 89"/>
          <p:cNvSpPr/>
          <p:nvPr/>
        </p:nvSpPr>
        <p:spPr>
          <a:xfrm>
            <a:off x="6715140" y="2214554"/>
            <a:ext cx="428628"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N</a:t>
            </a:r>
          </a:p>
          <a:p>
            <a:pPr algn="ctr">
              <a:defRPr/>
            </a:pPr>
            <a:r>
              <a:rPr lang="en-US" sz="1200" dirty="0" smtClean="0"/>
              <a:t>0</a:t>
            </a:r>
            <a:endParaRPr lang="en-US" sz="1200" dirty="0"/>
          </a:p>
        </p:txBody>
      </p:sp>
      <p:sp>
        <p:nvSpPr>
          <p:cNvPr id="91" name="Flowchart: Connector 90"/>
          <p:cNvSpPr/>
          <p:nvPr/>
        </p:nvSpPr>
        <p:spPr>
          <a:xfrm>
            <a:off x="6429388" y="2714620"/>
            <a:ext cx="428628"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0</a:t>
            </a:r>
            <a:endParaRPr lang="en-US" sz="1200" dirty="0"/>
          </a:p>
        </p:txBody>
      </p:sp>
      <p:cxnSp>
        <p:nvCxnSpPr>
          <p:cNvPr id="92" name="Straight Connector 91"/>
          <p:cNvCxnSpPr>
            <a:stCxn id="88" idx="3"/>
            <a:endCxn id="84" idx="0"/>
          </p:cNvCxnSpPr>
          <p:nvPr/>
        </p:nvCxnSpPr>
        <p:spPr>
          <a:xfrm rot="5400000">
            <a:off x="6327466" y="2049857"/>
            <a:ext cx="195178" cy="1342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686320"/>
          </a:xfrm>
        </p:spPr>
        <p:txBody>
          <a:bodyPr/>
          <a:lstStyle/>
          <a:p>
            <a:pPr marL="342900" lvl="1" indent="-342900" eaLnBrk="1" hangingPunct="1">
              <a:buFont typeface="Arial" pitchFamily="34" charset="0"/>
              <a:buChar char="•"/>
            </a:pPr>
            <a:r>
              <a:rPr lang="en-US" altLang="zh-CN" dirty="0" smtClean="0">
                <a:latin typeface="Verdana" pitchFamily="34" charset="0"/>
              </a:rPr>
              <a:t>We may need to repeat the operations until we get to the root node.</a:t>
            </a:r>
          </a:p>
          <a:p>
            <a:pPr marL="342900" lvl="1" indent="-342900" eaLnBrk="1" hangingPunct="1">
              <a:buFont typeface="Arial" pitchFamily="34" charset="0"/>
              <a:buChar char="•"/>
            </a:pPr>
            <a:r>
              <a:rPr lang="en-US" altLang="zh-CN" dirty="0" smtClean="0">
                <a:latin typeface="Verdana" pitchFamily="34" charset="0"/>
              </a:rPr>
              <a:t>A NIL node is an empty red-black tree, dyeing a NIL node red is like dyeing the root node of an empty red-black tree red.</a:t>
            </a:r>
          </a:p>
          <a:p>
            <a:pPr marL="342900" lvl="1" indent="-342900" eaLnBrk="1" hangingPunct="1">
              <a:buFont typeface="Arial" pitchFamily="34" charset="0"/>
              <a:buChar char="•"/>
            </a:pPr>
            <a:r>
              <a:rPr lang="en-US" altLang="zh-CN" dirty="0" smtClean="0">
                <a:latin typeface="Verdana" pitchFamily="34" charset="0"/>
              </a:rPr>
              <a:t>The inserting and then rebalancing process is recursive. If the color of a root node of a red-black tree is changed from black to red, we will check whether the rule 4 or the rule 2 is broken.</a:t>
            </a:r>
          </a:p>
          <a:p>
            <a:pPr marL="342900" lvl="1" indent="-342900" eaLnBrk="1" hangingPunct="1">
              <a:buNone/>
            </a:pPr>
            <a:endParaRPr lang="zh-CN" altLang="en-US" sz="2000" dirty="0" smtClean="0">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686320"/>
          </a:xfrm>
        </p:spPr>
        <p:txBody>
          <a:bodyPr/>
          <a:lstStyle/>
          <a:p>
            <a:pPr marL="342900" lvl="1" indent="-342900" eaLnBrk="1" hangingPunct="1">
              <a:buFont typeface="Arial" pitchFamily="34" charset="0"/>
              <a:buChar char="•"/>
            </a:pPr>
            <a:r>
              <a:rPr lang="en-US" altLang="zh-CN" dirty="0" smtClean="0">
                <a:latin typeface="Verdana" pitchFamily="34" charset="0"/>
              </a:rPr>
              <a:t>Now we have a sub-tree whose root node is red, if the root node is the root node of the whole red-black tree, the rule 4 is broken, </a:t>
            </a:r>
            <a:r>
              <a:rPr lang="en-CA" altLang="zh-CN" dirty="0" smtClean="0">
                <a:latin typeface="Verdana" pitchFamily="34" charset="0"/>
              </a:rPr>
              <a:t>we dye the root node black, the process is finished (stop talking about it because it is simple); </a:t>
            </a:r>
            <a:endParaRPr lang="en-US" altLang="zh-CN" dirty="0" smtClean="0">
              <a:latin typeface="Verdana" pitchFamily="34" charset="0"/>
            </a:endParaRPr>
          </a:p>
          <a:p>
            <a:pPr marL="342900" lvl="1" indent="-342900" eaLnBrk="1" hangingPunct="1">
              <a:buFont typeface="Arial" pitchFamily="34" charset="0"/>
              <a:buChar char="•"/>
            </a:pPr>
            <a:r>
              <a:rPr lang="en-US" altLang="zh-CN" dirty="0" smtClean="0">
                <a:latin typeface="Verdana" pitchFamily="34" charset="0"/>
              </a:rPr>
              <a:t>If the parent of the root node of the sub-tree is red, the rule 2 is broken, it means that we need to rebalance one the following eight sub-trees:</a:t>
            </a:r>
          </a:p>
          <a:p>
            <a:pPr marL="342900" lvl="1" indent="-342900" eaLnBrk="1" hangingPunct="1">
              <a:buNone/>
            </a:pPr>
            <a:endParaRPr lang="zh-CN" altLang="en-US" sz="2000" dirty="0" smtClean="0">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44" name="Flowchart: Connector 143"/>
          <p:cNvSpPr/>
          <p:nvPr/>
        </p:nvSpPr>
        <p:spPr>
          <a:xfrm>
            <a:off x="1643042"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45" name="Straight Connector 144"/>
          <p:cNvCxnSpPr>
            <a:stCxn id="144" idx="3"/>
            <a:endCxn id="147" idx="0"/>
          </p:cNvCxnSpPr>
          <p:nvPr/>
        </p:nvCxnSpPr>
        <p:spPr>
          <a:xfrm rot="5400000">
            <a:off x="1569439"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5"/>
            <a:endCxn id="114" idx="0"/>
          </p:cNvCxnSpPr>
          <p:nvPr/>
        </p:nvCxnSpPr>
        <p:spPr>
          <a:xfrm rot="16200000" flipH="1">
            <a:off x="2261100"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147" name="Flowchart: Connector 146"/>
          <p:cNvSpPr/>
          <p:nvPr/>
        </p:nvSpPr>
        <p:spPr>
          <a:xfrm>
            <a:off x="1214414"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49" name="Straight Connector 148"/>
          <p:cNvCxnSpPr>
            <a:stCxn id="147" idx="3"/>
            <a:endCxn id="78" idx="0"/>
          </p:cNvCxnSpPr>
          <p:nvPr/>
        </p:nvCxnSpPr>
        <p:spPr>
          <a:xfrm rot="5400000">
            <a:off x="1110324"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78" name="Isosceles Triangle 77"/>
          <p:cNvSpPr/>
          <p:nvPr/>
        </p:nvSpPr>
        <p:spPr>
          <a:xfrm>
            <a:off x="928662"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79" name="Isosceles Triangle 78"/>
          <p:cNvSpPr/>
          <p:nvPr/>
        </p:nvSpPr>
        <p:spPr>
          <a:xfrm>
            <a:off x="1643042"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81" name="Straight Connector 80"/>
          <p:cNvCxnSpPr>
            <a:stCxn id="147" idx="5"/>
            <a:endCxn id="79" idx="0"/>
          </p:cNvCxnSpPr>
          <p:nvPr/>
        </p:nvCxnSpPr>
        <p:spPr>
          <a:xfrm rot="16200000" flipH="1">
            <a:off x="1694827"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2214545" y="214311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16" name="Flowchart: Connector 115"/>
          <p:cNvSpPr/>
          <p:nvPr/>
        </p:nvSpPr>
        <p:spPr>
          <a:xfrm>
            <a:off x="1357289" y="414338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17" name="Straight Connector 116"/>
          <p:cNvCxnSpPr>
            <a:stCxn id="116" idx="5"/>
            <a:endCxn id="119" idx="0"/>
          </p:cNvCxnSpPr>
          <p:nvPr/>
        </p:nvCxnSpPr>
        <p:spPr>
          <a:xfrm rot="16200000" flipH="1">
            <a:off x="1975347" y="443996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6" idx="3"/>
            <a:endCxn id="124" idx="0"/>
          </p:cNvCxnSpPr>
          <p:nvPr/>
        </p:nvCxnSpPr>
        <p:spPr>
          <a:xfrm rot="5400000">
            <a:off x="1247968" y="443996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19" name="Flowchart: Connector 118"/>
          <p:cNvSpPr/>
          <p:nvPr/>
        </p:nvSpPr>
        <p:spPr>
          <a:xfrm>
            <a:off x="1857355" y="464344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20" name="Straight Connector 119"/>
          <p:cNvCxnSpPr>
            <a:stCxn id="119" idx="3"/>
            <a:endCxn id="121" idx="0"/>
          </p:cNvCxnSpPr>
          <p:nvPr/>
        </p:nvCxnSpPr>
        <p:spPr>
          <a:xfrm rot="5400000">
            <a:off x="1753265" y="501670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21" name="Isosceles Triangle 120"/>
          <p:cNvSpPr/>
          <p:nvPr/>
        </p:nvSpPr>
        <p:spPr>
          <a:xfrm>
            <a:off x="1571603" y="521495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122" name="Isosceles Triangle 121"/>
          <p:cNvSpPr/>
          <p:nvPr/>
        </p:nvSpPr>
        <p:spPr>
          <a:xfrm>
            <a:off x="2285983" y="521495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23" name="Straight Connector 122"/>
          <p:cNvCxnSpPr>
            <a:stCxn id="119" idx="5"/>
            <a:endCxn id="122" idx="0"/>
          </p:cNvCxnSpPr>
          <p:nvPr/>
        </p:nvCxnSpPr>
        <p:spPr>
          <a:xfrm rot="16200000" flipH="1">
            <a:off x="2337768" y="501670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Isosceles Triangle 123"/>
          <p:cNvSpPr/>
          <p:nvPr/>
        </p:nvSpPr>
        <p:spPr>
          <a:xfrm>
            <a:off x="928661" y="464344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27" name="Flowchart: Connector 126"/>
          <p:cNvSpPr/>
          <p:nvPr/>
        </p:nvSpPr>
        <p:spPr>
          <a:xfrm>
            <a:off x="6572264"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28" name="Straight Connector 127"/>
          <p:cNvCxnSpPr>
            <a:stCxn id="127" idx="3"/>
            <a:endCxn id="130" idx="0"/>
          </p:cNvCxnSpPr>
          <p:nvPr/>
        </p:nvCxnSpPr>
        <p:spPr>
          <a:xfrm rot="5400000">
            <a:off x="6498661"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7" idx="5"/>
            <a:endCxn id="135" idx="0"/>
          </p:cNvCxnSpPr>
          <p:nvPr/>
        </p:nvCxnSpPr>
        <p:spPr>
          <a:xfrm rot="16200000" flipH="1">
            <a:off x="7190322"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130" name="Flowchart: Connector 129"/>
          <p:cNvSpPr/>
          <p:nvPr/>
        </p:nvSpPr>
        <p:spPr>
          <a:xfrm>
            <a:off x="6143636"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31" name="Straight Connector 130"/>
          <p:cNvCxnSpPr>
            <a:stCxn id="130" idx="3"/>
            <a:endCxn id="132" idx="0"/>
          </p:cNvCxnSpPr>
          <p:nvPr/>
        </p:nvCxnSpPr>
        <p:spPr>
          <a:xfrm rot="5400000">
            <a:off x="6039546"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32" name="Isosceles Triangle 131"/>
          <p:cNvSpPr/>
          <p:nvPr/>
        </p:nvSpPr>
        <p:spPr>
          <a:xfrm>
            <a:off x="5857884"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33" name="Isosceles Triangle 132"/>
          <p:cNvSpPr/>
          <p:nvPr/>
        </p:nvSpPr>
        <p:spPr>
          <a:xfrm>
            <a:off x="6572264"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34" name="Straight Connector 133"/>
          <p:cNvCxnSpPr>
            <a:stCxn id="130" idx="5"/>
            <a:endCxn id="133" idx="0"/>
          </p:cNvCxnSpPr>
          <p:nvPr/>
        </p:nvCxnSpPr>
        <p:spPr>
          <a:xfrm rot="16200000" flipH="1">
            <a:off x="6624049"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Isosceles Triangle 134"/>
          <p:cNvSpPr/>
          <p:nvPr/>
        </p:nvSpPr>
        <p:spPr>
          <a:xfrm>
            <a:off x="7143767" y="214311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36" name="Flowchart: Connector 135"/>
          <p:cNvSpPr/>
          <p:nvPr/>
        </p:nvSpPr>
        <p:spPr>
          <a:xfrm>
            <a:off x="6286511" y="414338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37" name="Straight Connector 136"/>
          <p:cNvCxnSpPr>
            <a:stCxn id="136" idx="5"/>
            <a:endCxn id="173" idx="0"/>
          </p:cNvCxnSpPr>
          <p:nvPr/>
        </p:nvCxnSpPr>
        <p:spPr>
          <a:xfrm rot="16200000" flipH="1">
            <a:off x="6904569" y="443996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36" idx="3"/>
            <a:endCxn id="206" idx="0"/>
          </p:cNvCxnSpPr>
          <p:nvPr/>
        </p:nvCxnSpPr>
        <p:spPr>
          <a:xfrm rot="5400000">
            <a:off x="6177190" y="443996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Flowchart: Connector 172"/>
          <p:cNvSpPr/>
          <p:nvPr/>
        </p:nvSpPr>
        <p:spPr>
          <a:xfrm>
            <a:off x="6786577" y="464344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202" name="Straight Connector 201"/>
          <p:cNvCxnSpPr>
            <a:stCxn id="173" idx="3"/>
            <a:endCxn id="203" idx="0"/>
          </p:cNvCxnSpPr>
          <p:nvPr/>
        </p:nvCxnSpPr>
        <p:spPr>
          <a:xfrm rot="5400000">
            <a:off x="6682487" y="501670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203" name="Isosceles Triangle 202"/>
          <p:cNvSpPr/>
          <p:nvPr/>
        </p:nvSpPr>
        <p:spPr>
          <a:xfrm>
            <a:off x="6500825" y="521495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204" name="Isosceles Triangle 203"/>
          <p:cNvSpPr/>
          <p:nvPr/>
        </p:nvSpPr>
        <p:spPr>
          <a:xfrm>
            <a:off x="7215205" y="521495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205" name="Straight Connector 204"/>
          <p:cNvCxnSpPr>
            <a:stCxn id="173" idx="5"/>
            <a:endCxn id="204" idx="0"/>
          </p:cNvCxnSpPr>
          <p:nvPr/>
        </p:nvCxnSpPr>
        <p:spPr>
          <a:xfrm rot="16200000" flipH="1">
            <a:off x="7266990" y="501670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206" name="Isosceles Triangle 205"/>
          <p:cNvSpPr/>
          <p:nvPr/>
        </p:nvSpPr>
        <p:spPr>
          <a:xfrm>
            <a:off x="5857883" y="464344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207" name="Rounded Rectangular Callout 206"/>
          <p:cNvSpPr/>
          <p:nvPr/>
        </p:nvSpPr>
        <p:spPr>
          <a:xfrm>
            <a:off x="2928926" y="1643050"/>
            <a:ext cx="2857520" cy="4572032"/>
          </a:xfrm>
          <a:prstGeom prst="wedgeRoundRectCallout">
            <a:avLst>
              <a:gd name="adj1" fmla="val -60873"/>
              <a:gd name="adj2" fmla="val 8812"/>
              <a:gd name="adj3" fmla="val 1666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dirty="0" smtClean="0">
                <a:solidFill>
                  <a:schemeClr val="tx1">
                    <a:lumMod val="65000"/>
                    <a:lumOff val="35000"/>
                  </a:schemeClr>
                </a:solidFill>
                <a:latin typeface="Verdana" pitchFamily="34" charset="0"/>
                <a:ea typeface="Verdana" pitchFamily="34" charset="0"/>
                <a:cs typeface="Verdana" pitchFamily="34" charset="0"/>
              </a:rPr>
              <a:t>The letters G, P, U, N, S are the name of the nodes or sub-trees, the expression (h[+</a:t>
            </a:r>
            <a:r>
              <a:rPr lang="en-CA" sz="1600" i="1" dirty="0" smtClean="0">
                <a:solidFill>
                  <a:schemeClr val="bg1">
                    <a:lumMod val="85000"/>
                  </a:schemeClr>
                </a:solidFill>
                <a:latin typeface="Verdana" pitchFamily="34" charset="0"/>
                <a:ea typeface="Verdana" pitchFamily="34" charset="0"/>
                <a:cs typeface="Verdana" pitchFamily="34" charset="0"/>
              </a:rPr>
              <a:t>|</a:t>
            </a:r>
            <a:r>
              <a:rPr lang="en-CA" sz="1600" dirty="0" smtClean="0">
                <a:solidFill>
                  <a:schemeClr val="tx1">
                    <a:lumMod val="65000"/>
                    <a:lumOff val="35000"/>
                  </a:schemeClr>
                </a:solidFill>
                <a:latin typeface="Verdana" pitchFamily="34" charset="0"/>
                <a:ea typeface="Verdana" pitchFamily="34" charset="0"/>
                <a:cs typeface="Verdana" pitchFamily="34" charset="0"/>
              </a:rPr>
              <a:t>-]</a:t>
            </a:r>
            <a:r>
              <a:rPr lang="en-CA" sz="1600" i="1" dirty="0" smtClean="0">
                <a:solidFill>
                  <a:schemeClr val="tx1">
                    <a:lumMod val="65000"/>
                    <a:lumOff val="35000"/>
                  </a:schemeClr>
                </a:solidFill>
                <a:latin typeface="Verdana" pitchFamily="34" charset="0"/>
                <a:ea typeface="Verdana" pitchFamily="34" charset="0"/>
                <a:cs typeface="Verdana" pitchFamily="34" charset="0"/>
              </a:rPr>
              <a:t>number</a:t>
            </a:r>
            <a:r>
              <a:rPr lang="en-CA" sz="1600" dirty="0" smtClean="0">
                <a:solidFill>
                  <a:schemeClr val="tx1">
                    <a:lumMod val="65000"/>
                    <a:lumOff val="35000"/>
                  </a:schemeClr>
                </a:solidFill>
                <a:latin typeface="Verdana" pitchFamily="34" charset="0"/>
                <a:ea typeface="Verdana" pitchFamily="34" charset="0"/>
                <a:cs typeface="Verdana" pitchFamily="34" charset="0"/>
              </a:rPr>
              <a:t>) below is their black depth.</a:t>
            </a:r>
          </a:p>
          <a:p>
            <a:endParaRPr lang="en-CA" sz="1600" dirty="0" smtClean="0">
              <a:solidFill>
                <a:schemeClr val="tx1">
                  <a:lumMod val="65000"/>
                  <a:lumOff val="35000"/>
                </a:schemeClr>
              </a:solidFill>
              <a:latin typeface="Verdana" pitchFamily="34" charset="0"/>
              <a:ea typeface="Verdana" pitchFamily="34" charset="0"/>
              <a:cs typeface="Verdana" pitchFamily="34" charset="0"/>
            </a:endParaRPr>
          </a:p>
          <a:p>
            <a:pPr marL="342900" indent="-342900">
              <a:buFont typeface="+mj-lt"/>
              <a:buAutoNum type="arabicPeriod"/>
            </a:pPr>
            <a:r>
              <a:rPr lang="en-CA" sz="1600" b="1" dirty="0" smtClean="0">
                <a:solidFill>
                  <a:schemeClr val="tx1">
                    <a:lumMod val="65000"/>
                    <a:lumOff val="35000"/>
                  </a:schemeClr>
                </a:solidFill>
                <a:latin typeface="Verdana" pitchFamily="34" charset="0"/>
                <a:ea typeface="Verdana" pitchFamily="34" charset="0"/>
                <a:cs typeface="Verdana" pitchFamily="34" charset="0"/>
              </a:rPr>
              <a:t>G</a:t>
            </a:r>
            <a:r>
              <a:rPr lang="en-CA" sz="1600" dirty="0" smtClean="0">
                <a:solidFill>
                  <a:schemeClr val="tx1">
                    <a:lumMod val="65000"/>
                    <a:lumOff val="35000"/>
                  </a:schemeClr>
                </a:solidFill>
                <a:latin typeface="Verdana" pitchFamily="34" charset="0"/>
                <a:ea typeface="Verdana" pitchFamily="34" charset="0"/>
                <a:cs typeface="Verdana" pitchFamily="34" charset="0"/>
              </a:rPr>
              <a:t>: grandparent</a:t>
            </a:r>
          </a:p>
          <a:p>
            <a:pPr marL="342900" indent="-342900">
              <a:buFont typeface="+mj-lt"/>
              <a:buAutoNum type="arabicPeriod"/>
            </a:pPr>
            <a:r>
              <a:rPr lang="en-CA" sz="1600" b="1" dirty="0" smtClean="0">
                <a:solidFill>
                  <a:schemeClr val="tx1">
                    <a:lumMod val="65000"/>
                    <a:lumOff val="35000"/>
                  </a:schemeClr>
                </a:solidFill>
                <a:latin typeface="Verdana" pitchFamily="34" charset="0"/>
                <a:ea typeface="Verdana" pitchFamily="34" charset="0"/>
                <a:cs typeface="Verdana" pitchFamily="34" charset="0"/>
              </a:rPr>
              <a:t>P</a:t>
            </a:r>
            <a:r>
              <a:rPr lang="en-CA" sz="1600" dirty="0" smtClean="0">
                <a:solidFill>
                  <a:schemeClr val="tx1">
                    <a:lumMod val="65000"/>
                    <a:lumOff val="35000"/>
                  </a:schemeClr>
                </a:solidFill>
                <a:latin typeface="Verdana" pitchFamily="34" charset="0"/>
                <a:ea typeface="Verdana" pitchFamily="34" charset="0"/>
                <a:cs typeface="Verdana" pitchFamily="34" charset="0"/>
              </a:rPr>
              <a:t>: parent</a:t>
            </a:r>
          </a:p>
          <a:p>
            <a:pPr marL="342900" indent="-342900">
              <a:buFont typeface="+mj-lt"/>
              <a:buAutoNum type="arabicPeriod"/>
            </a:pPr>
            <a:r>
              <a:rPr lang="en-CA" sz="1600" b="1" dirty="0" smtClean="0">
                <a:solidFill>
                  <a:schemeClr val="tx1">
                    <a:lumMod val="65000"/>
                    <a:lumOff val="35000"/>
                  </a:schemeClr>
                </a:solidFill>
                <a:latin typeface="Verdana" pitchFamily="34" charset="0"/>
                <a:ea typeface="Verdana" pitchFamily="34" charset="0"/>
                <a:cs typeface="Verdana" pitchFamily="34" charset="0"/>
              </a:rPr>
              <a:t>U</a:t>
            </a:r>
            <a:r>
              <a:rPr lang="en-CA" sz="1600" dirty="0" smtClean="0">
                <a:solidFill>
                  <a:schemeClr val="tx1">
                    <a:lumMod val="65000"/>
                    <a:lumOff val="35000"/>
                  </a:schemeClr>
                </a:solidFill>
                <a:latin typeface="Verdana" pitchFamily="34" charset="0"/>
                <a:ea typeface="Verdana" pitchFamily="34" charset="0"/>
                <a:cs typeface="Verdana" pitchFamily="34" charset="0"/>
              </a:rPr>
              <a:t>: uncle</a:t>
            </a:r>
          </a:p>
          <a:p>
            <a:pPr marL="342900" indent="-342900">
              <a:buFont typeface="+mj-lt"/>
              <a:buAutoNum type="arabicPeriod"/>
            </a:pPr>
            <a:r>
              <a:rPr lang="en-CA" sz="1600" b="1" dirty="0" smtClean="0">
                <a:solidFill>
                  <a:schemeClr val="tx1">
                    <a:lumMod val="65000"/>
                    <a:lumOff val="35000"/>
                  </a:schemeClr>
                </a:solidFill>
                <a:latin typeface="Verdana" pitchFamily="34" charset="0"/>
                <a:ea typeface="Verdana" pitchFamily="34" charset="0"/>
                <a:cs typeface="Verdana" pitchFamily="34" charset="0"/>
              </a:rPr>
              <a:t>N</a:t>
            </a:r>
            <a:r>
              <a:rPr lang="en-CA" sz="1600" dirty="0" smtClean="0">
                <a:solidFill>
                  <a:schemeClr val="tx1">
                    <a:lumMod val="65000"/>
                    <a:lumOff val="35000"/>
                  </a:schemeClr>
                </a:solidFill>
                <a:latin typeface="Verdana" pitchFamily="34" charset="0"/>
                <a:ea typeface="Verdana" pitchFamily="34" charset="0"/>
                <a:cs typeface="Verdana" pitchFamily="34" charset="0"/>
              </a:rPr>
              <a:t>: new node (whose color is changed from black to red)</a:t>
            </a:r>
          </a:p>
          <a:p>
            <a:pPr marL="342900" indent="-342900">
              <a:buFont typeface="+mj-lt"/>
              <a:buAutoNum type="arabicPeriod"/>
            </a:pPr>
            <a:r>
              <a:rPr lang="en-CA" sz="1600" b="1" dirty="0" smtClean="0">
                <a:solidFill>
                  <a:schemeClr val="tx1">
                    <a:lumMod val="65000"/>
                    <a:lumOff val="35000"/>
                  </a:schemeClr>
                </a:solidFill>
                <a:latin typeface="Verdana" pitchFamily="34" charset="0"/>
                <a:ea typeface="Verdana" pitchFamily="34" charset="0"/>
                <a:cs typeface="Verdana" pitchFamily="34" charset="0"/>
              </a:rPr>
              <a:t>S</a:t>
            </a:r>
            <a:r>
              <a:rPr lang="en-CA" sz="1600" dirty="0" smtClean="0">
                <a:solidFill>
                  <a:schemeClr val="tx1">
                    <a:lumMod val="65000"/>
                    <a:lumOff val="35000"/>
                  </a:schemeClr>
                </a:solidFill>
                <a:latin typeface="Verdana" pitchFamily="34" charset="0"/>
                <a:ea typeface="Verdana" pitchFamily="34" charset="0"/>
                <a:cs typeface="Verdana" pitchFamily="34" charset="0"/>
              </a:rPr>
              <a:t>: sibling</a:t>
            </a:r>
          </a:p>
          <a:p>
            <a:endParaRPr lang="en-CA" sz="1600" dirty="0" smtClean="0">
              <a:solidFill>
                <a:schemeClr val="tx1">
                  <a:lumMod val="65000"/>
                  <a:lumOff val="35000"/>
                </a:schemeClr>
              </a:solidFill>
              <a:latin typeface="Verdana" pitchFamily="34" charset="0"/>
              <a:ea typeface="Verdana" pitchFamily="34" charset="0"/>
              <a:cs typeface="Verdana" pitchFamily="34" charset="0"/>
            </a:endParaRPr>
          </a:p>
          <a:p>
            <a:r>
              <a:rPr lang="en-CA" sz="1600" dirty="0" smtClean="0">
                <a:solidFill>
                  <a:schemeClr val="tx1">
                    <a:lumMod val="65000"/>
                    <a:lumOff val="35000"/>
                  </a:schemeClr>
                </a:solidFill>
                <a:latin typeface="Verdana" pitchFamily="34" charset="0"/>
                <a:ea typeface="Verdana" pitchFamily="34" charset="0"/>
                <a:cs typeface="Verdana" pitchFamily="34" charset="0"/>
              </a:rPr>
              <a:t>(Note: h &gt;= 0)</a:t>
            </a:r>
            <a:endParaRPr lang="en-US" sz="1600" dirty="0">
              <a:solidFill>
                <a:schemeClr val="tx1">
                  <a:lumMod val="65000"/>
                  <a:lumOff val="3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44" name="Flowchart: Connector 143"/>
          <p:cNvSpPr/>
          <p:nvPr/>
        </p:nvSpPr>
        <p:spPr>
          <a:xfrm>
            <a:off x="1643042"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45" name="Straight Connector 144"/>
          <p:cNvCxnSpPr>
            <a:stCxn id="144" idx="3"/>
            <a:endCxn id="147" idx="0"/>
          </p:cNvCxnSpPr>
          <p:nvPr/>
        </p:nvCxnSpPr>
        <p:spPr>
          <a:xfrm rot="5400000">
            <a:off x="1569439"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5"/>
            <a:endCxn id="114" idx="0"/>
          </p:cNvCxnSpPr>
          <p:nvPr/>
        </p:nvCxnSpPr>
        <p:spPr>
          <a:xfrm rot="16200000" flipH="1">
            <a:off x="2261100"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147" name="Flowchart: Connector 146"/>
          <p:cNvSpPr/>
          <p:nvPr/>
        </p:nvSpPr>
        <p:spPr>
          <a:xfrm>
            <a:off x="1214414"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49" name="Straight Connector 148"/>
          <p:cNvCxnSpPr>
            <a:stCxn id="147" idx="3"/>
            <a:endCxn id="78" idx="0"/>
          </p:cNvCxnSpPr>
          <p:nvPr/>
        </p:nvCxnSpPr>
        <p:spPr>
          <a:xfrm rot="5400000">
            <a:off x="1110324"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78" name="Isosceles Triangle 77"/>
          <p:cNvSpPr/>
          <p:nvPr/>
        </p:nvSpPr>
        <p:spPr>
          <a:xfrm>
            <a:off x="928662"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79" name="Isosceles Triangle 78"/>
          <p:cNvSpPr/>
          <p:nvPr/>
        </p:nvSpPr>
        <p:spPr>
          <a:xfrm>
            <a:off x="1643042"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81" name="Straight Connector 80"/>
          <p:cNvCxnSpPr>
            <a:stCxn id="147" idx="5"/>
            <a:endCxn id="79" idx="0"/>
          </p:cNvCxnSpPr>
          <p:nvPr/>
        </p:nvCxnSpPr>
        <p:spPr>
          <a:xfrm rot="16200000" flipH="1">
            <a:off x="1694827"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2214545" y="21431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16" name="Flowchart: Connector 115"/>
          <p:cNvSpPr/>
          <p:nvPr/>
        </p:nvSpPr>
        <p:spPr>
          <a:xfrm>
            <a:off x="1357289" y="414338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17" name="Straight Connector 116"/>
          <p:cNvCxnSpPr>
            <a:stCxn id="116" idx="5"/>
            <a:endCxn id="119" idx="0"/>
          </p:cNvCxnSpPr>
          <p:nvPr/>
        </p:nvCxnSpPr>
        <p:spPr>
          <a:xfrm rot="16200000" flipH="1">
            <a:off x="1975347" y="443996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6" idx="3"/>
            <a:endCxn id="124" idx="0"/>
          </p:cNvCxnSpPr>
          <p:nvPr/>
        </p:nvCxnSpPr>
        <p:spPr>
          <a:xfrm rot="5400000">
            <a:off x="1247968" y="443996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19" name="Flowchart: Connector 118"/>
          <p:cNvSpPr/>
          <p:nvPr/>
        </p:nvSpPr>
        <p:spPr>
          <a:xfrm>
            <a:off x="1857355" y="464344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20" name="Straight Connector 119"/>
          <p:cNvCxnSpPr>
            <a:stCxn id="119" idx="3"/>
            <a:endCxn id="121" idx="0"/>
          </p:cNvCxnSpPr>
          <p:nvPr/>
        </p:nvCxnSpPr>
        <p:spPr>
          <a:xfrm rot="5400000">
            <a:off x="1753265" y="501670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21" name="Isosceles Triangle 120"/>
          <p:cNvSpPr/>
          <p:nvPr/>
        </p:nvSpPr>
        <p:spPr>
          <a:xfrm>
            <a:off x="1571603" y="521495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122" name="Isosceles Triangle 121"/>
          <p:cNvSpPr/>
          <p:nvPr/>
        </p:nvSpPr>
        <p:spPr>
          <a:xfrm>
            <a:off x="2285983" y="521495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23" name="Straight Connector 122"/>
          <p:cNvCxnSpPr>
            <a:stCxn id="119" idx="5"/>
            <a:endCxn id="122" idx="0"/>
          </p:cNvCxnSpPr>
          <p:nvPr/>
        </p:nvCxnSpPr>
        <p:spPr>
          <a:xfrm rot="16200000" flipH="1">
            <a:off x="2337768" y="501670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Isosceles Triangle 123"/>
          <p:cNvSpPr/>
          <p:nvPr/>
        </p:nvSpPr>
        <p:spPr>
          <a:xfrm>
            <a:off x="928661" y="464344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27" name="Flowchart: Connector 126"/>
          <p:cNvSpPr/>
          <p:nvPr/>
        </p:nvSpPr>
        <p:spPr>
          <a:xfrm>
            <a:off x="6572264"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28" name="Straight Connector 127"/>
          <p:cNvCxnSpPr>
            <a:stCxn id="127" idx="3"/>
            <a:endCxn id="130" idx="0"/>
          </p:cNvCxnSpPr>
          <p:nvPr/>
        </p:nvCxnSpPr>
        <p:spPr>
          <a:xfrm rot="5400000">
            <a:off x="6498661"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7" idx="5"/>
            <a:endCxn id="135" idx="0"/>
          </p:cNvCxnSpPr>
          <p:nvPr/>
        </p:nvCxnSpPr>
        <p:spPr>
          <a:xfrm rot="16200000" flipH="1">
            <a:off x="7190322"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130" name="Flowchart: Connector 129"/>
          <p:cNvSpPr/>
          <p:nvPr/>
        </p:nvSpPr>
        <p:spPr>
          <a:xfrm>
            <a:off x="6143636"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31" name="Straight Connector 130"/>
          <p:cNvCxnSpPr>
            <a:stCxn id="130" idx="3"/>
            <a:endCxn id="132" idx="0"/>
          </p:cNvCxnSpPr>
          <p:nvPr/>
        </p:nvCxnSpPr>
        <p:spPr>
          <a:xfrm rot="5400000">
            <a:off x="6039546"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32" name="Isosceles Triangle 131"/>
          <p:cNvSpPr/>
          <p:nvPr/>
        </p:nvSpPr>
        <p:spPr>
          <a:xfrm>
            <a:off x="5857884"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33" name="Isosceles Triangle 132"/>
          <p:cNvSpPr/>
          <p:nvPr/>
        </p:nvSpPr>
        <p:spPr>
          <a:xfrm>
            <a:off x="6572264"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34" name="Straight Connector 133"/>
          <p:cNvCxnSpPr>
            <a:stCxn id="130" idx="5"/>
            <a:endCxn id="133" idx="0"/>
          </p:cNvCxnSpPr>
          <p:nvPr/>
        </p:nvCxnSpPr>
        <p:spPr>
          <a:xfrm rot="16200000" flipH="1">
            <a:off x="6624049"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Isosceles Triangle 134"/>
          <p:cNvSpPr/>
          <p:nvPr/>
        </p:nvSpPr>
        <p:spPr>
          <a:xfrm>
            <a:off x="7143767" y="21431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36" name="Flowchart: Connector 135"/>
          <p:cNvSpPr/>
          <p:nvPr/>
        </p:nvSpPr>
        <p:spPr>
          <a:xfrm>
            <a:off x="6286511" y="414338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37" name="Straight Connector 136"/>
          <p:cNvCxnSpPr>
            <a:stCxn id="136" idx="5"/>
            <a:endCxn id="173" idx="0"/>
          </p:cNvCxnSpPr>
          <p:nvPr/>
        </p:nvCxnSpPr>
        <p:spPr>
          <a:xfrm rot="16200000" flipH="1">
            <a:off x="6904569" y="443996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36" idx="3"/>
            <a:endCxn id="206" idx="0"/>
          </p:cNvCxnSpPr>
          <p:nvPr/>
        </p:nvCxnSpPr>
        <p:spPr>
          <a:xfrm rot="5400000">
            <a:off x="6177190" y="443996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Flowchart: Connector 172"/>
          <p:cNvSpPr/>
          <p:nvPr/>
        </p:nvSpPr>
        <p:spPr>
          <a:xfrm>
            <a:off x="6786577" y="464344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202" name="Straight Connector 201"/>
          <p:cNvCxnSpPr>
            <a:stCxn id="173" idx="3"/>
            <a:endCxn id="203" idx="0"/>
          </p:cNvCxnSpPr>
          <p:nvPr/>
        </p:nvCxnSpPr>
        <p:spPr>
          <a:xfrm rot="5400000">
            <a:off x="6682487" y="501670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203" name="Isosceles Triangle 202"/>
          <p:cNvSpPr/>
          <p:nvPr/>
        </p:nvSpPr>
        <p:spPr>
          <a:xfrm>
            <a:off x="6500825" y="521495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204" name="Isosceles Triangle 203"/>
          <p:cNvSpPr/>
          <p:nvPr/>
        </p:nvSpPr>
        <p:spPr>
          <a:xfrm>
            <a:off x="7215205" y="521495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205" name="Straight Connector 204"/>
          <p:cNvCxnSpPr>
            <a:stCxn id="173" idx="5"/>
            <a:endCxn id="204" idx="0"/>
          </p:cNvCxnSpPr>
          <p:nvPr/>
        </p:nvCxnSpPr>
        <p:spPr>
          <a:xfrm rot="16200000" flipH="1">
            <a:off x="7266990" y="501670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206" name="Isosceles Triangle 205"/>
          <p:cNvSpPr/>
          <p:nvPr/>
        </p:nvSpPr>
        <p:spPr>
          <a:xfrm>
            <a:off x="5857883" y="464344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41" name="Rounded Rectangular Callout 40"/>
          <p:cNvSpPr/>
          <p:nvPr/>
        </p:nvSpPr>
        <p:spPr>
          <a:xfrm>
            <a:off x="3286116" y="2428868"/>
            <a:ext cx="1928826" cy="2857520"/>
          </a:xfrm>
          <a:prstGeom prst="wedgeRoundRectCallout">
            <a:avLst>
              <a:gd name="adj1" fmla="val -60873"/>
              <a:gd name="adj2" fmla="val 8812"/>
              <a:gd name="adj3" fmla="val 1666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lumMod val="65000"/>
                    <a:lumOff val="35000"/>
                  </a:schemeClr>
                </a:solidFill>
                <a:latin typeface="Verdana" pitchFamily="34" charset="0"/>
                <a:ea typeface="Verdana" pitchFamily="34" charset="0"/>
                <a:cs typeface="Verdana" pitchFamily="34" charset="0"/>
              </a:rPr>
              <a:t>Note: h &gt;= 0</a:t>
            </a:r>
            <a:endParaRPr lang="en-US" dirty="0">
              <a:solidFill>
                <a:schemeClr val="tx1">
                  <a:lumMod val="65000"/>
                  <a:lumOff val="3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58204" cy="4543444"/>
          </a:xfrm>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44" name="Flowchart: Connector 143"/>
          <p:cNvSpPr/>
          <p:nvPr/>
        </p:nvSpPr>
        <p:spPr>
          <a:xfrm>
            <a:off x="1071540"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45" name="Straight Connector 144"/>
          <p:cNvCxnSpPr>
            <a:stCxn id="144" idx="3"/>
            <a:endCxn id="147" idx="0"/>
          </p:cNvCxnSpPr>
          <p:nvPr/>
        </p:nvCxnSpPr>
        <p:spPr>
          <a:xfrm rot="5400000">
            <a:off x="1033656" y="2011075"/>
            <a:ext cx="134206" cy="129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4" idx="5"/>
            <a:endCxn id="114" idx="0"/>
          </p:cNvCxnSpPr>
          <p:nvPr/>
        </p:nvCxnSpPr>
        <p:spPr>
          <a:xfrm rot="16200000" flipH="1">
            <a:off x="1618160" y="2011074"/>
            <a:ext cx="134206"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47" name="Flowchart: Connector 146"/>
          <p:cNvSpPr/>
          <p:nvPr/>
        </p:nvSpPr>
        <p:spPr>
          <a:xfrm>
            <a:off x="714349"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49" name="Straight Connector 148"/>
          <p:cNvCxnSpPr>
            <a:stCxn id="147" idx="3"/>
            <a:endCxn id="78" idx="0"/>
          </p:cNvCxnSpPr>
          <p:nvPr/>
        </p:nvCxnSpPr>
        <p:spPr>
          <a:xfrm rot="5400000">
            <a:off x="645977" y="2552091"/>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78" name="Isosceles Triangle 77"/>
          <p:cNvSpPr/>
          <p:nvPr/>
        </p:nvSpPr>
        <p:spPr>
          <a:xfrm>
            <a:off x="500034"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79" name="Isosceles Triangle 78"/>
          <p:cNvSpPr/>
          <p:nvPr/>
        </p:nvSpPr>
        <p:spPr>
          <a:xfrm>
            <a:off x="1071539"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81" name="Straight Connector 80"/>
          <p:cNvCxnSpPr>
            <a:stCxn id="147" idx="5"/>
            <a:endCxn id="79" idx="0"/>
          </p:cNvCxnSpPr>
          <p:nvPr/>
        </p:nvCxnSpPr>
        <p:spPr>
          <a:xfrm rot="16200000" flipH="1">
            <a:off x="1159043" y="2552090"/>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14" name="Isosceles Triangle 113"/>
          <p:cNvSpPr/>
          <p:nvPr/>
        </p:nvSpPr>
        <p:spPr>
          <a:xfrm>
            <a:off x="1500168" y="214311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16" name="Flowchart: Connector 115"/>
          <p:cNvSpPr/>
          <p:nvPr/>
        </p:nvSpPr>
        <p:spPr>
          <a:xfrm>
            <a:off x="785787" y="4071942"/>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17" name="Straight Connector 116"/>
          <p:cNvCxnSpPr>
            <a:stCxn id="116" idx="5"/>
            <a:endCxn id="119" idx="0"/>
          </p:cNvCxnSpPr>
          <p:nvPr/>
        </p:nvCxnSpPr>
        <p:spPr>
          <a:xfrm rot="16200000" flipH="1">
            <a:off x="1332408" y="4439966"/>
            <a:ext cx="134206" cy="12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6" idx="3"/>
            <a:endCxn id="124" idx="0"/>
          </p:cNvCxnSpPr>
          <p:nvPr/>
        </p:nvCxnSpPr>
        <p:spPr>
          <a:xfrm rot="5400000">
            <a:off x="747904" y="4439968"/>
            <a:ext cx="134206"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19" name="Flowchart: Connector 118"/>
          <p:cNvSpPr/>
          <p:nvPr/>
        </p:nvSpPr>
        <p:spPr>
          <a:xfrm>
            <a:off x="1142979" y="4572008"/>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20" name="Straight Connector 119"/>
          <p:cNvCxnSpPr>
            <a:stCxn id="119" idx="3"/>
            <a:endCxn id="121" idx="0"/>
          </p:cNvCxnSpPr>
          <p:nvPr/>
        </p:nvCxnSpPr>
        <p:spPr>
          <a:xfrm rot="5400000">
            <a:off x="1074607" y="4980983"/>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121" name="Isosceles Triangle 120"/>
          <p:cNvSpPr/>
          <p:nvPr/>
        </p:nvSpPr>
        <p:spPr>
          <a:xfrm>
            <a:off x="928664" y="514351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122" name="Isosceles Triangle 121"/>
          <p:cNvSpPr/>
          <p:nvPr/>
        </p:nvSpPr>
        <p:spPr>
          <a:xfrm>
            <a:off x="1500169" y="5143512"/>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23" name="Straight Connector 122"/>
          <p:cNvCxnSpPr>
            <a:stCxn id="119" idx="5"/>
            <a:endCxn id="122" idx="0"/>
          </p:cNvCxnSpPr>
          <p:nvPr/>
        </p:nvCxnSpPr>
        <p:spPr>
          <a:xfrm rot="16200000" flipH="1">
            <a:off x="1587673" y="4980982"/>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24" name="Isosceles Triangle 123"/>
          <p:cNvSpPr/>
          <p:nvPr/>
        </p:nvSpPr>
        <p:spPr>
          <a:xfrm>
            <a:off x="500035" y="4572008"/>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27" name="Flowchart: Connector 126"/>
          <p:cNvSpPr/>
          <p:nvPr/>
        </p:nvSpPr>
        <p:spPr>
          <a:xfrm>
            <a:off x="5572128"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28" name="Straight Connector 127"/>
          <p:cNvCxnSpPr>
            <a:stCxn id="127" idx="3"/>
            <a:endCxn id="130" idx="0"/>
          </p:cNvCxnSpPr>
          <p:nvPr/>
        </p:nvCxnSpPr>
        <p:spPr>
          <a:xfrm rot="5400000">
            <a:off x="5534244" y="2011075"/>
            <a:ext cx="134206" cy="129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7" idx="5"/>
            <a:endCxn id="135" idx="0"/>
          </p:cNvCxnSpPr>
          <p:nvPr/>
        </p:nvCxnSpPr>
        <p:spPr>
          <a:xfrm rot="16200000" flipH="1">
            <a:off x="6118748" y="2011074"/>
            <a:ext cx="134206"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Flowchart: Connector 129"/>
          <p:cNvSpPr/>
          <p:nvPr/>
        </p:nvSpPr>
        <p:spPr>
          <a:xfrm>
            <a:off x="5214937"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31" name="Straight Connector 130"/>
          <p:cNvCxnSpPr>
            <a:stCxn id="130" idx="3"/>
            <a:endCxn id="132" idx="0"/>
          </p:cNvCxnSpPr>
          <p:nvPr/>
        </p:nvCxnSpPr>
        <p:spPr>
          <a:xfrm rot="5400000">
            <a:off x="5146565" y="2552091"/>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Isosceles Triangle 131"/>
          <p:cNvSpPr/>
          <p:nvPr/>
        </p:nvSpPr>
        <p:spPr>
          <a:xfrm>
            <a:off x="5000622"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33" name="Isosceles Triangle 132"/>
          <p:cNvSpPr/>
          <p:nvPr/>
        </p:nvSpPr>
        <p:spPr>
          <a:xfrm>
            <a:off x="5572127"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34" name="Straight Connector 133"/>
          <p:cNvCxnSpPr>
            <a:stCxn id="130" idx="5"/>
            <a:endCxn id="133" idx="0"/>
          </p:cNvCxnSpPr>
          <p:nvPr/>
        </p:nvCxnSpPr>
        <p:spPr>
          <a:xfrm rot="16200000" flipH="1">
            <a:off x="5659631" y="2552090"/>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Isosceles Triangle 134"/>
          <p:cNvSpPr/>
          <p:nvPr/>
        </p:nvSpPr>
        <p:spPr>
          <a:xfrm>
            <a:off x="6000756" y="214311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36" name="Flowchart: Connector 135"/>
          <p:cNvSpPr/>
          <p:nvPr/>
        </p:nvSpPr>
        <p:spPr>
          <a:xfrm>
            <a:off x="5286375" y="4071942"/>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37" name="Straight Connector 136"/>
          <p:cNvCxnSpPr>
            <a:stCxn id="136" idx="5"/>
            <a:endCxn id="173" idx="0"/>
          </p:cNvCxnSpPr>
          <p:nvPr/>
        </p:nvCxnSpPr>
        <p:spPr>
          <a:xfrm rot="16200000" flipH="1">
            <a:off x="5832995" y="4439966"/>
            <a:ext cx="134206" cy="129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36" idx="3"/>
            <a:endCxn id="206" idx="0"/>
          </p:cNvCxnSpPr>
          <p:nvPr/>
        </p:nvCxnSpPr>
        <p:spPr>
          <a:xfrm rot="5400000">
            <a:off x="5248492" y="4439968"/>
            <a:ext cx="134206"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Flowchart: Connector 172"/>
          <p:cNvSpPr/>
          <p:nvPr/>
        </p:nvSpPr>
        <p:spPr>
          <a:xfrm>
            <a:off x="5643566" y="4572008"/>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202" name="Straight Connector 201"/>
          <p:cNvCxnSpPr>
            <a:stCxn id="173" idx="3"/>
            <a:endCxn id="203" idx="0"/>
          </p:cNvCxnSpPr>
          <p:nvPr/>
        </p:nvCxnSpPr>
        <p:spPr>
          <a:xfrm rot="5400000">
            <a:off x="5575195" y="4980984"/>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203" name="Isosceles Triangle 202"/>
          <p:cNvSpPr/>
          <p:nvPr/>
        </p:nvSpPr>
        <p:spPr>
          <a:xfrm>
            <a:off x="5429252" y="5143512"/>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204" name="Isosceles Triangle 203"/>
          <p:cNvSpPr/>
          <p:nvPr/>
        </p:nvSpPr>
        <p:spPr>
          <a:xfrm>
            <a:off x="6000757" y="514351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205" name="Straight Connector 204"/>
          <p:cNvCxnSpPr>
            <a:stCxn id="173" idx="5"/>
            <a:endCxn id="204" idx="0"/>
          </p:cNvCxnSpPr>
          <p:nvPr/>
        </p:nvCxnSpPr>
        <p:spPr>
          <a:xfrm rot="16200000" flipH="1">
            <a:off x="6088261" y="4980982"/>
            <a:ext cx="266620" cy="58440"/>
          </a:xfrm>
          <a:prstGeom prst="line">
            <a:avLst/>
          </a:prstGeom>
        </p:spPr>
        <p:style>
          <a:lnRef idx="1">
            <a:schemeClr val="accent1"/>
          </a:lnRef>
          <a:fillRef idx="0">
            <a:schemeClr val="accent1"/>
          </a:fillRef>
          <a:effectRef idx="0">
            <a:schemeClr val="accent1"/>
          </a:effectRef>
          <a:fontRef idx="minor">
            <a:schemeClr val="tx1"/>
          </a:fontRef>
        </p:style>
      </p:cxnSp>
      <p:sp>
        <p:nvSpPr>
          <p:cNvPr id="206" name="Isosceles Triangle 205"/>
          <p:cNvSpPr/>
          <p:nvPr/>
        </p:nvSpPr>
        <p:spPr>
          <a:xfrm>
            <a:off x="5000623" y="4572008"/>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41" name="Right Arrow 40"/>
          <p:cNvSpPr/>
          <p:nvPr/>
        </p:nvSpPr>
        <p:spPr>
          <a:xfrm>
            <a:off x="2071672" y="2357430"/>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2928926" y="1643050"/>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43" name="Straight Connector 42"/>
          <p:cNvCxnSpPr>
            <a:stCxn id="42" idx="3"/>
            <a:endCxn id="45" idx="0"/>
          </p:cNvCxnSpPr>
          <p:nvPr/>
        </p:nvCxnSpPr>
        <p:spPr>
          <a:xfrm rot="5400000">
            <a:off x="2855322" y="1975355"/>
            <a:ext cx="134206" cy="201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5"/>
            <a:endCxn id="50" idx="0"/>
          </p:cNvCxnSpPr>
          <p:nvPr/>
        </p:nvCxnSpPr>
        <p:spPr>
          <a:xfrm rot="16200000" flipH="1">
            <a:off x="3511265"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sp>
        <p:nvSpPr>
          <p:cNvPr id="45" name="Flowchart: Connector 44"/>
          <p:cNvSpPr/>
          <p:nvPr/>
        </p:nvSpPr>
        <p:spPr>
          <a:xfrm>
            <a:off x="2500296" y="2143116"/>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cxnSp>
        <p:nvCxnSpPr>
          <p:cNvPr id="46" name="Straight Connector 45"/>
          <p:cNvCxnSpPr>
            <a:stCxn id="45" idx="3"/>
            <a:endCxn id="47" idx="0"/>
          </p:cNvCxnSpPr>
          <p:nvPr/>
        </p:nvCxnSpPr>
        <p:spPr>
          <a:xfrm rot="5400000">
            <a:off x="2431924" y="2552091"/>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47" name="Isosceles Triangle 46"/>
          <p:cNvSpPr/>
          <p:nvPr/>
        </p:nvSpPr>
        <p:spPr>
          <a:xfrm>
            <a:off x="2285981"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48" name="Isosceles Triangle 47"/>
          <p:cNvSpPr/>
          <p:nvPr/>
        </p:nvSpPr>
        <p:spPr>
          <a:xfrm>
            <a:off x="2857486"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49" name="Straight Connector 48"/>
          <p:cNvCxnSpPr>
            <a:stCxn id="45" idx="5"/>
            <a:endCxn id="48" idx="0"/>
          </p:cNvCxnSpPr>
          <p:nvPr/>
        </p:nvCxnSpPr>
        <p:spPr>
          <a:xfrm rot="16200000" flipH="1">
            <a:off x="2944990" y="2552090"/>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50" name="Isosceles Triangle 49"/>
          <p:cNvSpPr/>
          <p:nvPr/>
        </p:nvSpPr>
        <p:spPr>
          <a:xfrm>
            <a:off x="3286115" y="2143116"/>
            <a:ext cx="785819"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000" dirty="0" smtClean="0"/>
              <a:t>h+1</a:t>
            </a:r>
            <a:endParaRPr lang="en-US" sz="1000" dirty="0"/>
          </a:p>
        </p:txBody>
      </p:sp>
      <p:sp>
        <p:nvSpPr>
          <p:cNvPr id="54" name="Right Arrow 53"/>
          <p:cNvSpPr/>
          <p:nvPr/>
        </p:nvSpPr>
        <p:spPr>
          <a:xfrm>
            <a:off x="1928794" y="4714884"/>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786050" y="4071942"/>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56" name="Straight Connector 55"/>
          <p:cNvCxnSpPr>
            <a:stCxn id="55" idx="5"/>
            <a:endCxn id="58" idx="0"/>
          </p:cNvCxnSpPr>
          <p:nvPr/>
        </p:nvCxnSpPr>
        <p:spPr>
          <a:xfrm rot="16200000" flipH="1">
            <a:off x="3404107" y="4368529"/>
            <a:ext cx="134206" cy="272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5" idx="3"/>
            <a:endCxn id="63" idx="0"/>
          </p:cNvCxnSpPr>
          <p:nvPr/>
        </p:nvCxnSpPr>
        <p:spPr>
          <a:xfrm rot="5400000">
            <a:off x="2676728" y="4368529"/>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58" name="Flowchart: Connector 57"/>
          <p:cNvSpPr/>
          <p:nvPr/>
        </p:nvSpPr>
        <p:spPr>
          <a:xfrm>
            <a:off x="3286115" y="4572008"/>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cxnSp>
        <p:nvCxnSpPr>
          <p:cNvPr id="59" name="Straight Connector 58"/>
          <p:cNvCxnSpPr>
            <a:stCxn id="58" idx="3"/>
            <a:endCxn id="60" idx="0"/>
          </p:cNvCxnSpPr>
          <p:nvPr/>
        </p:nvCxnSpPr>
        <p:spPr>
          <a:xfrm rot="5400000">
            <a:off x="3217743" y="4980983"/>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a:off x="3071800" y="514351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61" name="Isosceles Triangle 60"/>
          <p:cNvSpPr/>
          <p:nvPr/>
        </p:nvSpPr>
        <p:spPr>
          <a:xfrm>
            <a:off x="3643305" y="5143512"/>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62" name="Straight Connector 61"/>
          <p:cNvCxnSpPr>
            <a:stCxn id="58" idx="5"/>
            <a:endCxn id="61" idx="0"/>
          </p:cNvCxnSpPr>
          <p:nvPr/>
        </p:nvCxnSpPr>
        <p:spPr>
          <a:xfrm rot="16200000" flipH="1">
            <a:off x="3730809" y="4980982"/>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63" name="Isosceles Triangle 62"/>
          <p:cNvSpPr/>
          <p:nvPr/>
        </p:nvSpPr>
        <p:spPr>
          <a:xfrm>
            <a:off x="2214546" y="4572008"/>
            <a:ext cx="78581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000" dirty="0" smtClean="0"/>
              <a:t>h+1</a:t>
            </a:r>
            <a:endParaRPr lang="en-US" sz="1000" dirty="0"/>
          </a:p>
        </p:txBody>
      </p:sp>
      <p:sp>
        <p:nvSpPr>
          <p:cNvPr id="67" name="Right Arrow 66"/>
          <p:cNvSpPr/>
          <p:nvPr/>
        </p:nvSpPr>
        <p:spPr>
          <a:xfrm>
            <a:off x="6572262" y="2357430"/>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7358080" y="1643050"/>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69" name="Straight Connector 68"/>
          <p:cNvCxnSpPr>
            <a:stCxn id="68" idx="3"/>
            <a:endCxn id="71" idx="0"/>
          </p:cNvCxnSpPr>
          <p:nvPr/>
        </p:nvCxnSpPr>
        <p:spPr>
          <a:xfrm rot="5400000">
            <a:off x="7284476" y="1975355"/>
            <a:ext cx="134206" cy="201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8" idx="5"/>
            <a:endCxn id="76" idx="0"/>
          </p:cNvCxnSpPr>
          <p:nvPr/>
        </p:nvCxnSpPr>
        <p:spPr>
          <a:xfrm rot="16200000" flipH="1">
            <a:off x="7940419" y="1975356"/>
            <a:ext cx="134206" cy="201314"/>
          </a:xfrm>
          <a:prstGeom prst="line">
            <a:avLst/>
          </a:prstGeom>
        </p:spPr>
        <p:style>
          <a:lnRef idx="1">
            <a:schemeClr val="accent1"/>
          </a:lnRef>
          <a:fillRef idx="0">
            <a:schemeClr val="accent1"/>
          </a:fillRef>
          <a:effectRef idx="0">
            <a:schemeClr val="accent1"/>
          </a:effectRef>
          <a:fontRef idx="minor">
            <a:schemeClr val="tx1"/>
          </a:fontRef>
        </p:style>
      </p:cxnSp>
      <p:sp>
        <p:nvSpPr>
          <p:cNvPr id="71" name="Flowchart: Connector 70"/>
          <p:cNvSpPr/>
          <p:nvPr/>
        </p:nvSpPr>
        <p:spPr>
          <a:xfrm>
            <a:off x="6929450" y="2143116"/>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cxnSp>
        <p:nvCxnSpPr>
          <p:cNvPr id="72" name="Straight Connector 71"/>
          <p:cNvCxnSpPr>
            <a:stCxn id="71" idx="3"/>
            <a:endCxn id="73" idx="0"/>
          </p:cNvCxnSpPr>
          <p:nvPr/>
        </p:nvCxnSpPr>
        <p:spPr>
          <a:xfrm rot="5400000">
            <a:off x="6861078" y="2552091"/>
            <a:ext cx="266620" cy="58438"/>
          </a:xfrm>
          <a:prstGeom prst="line">
            <a:avLst/>
          </a:prstGeom>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a:off x="6715135"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74" name="Isosceles Triangle 73"/>
          <p:cNvSpPr/>
          <p:nvPr/>
        </p:nvSpPr>
        <p:spPr>
          <a:xfrm>
            <a:off x="7286640"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75" name="Straight Connector 74"/>
          <p:cNvCxnSpPr>
            <a:stCxn id="71" idx="5"/>
            <a:endCxn id="74" idx="0"/>
          </p:cNvCxnSpPr>
          <p:nvPr/>
        </p:nvCxnSpPr>
        <p:spPr>
          <a:xfrm rot="16200000" flipH="1">
            <a:off x="7374144" y="2552090"/>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a:off x="7715269" y="2143116"/>
            <a:ext cx="785819"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000" dirty="0" smtClean="0"/>
              <a:t>h+1</a:t>
            </a:r>
            <a:endParaRPr lang="en-US" sz="1000" dirty="0"/>
          </a:p>
        </p:txBody>
      </p:sp>
      <p:sp>
        <p:nvSpPr>
          <p:cNvPr id="85" name="Right Arrow 84"/>
          <p:cNvSpPr/>
          <p:nvPr/>
        </p:nvSpPr>
        <p:spPr>
          <a:xfrm>
            <a:off x="6429386" y="4714884"/>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p:cNvSpPr/>
          <p:nvPr/>
        </p:nvSpPr>
        <p:spPr>
          <a:xfrm>
            <a:off x="7358080" y="4071942"/>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87" name="Straight Connector 86"/>
          <p:cNvCxnSpPr>
            <a:stCxn id="86" idx="5"/>
            <a:endCxn id="89" idx="0"/>
          </p:cNvCxnSpPr>
          <p:nvPr/>
        </p:nvCxnSpPr>
        <p:spPr>
          <a:xfrm rot="16200000" flipH="1">
            <a:off x="7940419" y="4404248"/>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3"/>
            <a:endCxn id="94" idx="0"/>
          </p:cNvCxnSpPr>
          <p:nvPr/>
        </p:nvCxnSpPr>
        <p:spPr>
          <a:xfrm rot="5400000">
            <a:off x="7266618" y="4386389"/>
            <a:ext cx="134206" cy="237033"/>
          </a:xfrm>
          <a:prstGeom prst="line">
            <a:avLst/>
          </a:prstGeom>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7786708" y="4572008"/>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cxnSp>
        <p:nvCxnSpPr>
          <p:cNvPr id="90" name="Straight Connector 89"/>
          <p:cNvCxnSpPr>
            <a:stCxn id="89" idx="3"/>
            <a:endCxn id="91" idx="0"/>
          </p:cNvCxnSpPr>
          <p:nvPr/>
        </p:nvCxnSpPr>
        <p:spPr>
          <a:xfrm rot="5400000">
            <a:off x="7718337" y="4980984"/>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91" name="Isosceles Triangle 90"/>
          <p:cNvSpPr/>
          <p:nvPr/>
        </p:nvSpPr>
        <p:spPr>
          <a:xfrm>
            <a:off x="7572394" y="5143512"/>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92" name="Isosceles Triangle 91"/>
          <p:cNvSpPr/>
          <p:nvPr/>
        </p:nvSpPr>
        <p:spPr>
          <a:xfrm>
            <a:off x="8143899" y="514351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93" name="Straight Connector 92"/>
          <p:cNvCxnSpPr>
            <a:stCxn id="89" idx="5"/>
            <a:endCxn id="92" idx="0"/>
          </p:cNvCxnSpPr>
          <p:nvPr/>
        </p:nvCxnSpPr>
        <p:spPr>
          <a:xfrm rot="16200000" flipH="1">
            <a:off x="8231403" y="4980982"/>
            <a:ext cx="266620" cy="58440"/>
          </a:xfrm>
          <a:prstGeom prst="line">
            <a:avLst/>
          </a:prstGeom>
        </p:spPr>
        <p:style>
          <a:lnRef idx="1">
            <a:schemeClr val="accent1"/>
          </a:lnRef>
          <a:fillRef idx="0">
            <a:schemeClr val="accent1"/>
          </a:fillRef>
          <a:effectRef idx="0">
            <a:schemeClr val="accent1"/>
          </a:effectRef>
          <a:fontRef idx="minor">
            <a:schemeClr val="tx1"/>
          </a:fontRef>
        </p:style>
      </p:cxnSp>
      <p:sp>
        <p:nvSpPr>
          <p:cNvPr id="94" name="Isosceles Triangle 93"/>
          <p:cNvSpPr/>
          <p:nvPr/>
        </p:nvSpPr>
        <p:spPr>
          <a:xfrm>
            <a:off x="6786576" y="4572008"/>
            <a:ext cx="857256"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000" dirty="0" smtClean="0"/>
              <a:t>h+1</a:t>
            </a:r>
            <a:endParaRPr lang="en-US"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686320"/>
          </a:xfrm>
        </p:spPr>
        <p:txBody>
          <a:bodyPr/>
          <a:lstStyle/>
          <a:p>
            <a:pPr marL="342900" lvl="1" indent="-342900" eaLnBrk="1" hangingPunct="1">
              <a:buFont typeface="Arial" charset="0"/>
              <a:buChar char="•"/>
            </a:pPr>
            <a:r>
              <a:rPr lang="en-US" altLang="zh-CN" dirty="0" smtClean="0">
                <a:latin typeface="Verdana" pitchFamily="34" charset="0"/>
              </a:rPr>
              <a:t>The method of rebalancing the first four sub-trees is: dyeing the nodes P and U black and dyeing the node G red, and then check whether G is the root node of the whole red-black tree in order to check whether the rule 4 is broken, or whether G’s parent is red in order to check whether the rule 2 is broken. If the rule 2 is broken, we start the next recursion with the sub-tree G whose color is changed from black to red.</a:t>
            </a: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4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829196"/>
          </a:xfrm>
        </p:spPr>
        <p:txBody>
          <a:bodyPr/>
          <a:lstStyle/>
          <a:p>
            <a:pPr marL="342900" lvl="1" indent="-342900" eaLnBrk="1" hangingPunct="1">
              <a:buFont typeface="Arial" charset="0"/>
              <a:buChar char="•"/>
            </a:pPr>
            <a:r>
              <a:rPr lang="en-US" altLang="zh-CN" sz="2000" dirty="0" smtClean="0">
                <a:latin typeface="Verdana" pitchFamily="34" charset="0"/>
              </a:rPr>
              <a:t>The method to rebalance the remaining four sub-trees is:</a:t>
            </a: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13" name="Flowchart: Connector 12"/>
          <p:cNvSpPr/>
          <p:nvPr/>
        </p:nvSpPr>
        <p:spPr>
          <a:xfrm>
            <a:off x="1714480" y="2071678"/>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4" name="Straight Connector 13"/>
          <p:cNvCxnSpPr>
            <a:stCxn id="13" idx="3"/>
            <a:endCxn id="16" idx="0"/>
          </p:cNvCxnSpPr>
          <p:nvPr/>
        </p:nvCxnSpPr>
        <p:spPr>
          <a:xfrm rot="5400000">
            <a:off x="1640877" y="2403984"/>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5"/>
            <a:endCxn id="21" idx="0"/>
          </p:cNvCxnSpPr>
          <p:nvPr/>
        </p:nvCxnSpPr>
        <p:spPr>
          <a:xfrm rot="16200000" flipH="1">
            <a:off x="2332538" y="2368265"/>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1285852" y="2571744"/>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7" name="Straight Connector 16"/>
          <p:cNvCxnSpPr>
            <a:stCxn id="16" idx="3"/>
            <a:endCxn id="18" idx="0"/>
          </p:cNvCxnSpPr>
          <p:nvPr/>
        </p:nvCxnSpPr>
        <p:spPr>
          <a:xfrm rot="5400000">
            <a:off x="1181762" y="2945001"/>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1000100" y="3143248"/>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19" name="Isosceles Triangle 18"/>
          <p:cNvSpPr/>
          <p:nvPr/>
        </p:nvSpPr>
        <p:spPr>
          <a:xfrm>
            <a:off x="1714480"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20" name="Straight Connector 19"/>
          <p:cNvCxnSpPr>
            <a:stCxn id="16" idx="5"/>
            <a:endCxn id="19" idx="0"/>
          </p:cNvCxnSpPr>
          <p:nvPr/>
        </p:nvCxnSpPr>
        <p:spPr>
          <a:xfrm rot="16200000" flipH="1">
            <a:off x="1766265" y="2944999"/>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2285983" y="2571744"/>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22" name="Right Arrow 21"/>
          <p:cNvSpPr/>
          <p:nvPr/>
        </p:nvSpPr>
        <p:spPr>
          <a:xfrm>
            <a:off x="2857486" y="2571744"/>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3786181" y="2643182"/>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25" name="Straight Connector 24"/>
          <p:cNvCxnSpPr>
            <a:stCxn id="23" idx="5"/>
            <a:endCxn id="31" idx="0"/>
          </p:cNvCxnSpPr>
          <p:nvPr/>
        </p:nvCxnSpPr>
        <p:spPr>
          <a:xfrm rot="16200000" flipH="1">
            <a:off x="4297082" y="3046925"/>
            <a:ext cx="13420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428990" y="2071678"/>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27" name="Straight Connector 26"/>
          <p:cNvCxnSpPr>
            <a:stCxn id="26" idx="3"/>
            <a:endCxn id="28" idx="0"/>
          </p:cNvCxnSpPr>
          <p:nvPr/>
        </p:nvCxnSpPr>
        <p:spPr>
          <a:xfrm rot="5400000">
            <a:off x="3324900" y="2444935"/>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a:off x="3143238" y="264318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30" name="Straight Connector 29"/>
          <p:cNvCxnSpPr>
            <a:stCxn id="26" idx="5"/>
            <a:endCxn id="23" idx="0"/>
          </p:cNvCxnSpPr>
          <p:nvPr/>
        </p:nvCxnSpPr>
        <p:spPr>
          <a:xfrm rot="16200000" flipH="1">
            <a:off x="3909403" y="2444933"/>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31" name="Isosceles Triangle 30"/>
          <p:cNvSpPr/>
          <p:nvPr/>
        </p:nvSpPr>
        <p:spPr>
          <a:xfrm>
            <a:off x="4143371"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32" name="Straight Connector 31"/>
          <p:cNvCxnSpPr>
            <a:stCxn id="23" idx="3"/>
            <a:endCxn id="34" idx="0"/>
          </p:cNvCxnSpPr>
          <p:nvPr/>
        </p:nvCxnSpPr>
        <p:spPr>
          <a:xfrm rot="5400000">
            <a:off x="3784016" y="3046926"/>
            <a:ext cx="134206" cy="58438"/>
          </a:xfrm>
          <a:prstGeom prst="line">
            <a:avLst/>
          </a:prstGeom>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a:off x="3571866"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37" name="Right Arrow 36"/>
          <p:cNvSpPr/>
          <p:nvPr/>
        </p:nvSpPr>
        <p:spPr>
          <a:xfrm>
            <a:off x="4571998" y="2571744"/>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5500693" y="2643182"/>
            <a:ext cx="642942" cy="428632"/>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39" name="Straight Connector 38"/>
          <p:cNvCxnSpPr>
            <a:stCxn id="38" idx="5"/>
            <a:endCxn id="44" idx="0"/>
          </p:cNvCxnSpPr>
          <p:nvPr/>
        </p:nvCxnSpPr>
        <p:spPr>
          <a:xfrm rot="16200000" flipH="1">
            <a:off x="6011594" y="3046925"/>
            <a:ext cx="13420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40" name="Flowchart: Connector 39"/>
          <p:cNvSpPr/>
          <p:nvPr/>
        </p:nvSpPr>
        <p:spPr>
          <a:xfrm>
            <a:off x="5143502" y="2071678"/>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41" name="Straight Connector 40"/>
          <p:cNvCxnSpPr>
            <a:stCxn id="40" idx="3"/>
            <a:endCxn id="42" idx="0"/>
          </p:cNvCxnSpPr>
          <p:nvPr/>
        </p:nvCxnSpPr>
        <p:spPr>
          <a:xfrm rot="5400000">
            <a:off x="5039412" y="2444935"/>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4857750" y="264318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43" name="Straight Connector 42"/>
          <p:cNvCxnSpPr>
            <a:stCxn id="40" idx="5"/>
            <a:endCxn id="38" idx="0"/>
          </p:cNvCxnSpPr>
          <p:nvPr/>
        </p:nvCxnSpPr>
        <p:spPr>
          <a:xfrm rot="16200000" flipH="1">
            <a:off x="5623915" y="2444933"/>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5857883"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45" name="Straight Connector 44"/>
          <p:cNvCxnSpPr>
            <a:stCxn id="38" idx="3"/>
            <a:endCxn id="46" idx="0"/>
          </p:cNvCxnSpPr>
          <p:nvPr/>
        </p:nvCxnSpPr>
        <p:spPr>
          <a:xfrm rot="5400000">
            <a:off x="5498528" y="3046926"/>
            <a:ext cx="134206" cy="58438"/>
          </a:xfrm>
          <a:prstGeom prst="line">
            <a:avLst/>
          </a:prstGeom>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a:off x="5286378"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47" name="Right Arrow 46"/>
          <p:cNvSpPr/>
          <p:nvPr/>
        </p:nvSpPr>
        <p:spPr>
          <a:xfrm>
            <a:off x="6286510" y="2571744"/>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7215205" y="2643182"/>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a:t>
            </a:r>
            <a:endParaRPr lang="en-US" sz="1200" dirty="0"/>
          </a:p>
        </p:txBody>
      </p:sp>
      <p:cxnSp>
        <p:nvCxnSpPr>
          <p:cNvPr id="49" name="Straight Connector 48"/>
          <p:cNvCxnSpPr>
            <a:stCxn id="48" idx="5"/>
            <a:endCxn id="54" idx="0"/>
          </p:cNvCxnSpPr>
          <p:nvPr/>
        </p:nvCxnSpPr>
        <p:spPr>
          <a:xfrm rot="16200000" flipH="1">
            <a:off x="7726106" y="3046925"/>
            <a:ext cx="13420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50" name="Flowchart: Connector 49"/>
          <p:cNvSpPr/>
          <p:nvPr/>
        </p:nvSpPr>
        <p:spPr>
          <a:xfrm>
            <a:off x="6858014" y="2071678"/>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cxnSp>
        <p:nvCxnSpPr>
          <p:cNvPr id="51" name="Straight Connector 50"/>
          <p:cNvCxnSpPr>
            <a:stCxn id="50" idx="3"/>
            <a:endCxn id="52" idx="0"/>
          </p:cNvCxnSpPr>
          <p:nvPr/>
        </p:nvCxnSpPr>
        <p:spPr>
          <a:xfrm rot="5400000">
            <a:off x="6753924" y="2444935"/>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a:xfrm>
            <a:off x="6572262" y="264318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53" name="Straight Connector 52"/>
          <p:cNvCxnSpPr>
            <a:stCxn id="50" idx="5"/>
            <a:endCxn id="48" idx="0"/>
          </p:cNvCxnSpPr>
          <p:nvPr/>
        </p:nvCxnSpPr>
        <p:spPr>
          <a:xfrm rot="16200000" flipH="1">
            <a:off x="7338427" y="2444933"/>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54" name="Isosceles Triangle 53"/>
          <p:cNvSpPr/>
          <p:nvPr/>
        </p:nvSpPr>
        <p:spPr>
          <a:xfrm>
            <a:off x="7572395"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55" name="Straight Connector 54"/>
          <p:cNvCxnSpPr>
            <a:stCxn id="48" idx="3"/>
            <a:endCxn id="56" idx="0"/>
          </p:cNvCxnSpPr>
          <p:nvPr/>
        </p:nvCxnSpPr>
        <p:spPr>
          <a:xfrm rot="5400000">
            <a:off x="7213040" y="3046926"/>
            <a:ext cx="134206" cy="58438"/>
          </a:xfrm>
          <a:prstGeom prst="line">
            <a:avLst/>
          </a:prstGeom>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a:xfrm>
            <a:off x="7000890" y="3143248"/>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57" name="Flowchart: Connector 56"/>
          <p:cNvSpPr/>
          <p:nvPr/>
        </p:nvSpPr>
        <p:spPr>
          <a:xfrm>
            <a:off x="928662" y="4223487"/>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58" name="Straight Connector 57"/>
          <p:cNvCxnSpPr>
            <a:stCxn id="57" idx="3"/>
            <a:endCxn id="60" idx="0"/>
          </p:cNvCxnSpPr>
          <p:nvPr/>
        </p:nvCxnSpPr>
        <p:spPr>
          <a:xfrm rot="5400000">
            <a:off x="855059" y="4555793"/>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5"/>
            <a:endCxn id="65" idx="0"/>
          </p:cNvCxnSpPr>
          <p:nvPr/>
        </p:nvCxnSpPr>
        <p:spPr>
          <a:xfrm rot="16200000" flipH="1">
            <a:off x="1546720" y="4520074"/>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Flowchart: Connector 59"/>
          <p:cNvSpPr/>
          <p:nvPr/>
        </p:nvSpPr>
        <p:spPr>
          <a:xfrm>
            <a:off x="500034" y="4723553"/>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61" name="Straight Connector 60"/>
          <p:cNvCxnSpPr>
            <a:stCxn id="60" idx="3"/>
            <a:endCxn id="62" idx="0"/>
          </p:cNvCxnSpPr>
          <p:nvPr/>
        </p:nvCxnSpPr>
        <p:spPr>
          <a:xfrm rot="5400000">
            <a:off x="395944" y="5096810"/>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214282"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63" name="Isosceles Triangle 62"/>
          <p:cNvSpPr/>
          <p:nvPr/>
        </p:nvSpPr>
        <p:spPr>
          <a:xfrm>
            <a:off x="928662" y="5295057"/>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64" name="Straight Connector 63"/>
          <p:cNvCxnSpPr>
            <a:stCxn id="60" idx="5"/>
            <a:endCxn id="63" idx="0"/>
          </p:cNvCxnSpPr>
          <p:nvPr/>
        </p:nvCxnSpPr>
        <p:spPr>
          <a:xfrm rot="16200000" flipH="1">
            <a:off x="980447" y="5096808"/>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a:off x="1500165" y="4723553"/>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66" name="Right Arrow 65"/>
          <p:cNvSpPr/>
          <p:nvPr/>
        </p:nvSpPr>
        <p:spPr>
          <a:xfrm>
            <a:off x="2071670" y="4866429"/>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2928926" y="4223487"/>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68" name="Straight Connector 67"/>
          <p:cNvCxnSpPr>
            <a:stCxn id="67" idx="3"/>
            <a:endCxn id="70" idx="0"/>
          </p:cNvCxnSpPr>
          <p:nvPr/>
        </p:nvCxnSpPr>
        <p:spPr>
          <a:xfrm rot="5400000">
            <a:off x="2855323" y="4555793"/>
            <a:ext cx="134206" cy="201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7" idx="5"/>
            <a:endCxn id="75" idx="0"/>
          </p:cNvCxnSpPr>
          <p:nvPr/>
        </p:nvCxnSpPr>
        <p:spPr>
          <a:xfrm rot="16200000" flipH="1">
            <a:off x="3546984" y="4520074"/>
            <a:ext cx="134206" cy="272752"/>
          </a:xfrm>
          <a:prstGeom prst="line">
            <a:avLst/>
          </a:prstGeom>
        </p:spPr>
        <p:style>
          <a:lnRef idx="1">
            <a:schemeClr val="accent1"/>
          </a:lnRef>
          <a:fillRef idx="0">
            <a:schemeClr val="accent1"/>
          </a:fillRef>
          <a:effectRef idx="0">
            <a:schemeClr val="accent1"/>
          </a:effectRef>
          <a:fontRef idx="minor">
            <a:schemeClr val="tx1"/>
          </a:fontRef>
        </p:style>
      </p:cxnSp>
      <p:sp>
        <p:nvSpPr>
          <p:cNvPr id="70" name="Flowchart: Connector 69"/>
          <p:cNvSpPr/>
          <p:nvPr/>
        </p:nvSpPr>
        <p:spPr>
          <a:xfrm>
            <a:off x="2500298" y="4723553"/>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71" name="Straight Connector 70"/>
          <p:cNvCxnSpPr>
            <a:stCxn id="70" idx="3"/>
            <a:endCxn id="72" idx="0"/>
          </p:cNvCxnSpPr>
          <p:nvPr/>
        </p:nvCxnSpPr>
        <p:spPr>
          <a:xfrm rot="5400000">
            <a:off x="2396208" y="5096810"/>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72" name="Isosceles Triangle 71"/>
          <p:cNvSpPr/>
          <p:nvPr/>
        </p:nvSpPr>
        <p:spPr>
          <a:xfrm>
            <a:off x="2214546"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74" name="Straight Connector 73"/>
          <p:cNvCxnSpPr>
            <a:stCxn id="70" idx="5"/>
            <a:endCxn id="76" idx="0"/>
          </p:cNvCxnSpPr>
          <p:nvPr/>
        </p:nvCxnSpPr>
        <p:spPr>
          <a:xfrm rot="16200000" flipH="1">
            <a:off x="2980711" y="5096809"/>
            <a:ext cx="266620" cy="129876"/>
          </a:xfrm>
          <a:prstGeom prst="line">
            <a:avLst/>
          </a:prstGeom>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3500429" y="4723553"/>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76" name="Flowchart: Connector 75"/>
          <p:cNvSpPr/>
          <p:nvPr/>
        </p:nvSpPr>
        <p:spPr>
          <a:xfrm>
            <a:off x="2857488" y="5295057"/>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80" name="Straight Connector 79"/>
          <p:cNvCxnSpPr>
            <a:stCxn id="76" idx="5"/>
            <a:endCxn id="82" idx="0"/>
          </p:cNvCxnSpPr>
          <p:nvPr/>
        </p:nvCxnSpPr>
        <p:spPr>
          <a:xfrm rot="16200000" flipH="1">
            <a:off x="3377956" y="5628258"/>
            <a:ext cx="115075" cy="58440"/>
          </a:xfrm>
          <a:prstGeom prst="line">
            <a:avLst/>
          </a:prstGeom>
        </p:spPr>
        <p:style>
          <a:lnRef idx="1">
            <a:schemeClr val="accent1"/>
          </a:lnRef>
          <a:fillRef idx="0">
            <a:schemeClr val="accent1"/>
          </a:fillRef>
          <a:effectRef idx="0">
            <a:schemeClr val="accent1"/>
          </a:effectRef>
          <a:fontRef idx="minor">
            <a:schemeClr val="tx1"/>
          </a:fontRef>
        </p:style>
      </p:cxnSp>
      <p:sp>
        <p:nvSpPr>
          <p:cNvPr id="82" name="Isosceles Triangle 81"/>
          <p:cNvSpPr/>
          <p:nvPr/>
        </p:nvSpPr>
        <p:spPr>
          <a:xfrm>
            <a:off x="3214679" y="57150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cxnSp>
        <p:nvCxnSpPr>
          <p:cNvPr id="83" name="Straight Connector 82"/>
          <p:cNvCxnSpPr>
            <a:stCxn id="76" idx="3"/>
            <a:endCxn id="84" idx="0"/>
          </p:cNvCxnSpPr>
          <p:nvPr/>
        </p:nvCxnSpPr>
        <p:spPr>
          <a:xfrm rot="5400000">
            <a:off x="2864890" y="5628260"/>
            <a:ext cx="115075" cy="58437"/>
          </a:xfrm>
          <a:prstGeom prst="line">
            <a:avLst/>
          </a:prstGeom>
        </p:spPr>
        <p:style>
          <a:lnRef idx="1">
            <a:schemeClr val="accent1"/>
          </a:lnRef>
          <a:fillRef idx="0">
            <a:schemeClr val="accent1"/>
          </a:fillRef>
          <a:effectRef idx="0">
            <a:schemeClr val="accent1"/>
          </a:effectRef>
          <a:fontRef idx="minor">
            <a:schemeClr val="tx1"/>
          </a:fontRef>
        </p:style>
      </p:cxnSp>
      <p:sp>
        <p:nvSpPr>
          <p:cNvPr id="84" name="Isosceles Triangle 83"/>
          <p:cNvSpPr/>
          <p:nvPr/>
        </p:nvSpPr>
        <p:spPr>
          <a:xfrm>
            <a:off x="2643174" y="57150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73" name="Right Arrow 72"/>
          <p:cNvSpPr/>
          <p:nvPr/>
        </p:nvSpPr>
        <p:spPr>
          <a:xfrm>
            <a:off x="4071934" y="4866429"/>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p:cNvSpPr/>
          <p:nvPr/>
        </p:nvSpPr>
        <p:spPr>
          <a:xfrm>
            <a:off x="5643569" y="4652111"/>
            <a:ext cx="642942" cy="428632"/>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78" name="Straight Connector 77"/>
          <p:cNvCxnSpPr>
            <a:stCxn id="77" idx="3"/>
            <a:endCxn id="91" idx="0"/>
          </p:cNvCxnSpPr>
          <p:nvPr/>
        </p:nvCxnSpPr>
        <p:spPr>
          <a:xfrm rot="5400000">
            <a:off x="5569965" y="5127296"/>
            <a:ext cx="277086" cy="58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5"/>
            <a:endCxn id="88" idx="0"/>
          </p:cNvCxnSpPr>
          <p:nvPr/>
        </p:nvCxnSpPr>
        <p:spPr>
          <a:xfrm rot="16200000" flipH="1">
            <a:off x="6083030" y="5127294"/>
            <a:ext cx="27708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4500562" y="4723553"/>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85" name="Straight Connector 84"/>
          <p:cNvCxnSpPr>
            <a:stCxn id="81" idx="3"/>
            <a:endCxn id="86" idx="0"/>
          </p:cNvCxnSpPr>
          <p:nvPr/>
        </p:nvCxnSpPr>
        <p:spPr>
          <a:xfrm rot="5400000">
            <a:off x="4432191" y="5132529"/>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86" name="Isosceles Triangle 85"/>
          <p:cNvSpPr/>
          <p:nvPr/>
        </p:nvSpPr>
        <p:spPr>
          <a:xfrm>
            <a:off x="4286248"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87" name="Straight Connector 86"/>
          <p:cNvCxnSpPr>
            <a:stCxn id="81" idx="5"/>
            <a:endCxn id="93" idx="0"/>
          </p:cNvCxnSpPr>
          <p:nvPr/>
        </p:nvCxnSpPr>
        <p:spPr>
          <a:xfrm rot="16200000" flipH="1">
            <a:off x="4945256" y="5132527"/>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a:off x="6000759"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91" name="Isosceles Triangle 90"/>
          <p:cNvSpPr/>
          <p:nvPr/>
        </p:nvSpPr>
        <p:spPr>
          <a:xfrm>
            <a:off x="5429256"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sp>
        <p:nvSpPr>
          <p:cNvPr id="93" name="Isosceles Triangle 92"/>
          <p:cNvSpPr/>
          <p:nvPr/>
        </p:nvSpPr>
        <p:spPr>
          <a:xfrm>
            <a:off x="4857752" y="5295057"/>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94" name="Flowchart: Connector 93"/>
          <p:cNvSpPr/>
          <p:nvPr/>
        </p:nvSpPr>
        <p:spPr>
          <a:xfrm>
            <a:off x="5072066" y="4223483"/>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endParaRPr lang="en-US" sz="1200" b="1" dirty="0"/>
          </a:p>
        </p:txBody>
      </p:sp>
      <p:cxnSp>
        <p:nvCxnSpPr>
          <p:cNvPr id="95" name="Straight Connector 94"/>
          <p:cNvCxnSpPr>
            <a:stCxn id="94" idx="3"/>
            <a:endCxn id="81" idx="0"/>
          </p:cNvCxnSpPr>
          <p:nvPr/>
        </p:nvCxnSpPr>
        <p:spPr>
          <a:xfrm rot="5400000">
            <a:off x="4896535" y="4453865"/>
            <a:ext cx="195186" cy="34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4" idx="5"/>
            <a:endCxn id="77" idx="0"/>
          </p:cNvCxnSpPr>
          <p:nvPr/>
        </p:nvCxnSpPr>
        <p:spPr>
          <a:xfrm rot="16200000" flipH="1">
            <a:off x="5731073" y="4418144"/>
            <a:ext cx="123744" cy="344189"/>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ight Arrow 104"/>
          <p:cNvSpPr/>
          <p:nvPr/>
        </p:nvSpPr>
        <p:spPr>
          <a:xfrm>
            <a:off x="6429388" y="4866433"/>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p:cNvSpPr/>
          <p:nvPr/>
        </p:nvSpPr>
        <p:spPr>
          <a:xfrm>
            <a:off x="8001023" y="4652115"/>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a:t>
            </a:r>
            <a:endParaRPr lang="en-US" sz="1200" dirty="0"/>
          </a:p>
        </p:txBody>
      </p:sp>
      <p:cxnSp>
        <p:nvCxnSpPr>
          <p:cNvPr id="107" name="Straight Connector 106"/>
          <p:cNvCxnSpPr>
            <a:stCxn id="106" idx="3"/>
            <a:endCxn id="114" idx="0"/>
          </p:cNvCxnSpPr>
          <p:nvPr/>
        </p:nvCxnSpPr>
        <p:spPr>
          <a:xfrm rot="5400000">
            <a:off x="7927419" y="5127300"/>
            <a:ext cx="277086" cy="58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5"/>
            <a:endCxn id="113" idx="0"/>
          </p:cNvCxnSpPr>
          <p:nvPr/>
        </p:nvCxnSpPr>
        <p:spPr>
          <a:xfrm rot="16200000" flipH="1">
            <a:off x="8440484" y="5127298"/>
            <a:ext cx="27708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09" name="Flowchart: Connector 108"/>
          <p:cNvSpPr/>
          <p:nvPr/>
        </p:nvSpPr>
        <p:spPr>
          <a:xfrm>
            <a:off x="6858016" y="4723557"/>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10" name="Straight Connector 109"/>
          <p:cNvCxnSpPr>
            <a:stCxn id="109" idx="3"/>
            <a:endCxn id="111" idx="0"/>
          </p:cNvCxnSpPr>
          <p:nvPr/>
        </p:nvCxnSpPr>
        <p:spPr>
          <a:xfrm rot="5400000">
            <a:off x="6789645" y="5132533"/>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11" name="Isosceles Triangle 110"/>
          <p:cNvSpPr/>
          <p:nvPr/>
        </p:nvSpPr>
        <p:spPr>
          <a:xfrm>
            <a:off x="6643702" y="5295061"/>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12" name="Straight Connector 111"/>
          <p:cNvCxnSpPr>
            <a:stCxn id="109" idx="5"/>
            <a:endCxn id="115" idx="0"/>
          </p:cNvCxnSpPr>
          <p:nvPr/>
        </p:nvCxnSpPr>
        <p:spPr>
          <a:xfrm rot="16200000" flipH="1">
            <a:off x="7302710" y="5132531"/>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13" name="Isosceles Triangle 112"/>
          <p:cNvSpPr/>
          <p:nvPr/>
        </p:nvSpPr>
        <p:spPr>
          <a:xfrm>
            <a:off x="8358213" y="5295061"/>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14" name="Isosceles Triangle 113"/>
          <p:cNvSpPr/>
          <p:nvPr/>
        </p:nvSpPr>
        <p:spPr>
          <a:xfrm>
            <a:off x="7786710" y="5295061"/>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sp>
        <p:nvSpPr>
          <p:cNvPr id="115" name="Isosceles Triangle 114"/>
          <p:cNvSpPr/>
          <p:nvPr/>
        </p:nvSpPr>
        <p:spPr>
          <a:xfrm>
            <a:off x="7215206" y="5295061"/>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116" name="Flowchart: Connector 115"/>
          <p:cNvSpPr/>
          <p:nvPr/>
        </p:nvSpPr>
        <p:spPr>
          <a:xfrm>
            <a:off x="7429520" y="4223487"/>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h+1</a:t>
            </a:r>
            <a:endParaRPr lang="en-US" sz="1200" dirty="0"/>
          </a:p>
        </p:txBody>
      </p:sp>
      <p:cxnSp>
        <p:nvCxnSpPr>
          <p:cNvPr id="117" name="Straight Connector 116"/>
          <p:cNvCxnSpPr>
            <a:stCxn id="116" idx="3"/>
            <a:endCxn id="109" idx="0"/>
          </p:cNvCxnSpPr>
          <p:nvPr/>
        </p:nvCxnSpPr>
        <p:spPr>
          <a:xfrm rot="5400000">
            <a:off x="7253989" y="4453869"/>
            <a:ext cx="195186" cy="34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6" idx="5"/>
            <a:endCxn id="106" idx="0"/>
          </p:cNvCxnSpPr>
          <p:nvPr/>
        </p:nvCxnSpPr>
        <p:spPr>
          <a:xfrm rot="16200000" flipH="1">
            <a:off x="8088527" y="4418148"/>
            <a:ext cx="123744" cy="34418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CN" dirty="0" smtClean="0">
                <a:latin typeface="Verdana" pitchFamily="34" charset="0"/>
              </a:rPr>
              <a:t>Insert and then rebalance </a:t>
            </a:r>
            <a:r>
              <a:rPr lang="en-US" altLang="zh-CN" sz="3200" dirty="0" smtClean="0">
                <a:latin typeface="Verdana" pitchFamily="34" charset="0"/>
              </a:rPr>
              <a:t>(continue…)</a:t>
            </a:r>
            <a:endParaRPr lang="zh-CN" altLang="en-US" sz="3200" dirty="0" smtClean="0">
              <a:latin typeface="Verdana" pitchFamily="34" charset="0"/>
            </a:endParaRPr>
          </a:p>
        </p:txBody>
      </p:sp>
      <p:sp>
        <p:nvSpPr>
          <p:cNvPr id="13315" name="Content Placeholder 2"/>
          <p:cNvSpPr>
            <a:spLocks noGrp="1"/>
          </p:cNvSpPr>
          <p:nvPr>
            <p:ph idx="1"/>
          </p:nvPr>
        </p:nvSpPr>
        <p:spPr>
          <a:xfrm>
            <a:off x="457200" y="1600200"/>
            <a:ext cx="8229600" cy="4829196"/>
          </a:xfrm>
        </p:spPr>
        <p:txBody>
          <a:bodyPr/>
          <a:lstStyle/>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Font typeface="Arial" charset="0"/>
              <a:buChar char="•"/>
            </a:pPr>
            <a:endParaRPr lang="en-US" altLang="zh-CN" sz="2000" dirty="0" smtClean="0">
              <a:latin typeface="Verdana" pitchFamily="34" charset="0"/>
            </a:endParaRPr>
          </a:p>
          <a:p>
            <a:pPr marL="342900" lvl="1" indent="-342900" eaLnBrk="1" hangingPunct="1">
              <a:buNone/>
            </a:pPr>
            <a:endParaRPr lang="en-US" altLang="zh-CN" sz="2000" dirty="0" smtClean="0">
              <a:latin typeface="Verdana" pitchFamily="34" charset="0"/>
            </a:endParaRPr>
          </a:p>
          <a:p>
            <a:pPr marL="342900" lvl="1" indent="-342900" eaLnBrk="1" hangingPunct="1">
              <a:buNone/>
            </a:pPr>
            <a:endParaRPr lang="zh-CN" altLang="en-US" sz="2000" dirty="0" smtClean="0">
              <a:latin typeface="Verdana" pitchFamily="34" charset="0"/>
            </a:endParaRPr>
          </a:p>
        </p:txBody>
      </p:sp>
      <p:sp>
        <p:nvSpPr>
          <p:cNvPr id="96" name="Flowchart: Connector 95"/>
          <p:cNvSpPr/>
          <p:nvPr/>
        </p:nvSpPr>
        <p:spPr>
          <a:xfrm>
            <a:off x="714348"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97" name="Straight Connector 96"/>
          <p:cNvCxnSpPr>
            <a:stCxn id="96" idx="5"/>
            <a:endCxn id="99" idx="0"/>
          </p:cNvCxnSpPr>
          <p:nvPr/>
        </p:nvCxnSpPr>
        <p:spPr>
          <a:xfrm rot="16200000" flipH="1">
            <a:off x="1332406"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a:endCxn id="119" idx="0"/>
          </p:cNvCxnSpPr>
          <p:nvPr/>
        </p:nvCxnSpPr>
        <p:spPr>
          <a:xfrm rot="5400000">
            <a:off x="605027" y="193963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99" name="Flowchart: Connector 98"/>
          <p:cNvSpPr/>
          <p:nvPr/>
        </p:nvSpPr>
        <p:spPr>
          <a:xfrm>
            <a:off x="1214414"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01" name="Straight Connector 100"/>
          <p:cNvCxnSpPr>
            <a:stCxn id="99" idx="3"/>
            <a:endCxn id="102" idx="0"/>
          </p:cNvCxnSpPr>
          <p:nvPr/>
        </p:nvCxnSpPr>
        <p:spPr>
          <a:xfrm rot="5400000">
            <a:off x="1110324"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Isosceles Triangle 101"/>
          <p:cNvSpPr/>
          <p:nvPr/>
        </p:nvSpPr>
        <p:spPr>
          <a:xfrm>
            <a:off x="928662" y="2714620"/>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sp>
        <p:nvSpPr>
          <p:cNvPr id="103" name="Isosceles Triangle 102"/>
          <p:cNvSpPr/>
          <p:nvPr/>
        </p:nvSpPr>
        <p:spPr>
          <a:xfrm>
            <a:off x="1643042"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04" name="Straight Connector 103"/>
          <p:cNvCxnSpPr>
            <a:stCxn id="99" idx="5"/>
            <a:endCxn id="103" idx="0"/>
          </p:cNvCxnSpPr>
          <p:nvPr/>
        </p:nvCxnSpPr>
        <p:spPr>
          <a:xfrm rot="16200000" flipH="1">
            <a:off x="1694827"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Isosceles Triangle 118"/>
          <p:cNvSpPr/>
          <p:nvPr/>
        </p:nvSpPr>
        <p:spPr>
          <a:xfrm>
            <a:off x="285720" y="21431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20" name="Right Arrow 119"/>
          <p:cNvSpPr/>
          <p:nvPr/>
        </p:nvSpPr>
        <p:spPr>
          <a:xfrm>
            <a:off x="2000232" y="1928802"/>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Connector 120"/>
          <p:cNvSpPr/>
          <p:nvPr/>
        </p:nvSpPr>
        <p:spPr>
          <a:xfrm>
            <a:off x="2643173" y="1643050"/>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22" name="Straight Connector 121"/>
          <p:cNvCxnSpPr>
            <a:stCxn id="121" idx="5"/>
            <a:endCxn id="124" idx="0"/>
          </p:cNvCxnSpPr>
          <p:nvPr/>
        </p:nvCxnSpPr>
        <p:spPr>
          <a:xfrm rot="16200000" flipH="1">
            <a:off x="3261231" y="1939637"/>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21" idx="3"/>
            <a:endCxn id="129" idx="0"/>
          </p:cNvCxnSpPr>
          <p:nvPr/>
        </p:nvCxnSpPr>
        <p:spPr>
          <a:xfrm rot="5400000">
            <a:off x="2533852" y="1939638"/>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24" name="Flowchart: Connector 123"/>
          <p:cNvSpPr/>
          <p:nvPr/>
        </p:nvSpPr>
        <p:spPr>
          <a:xfrm>
            <a:off x="3143239"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25" name="Straight Connector 124"/>
          <p:cNvCxnSpPr>
            <a:stCxn id="124" idx="3"/>
            <a:endCxn id="130" idx="0"/>
          </p:cNvCxnSpPr>
          <p:nvPr/>
        </p:nvCxnSpPr>
        <p:spPr>
          <a:xfrm rot="5400000">
            <a:off x="3039149" y="2516373"/>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Isosceles Triangle 126"/>
          <p:cNvSpPr/>
          <p:nvPr/>
        </p:nvSpPr>
        <p:spPr>
          <a:xfrm>
            <a:off x="3571867"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cxnSp>
        <p:nvCxnSpPr>
          <p:cNvPr id="128" name="Straight Connector 127"/>
          <p:cNvCxnSpPr>
            <a:stCxn id="124" idx="5"/>
            <a:endCxn id="127" idx="0"/>
          </p:cNvCxnSpPr>
          <p:nvPr/>
        </p:nvCxnSpPr>
        <p:spPr>
          <a:xfrm rot="16200000" flipH="1">
            <a:off x="3623652" y="2516371"/>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29" name="Isosceles Triangle 128"/>
          <p:cNvSpPr/>
          <p:nvPr/>
        </p:nvSpPr>
        <p:spPr>
          <a:xfrm>
            <a:off x="2214545" y="21431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30" name="Flowchart: Connector 129"/>
          <p:cNvSpPr/>
          <p:nvPr/>
        </p:nvSpPr>
        <p:spPr>
          <a:xfrm>
            <a:off x="2786050" y="2714620"/>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31" name="Straight Connector 130"/>
          <p:cNvCxnSpPr>
            <a:stCxn id="130" idx="5"/>
          </p:cNvCxnSpPr>
          <p:nvPr/>
        </p:nvCxnSpPr>
        <p:spPr>
          <a:xfrm rot="16200000" flipH="1">
            <a:off x="3306518" y="3047821"/>
            <a:ext cx="115075" cy="5844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Isosceles Triangle 131"/>
          <p:cNvSpPr/>
          <p:nvPr/>
        </p:nvSpPr>
        <p:spPr>
          <a:xfrm>
            <a:off x="3071803" y="3134579"/>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cxnSp>
        <p:nvCxnSpPr>
          <p:cNvPr id="133" name="Straight Connector 132"/>
          <p:cNvCxnSpPr>
            <a:stCxn id="130" idx="3"/>
          </p:cNvCxnSpPr>
          <p:nvPr/>
        </p:nvCxnSpPr>
        <p:spPr>
          <a:xfrm rot="5400000">
            <a:off x="2793452" y="3047823"/>
            <a:ext cx="115075"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34" name="Isosceles Triangle 133"/>
          <p:cNvSpPr/>
          <p:nvPr/>
        </p:nvSpPr>
        <p:spPr>
          <a:xfrm>
            <a:off x="2500298" y="3134579"/>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136" name="Right Arrow 135"/>
          <p:cNvSpPr/>
          <p:nvPr/>
        </p:nvSpPr>
        <p:spPr>
          <a:xfrm>
            <a:off x="4000496" y="1928806"/>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p:cNvSpPr/>
          <p:nvPr/>
        </p:nvSpPr>
        <p:spPr>
          <a:xfrm>
            <a:off x="5572131" y="2071670"/>
            <a:ext cx="642942" cy="428632"/>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cxnSp>
        <p:nvCxnSpPr>
          <p:cNvPr id="138" name="Straight Connector 137"/>
          <p:cNvCxnSpPr>
            <a:stCxn id="137" idx="3"/>
            <a:endCxn id="145" idx="0"/>
          </p:cNvCxnSpPr>
          <p:nvPr/>
        </p:nvCxnSpPr>
        <p:spPr>
          <a:xfrm rot="5400000">
            <a:off x="5498527" y="2546855"/>
            <a:ext cx="277086" cy="58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7" idx="5"/>
            <a:endCxn id="144" idx="0"/>
          </p:cNvCxnSpPr>
          <p:nvPr/>
        </p:nvCxnSpPr>
        <p:spPr>
          <a:xfrm rot="16200000" flipH="1">
            <a:off x="6011592" y="2546853"/>
            <a:ext cx="27708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40" name="Flowchart: Connector 139"/>
          <p:cNvSpPr/>
          <p:nvPr/>
        </p:nvSpPr>
        <p:spPr>
          <a:xfrm>
            <a:off x="4429124" y="2143112"/>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endParaRPr lang="en-US" sz="1200" dirty="0"/>
          </a:p>
        </p:txBody>
      </p:sp>
      <p:cxnSp>
        <p:nvCxnSpPr>
          <p:cNvPr id="141" name="Straight Connector 140"/>
          <p:cNvCxnSpPr>
            <a:stCxn id="140" idx="3"/>
            <a:endCxn id="142" idx="0"/>
          </p:cNvCxnSpPr>
          <p:nvPr/>
        </p:nvCxnSpPr>
        <p:spPr>
          <a:xfrm rot="5400000">
            <a:off x="4360753" y="2552088"/>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42" name="Isosceles Triangle 141"/>
          <p:cNvSpPr/>
          <p:nvPr/>
        </p:nvSpPr>
        <p:spPr>
          <a:xfrm>
            <a:off x="4214810" y="27146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143" name="Straight Connector 142"/>
          <p:cNvCxnSpPr>
            <a:stCxn id="140" idx="5"/>
            <a:endCxn id="146" idx="0"/>
          </p:cNvCxnSpPr>
          <p:nvPr/>
        </p:nvCxnSpPr>
        <p:spPr>
          <a:xfrm rot="16200000" flipH="1">
            <a:off x="4873818" y="2552086"/>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a:off x="5929321" y="27146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45" name="Isosceles Triangle 144"/>
          <p:cNvSpPr/>
          <p:nvPr/>
        </p:nvSpPr>
        <p:spPr>
          <a:xfrm>
            <a:off x="5357818" y="27146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sp>
        <p:nvSpPr>
          <p:cNvPr id="146" name="Isosceles Triangle 145"/>
          <p:cNvSpPr/>
          <p:nvPr/>
        </p:nvSpPr>
        <p:spPr>
          <a:xfrm>
            <a:off x="4786314" y="271461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147" name="Flowchart: Connector 146"/>
          <p:cNvSpPr/>
          <p:nvPr/>
        </p:nvSpPr>
        <p:spPr>
          <a:xfrm>
            <a:off x="5000628" y="1643042"/>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endParaRPr lang="en-US" sz="1200" b="1" dirty="0"/>
          </a:p>
        </p:txBody>
      </p:sp>
      <p:cxnSp>
        <p:nvCxnSpPr>
          <p:cNvPr id="148" name="Straight Connector 147"/>
          <p:cNvCxnSpPr>
            <a:stCxn id="147" idx="3"/>
            <a:endCxn id="140" idx="0"/>
          </p:cNvCxnSpPr>
          <p:nvPr/>
        </p:nvCxnSpPr>
        <p:spPr>
          <a:xfrm rot="5400000">
            <a:off x="4825097" y="1873424"/>
            <a:ext cx="195186" cy="34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7" idx="5"/>
            <a:endCxn id="137" idx="0"/>
          </p:cNvCxnSpPr>
          <p:nvPr/>
        </p:nvCxnSpPr>
        <p:spPr>
          <a:xfrm rot="16200000" flipH="1">
            <a:off x="5659635" y="1837703"/>
            <a:ext cx="123744" cy="34418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ight Arrow 149"/>
          <p:cNvSpPr/>
          <p:nvPr/>
        </p:nvSpPr>
        <p:spPr>
          <a:xfrm>
            <a:off x="6286512" y="1928802"/>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Connector 150"/>
          <p:cNvSpPr/>
          <p:nvPr/>
        </p:nvSpPr>
        <p:spPr>
          <a:xfrm>
            <a:off x="7929585" y="2071674"/>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52" name="Straight Connector 151"/>
          <p:cNvCxnSpPr>
            <a:stCxn id="151" idx="3"/>
            <a:endCxn id="159" idx="0"/>
          </p:cNvCxnSpPr>
          <p:nvPr/>
        </p:nvCxnSpPr>
        <p:spPr>
          <a:xfrm rot="5400000">
            <a:off x="7855981" y="2546859"/>
            <a:ext cx="277086" cy="58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51" idx="5"/>
            <a:endCxn id="158" idx="0"/>
          </p:cNvCxnSpPr>
          <p:nvPr/>
        </p:nvCxnSpPr>
        <p:spPr>
          <a:xfrm rot="16200000" flipH="1">
            <a:off x="8369046" y="2546857"/>
            <a:ext cx="277086"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54" name="Flowchart: Connector 153"/>
          <p:cNvSpPr/>
          <p:nvPr/>
        </p:nvSpPr>
        <p:spPr>
          <a:xfrm>
            <a:off x="6786578" y="2143116"/>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a:t>
            </a:r>
            <a:endParaRPr lang="en-US" sz="1200" dirty="0"/>
          </a:p>
        </p:txBody>
      </p:sp>
      <p:cxnSp>
        <p:nvCxnSpPr>
          <p:cNvPr id="155" name="Straight Connector 154"/>
          <p:cNvCxnSpPr>
            <a:stCxn id="154" idx="3"/>
            <a:endCxn id="156" idx="0"/>
          </p:cNvCxnSpPr>
          <p:nvPr/>
        </p:nvCxnSpPr>
        <p:spPr>
          <a:xfrm rot="5400000">
            <a:off x="6718207" y="2552092"/>
            <a:ext cx="266620"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56" name="Isosceles Triangle 155"/>
          <p:cNvSpPr/>
          <p:nvPr/>
        </p:nvSpPr>
        <p:spPr>
          <a:xfrm>
            <a:off x="6572264"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157" name="Straight Connector 156"/>
          <p:cNvCxnSpPr>
            <a:stCxn id="154" idx="5"/>
            <a:endCxn id="160" idx="0"/>
          </p:cNvCxnSpPr>
          <p:nvPr/>
        </p:nvCxnSpPr>
        <p:spPr>
          <a:xfrm rot="16200000" flipH="1">
            <a:off x="7231272" y="2552090"/>
            <a:ext cx="266620" cy="58439"/>
          </a:xfrm>
          <a:prstGeom prst="line">
            <a:avLst/>
          </a:prstGeom>
        </p:spPr>
        <p:style>
          <a:lnRef idx="1">
            <a:schemeClr val="accent1"/>
          </a:lnRef>
          <a:fillRef idx="0">
            <a:schemeClr val="accent1"/>
          </a:fillRef>
          <a:effectRef idx="0">
            <a:schemeClr val="accent1"/>
          </a:effectRef>
          <a:fontRef idx="minor">
            <a:schemeClr val="tx1"/>
          </a:fontRef>
        </p:style>
      </p:cxnSp>
      <p:sp>
        <p:nvSpPr>
          <p:cNvPr id="158" name="Isosceles Triangle 157"/>
          <p:cNvSpPr/>
          <p:nvPr/>
        </p:nvSpPr>
        <p:spPr>
          <a:xfrm>
            <a:off x="8286775"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59" name="Isosceles Triangle 158"/>
          <p:cNvSpPr/>
          <p:nvPr/>
        </p:nvSpPr>
        <p:spPr>
          <a:xfrm>
            <a:off x="7715272"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R</a:t>
            </a:r>
          </a:p>
          <a:p>
            <a:pPr algn="ctr">
              <a:defRPr/>
            </a:pPr>
            <a:r>
              <a:rPr lang="en-US" sz="1200" dirty="0" smtClean="0"/>
              <a:t>h</a:t>
            </a:r>
            <a:endParaRPr lang="en-US" sz="1200" dirty="0"/>
          </a:p>
        </p:txBody>
      </p:sp>
      <p:sp>
        <p:nvSpPr>
          <p:cNvPr id="160" name="Isosceles Triangle 159"/>
          <p:cNvSpPr/>
          <p:nvPr/>
        </p:nvSpPr>
        <p:spPr>
          <a:xfrm>
            <a:off x="7143768" y="2714620"/>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L</a:t>
            </a:r>
          </a:p>
          <a:p>
            <a:pPr algn="ctr">
              <a:defRPr/>
            </a:pPr>
            <a:r>
              <a:rPr lang="en-US" sz="1200" dirty="0" smtClean="0"/>
              <a:t>h</a:t>
            </a:r>
            <a:endParaRPr lang="en-US" sz="1200" dirty="0"/>
          </a:p>
        </p:txBody>
      </p:sp>
      <p:sp>
        <p:nvSpPr>
          <p:cNvPr id="161" name="Flowchart: Connector 160"/>
          <p:cNvSpPr/>
          <p:nvPr/>
        </p:nvSpPr>
        <p:spPr>
          <a:xfrm>
            <a:off x="7358082" y="1643046"/>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h+1</a:t>
            </a:r>
            <a:endParaRPr lang="en-US" sz="1200" dirty="0"/>
          </a:p>
        </p:txBody>
      </p:sp>
      <p:cxnSp>
        <p:nvCxnSpPr>
          <p:cNvPr id="162" name="Straight Connector 161"/>
          <p:cNvCxnSpPr>
            <a:stCxn id="161" idx="3"/>
            <a:endCxn id="154" idx="0"/>
          </p:cNvCxnSpPr>
          <p:nvPr/>
        </p:nvCxnSpPr>
        <p:spPr>
          <a:xfrm rot="5400000">
            <a:off x="7182551" y="1873428"/>
            <a:ext cx="195186" cy="34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61" idx="5"/>
            <a:endCxn id="151" idx="0"/>
          </p:cNvCxnSpPr>
          <p:nvPr/>
        </p:nvCxnSpPr>
        <p:spPr>
          <a:xfrm rot="16200000" flipH="1">
            <a:off x="8017089" y="1837707"/>
            <a:ext cx="123744" cy="34418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Flowchart: Connector 163"/>
          <p:cNvSpPr/>
          <p:nvPr/>
        </p:nvSpPr>
        <p:spPr>
          <a:xfrm>
            <a:off x="1857356" y="4286256"/>
            <a:ext cx="642942" cy="42863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h+1</a:t>
            </a:r>
            <a:endParaRPr lang="en-US" sz="1200" dirty="0"/>
          </a:p>
        </p:txBody>
      </p:sp>
      <p:cxnSp>
        <p:nvCxnSpPr>
          <p:cNvPr id="165" name="Straight Connector 164"/>
          <p:cNvCxnSpPr>
            <a:stCxn id="164" idx="5"/>
            <a:endCxn id="167" idx="0"/>
          </p:cNvCxnSpPr>
          <p:nvPr/>
        </p:nvCxnSpPr>
        <p:spPr>
          <a:xfrm rot="16200000" flipH="1">
            <a:off x="2475414" y="4582843"/>
            <a:ext cx="134206" cy="27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64" idx="3"/>
            <a:endCxn id="172" idx="0"/>
          </p:cNvCxnSpPr>
          <p:nvPr/>
        </p:nvCxnSpPr>
        <p:spPr>
          <a:xfrm rot="5400000">
            <a:off x="1748035" y="4582844"/>
            <a:ext cx="134206" cy="272751"/>
          </a:xfrm>
          <a:prstGeom prst="line">
            <a:avLst/>
          </a:prstGeom>
        </p:spPr>
        <p:style>
          <a:lnRef idx="1">
            <a:schemeClr val="accent1"/>
          </a:lnRef>
          <a:fillRef idx="0">
            <a:schemeClr val="accent1"/>
          </a:fillRef>
          <a:effectRef idx="0">
            <a:schemeClr val="accent1"/>
          </a:effectRef>
          <a:fontRef idx="minor">
            <a:schemeClr val="tx1"/>
          </a:fontRef>
        </p:style>
      </p:cxnSp>
      <p:sp>
        <p:nvSpPr>
          <p:cNvPr id="167" name="Flowchart: Connector 166"/>
          <p:cNvSpPr/>
          <p:nvPr/>
        </p:nvSpPr>
        <p:spPr>
          <a:xfrm>
            <a:off x="2357422" y="4786322"/>
            <a:ext cx="642942" cy="357194"/>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a:t>
            </a:r>
            <a:endParaRPr lang="en-US" sz="1200" dirty="0"/>
          </a:p>
        </p:txBody>
      </p:sp>
      <p:cxnSp>
        <p:nvCxnSpPr>
          <p:cNvPr id="168" name="Straight Connector 167"/>
          <p:cNvCxnSpPr>
            <a:stCxn id="167" idx="3"/>
            <a:endCxn id="169" idx="0"/>
          </p:cNvCxnSpPr>
          <p:nvPr/>
        </p:nvCxnSpPr>
        <p:spPr>
          <a:xfrm rot="5400000">
            <a:off x="2253332" y="5159579"/>
            <a:ext cx="266620"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69" name="Isosceles Triangle 168"/>
          <p:cNvSpPr/>
          <p:nvPr/>
        </p:nvSpPr>
        <p:spPr>
          <a:xfrm>
            <a:off x="2071670" y="535782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70" name="Isosceles Triangle 169"/>
          <p:cNvSpPr/>
          <p:nvPr/>
        </p:nvSpPr>
        <p:spPr>
          <a:xfrm>
            <a:off x="2786050" y="5357826"/>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71" name="Straight Connector 170"/>
          <p:cNvCxnSpPr>
            <a:stCxn id="167" idx="5"/>
            <a:endCxn id="170" idx="0"/>
          </p:cNvCxnSpPr>
          <p:nvPr/>
        </p:nvCxnSpPr>
        <p:spPr>
          <a:xfrm rot="16200000" flipH="1">
            <a:off x="2837835" y="5159577"/>
            <a:ext cx="266620" cy="129877"/>
          </a:xfrm>
          <a:prstGeom prst="line">
            <a:avLst/>
          </a:prstGeom>
        </p:spPr>
        <p:style>
          <a:lnRef idx="1">
            <a:schemeClr val="accent1"/>
          </a:lnRef>
          <a:fillRef idx="0">
            <a:schemeClr val="accent1"/>
          </a:fillRef>
          <a:effectRef idx="0">
            <a:schemeClr val="accent1"/>
          </a:effectRef>
          <a:fontRef idx="minor">
            <a:schemeClr val="tx1"/>
          </a:fontRef>
        </p:style>
      </p:cxnSp>
      <p:sp>
        <p:nvSpPr>
          <p:cNvPr id="172" name="Isosceles Triangle 171"/>
          <p:cNvSpPr/>
          <p:nvPr/>
        </p:nvSpPr>
        <p:spPr>
          <a:xfrm>
            <a:off x="1428728" y="4786322"/>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sp>
        <p:nvSpPr>
          <p:cNvPr id="173" name="Right Arrow 172"/>
          <p:cNvSpPr/>
          <p:nvPr/>
        </p:nvSpPr>
        <p:spPr>
          <a:xfrm>
            <a:off x="3357554" y="4643446"/>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p:cNvSpPr/>
          <p:nvPr/>
        </p:nvSpPr>
        <p:spPr>
          <a:xfrm>
            <a:off x="3929058" y="4786322"/>
            <a:ext cx="642942" cy="428632"/>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p:txBody>
      </p:sp>
      <p:cxnSp>
        <p:nvCxnSpPr>
          <p:cNvPr id="175" name="Straight Connector 174"/>
          <p:cNvCxnSpPr>
            <a:stCxn id="174" idx="5"/>
            <a:endCxn id="179" idx="0"/>
          </p:cNvCxnSpPr>
          <p:nvPr/>
        </p:nvCxnSpPr>
        <p:spPr>
          <a:xfrm rot="16200000" flipH="1">
            <a:off x="4404240" y="5225784"/>
            <a:ext cx="205644" cy="58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4" idx="3"/>
            <a:endCxn id="182" idx="0"/>
          </p:cNvCxnSpPr>
          <p:nvPr/>
        </p:nvCxnSpPr>
        <p:spPr>
          <a:xfrm rot="5400000">
            <a:off x="3891175" y="5225786"/>
            <a:ext cx="205644"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77" name="Flowchart: Connector 176"/>
          <p:cNvSpPr/>
          <p:nvPr/>
        </p:nvSpPr>
        <p:spPr>
          <a:xfrm>
            <a:off x="4286247" y="4286252"/>
            <a:ext cx="642942" cy="357194"/>
          </a:xfrm>
          <a:prstGeom prst="flowChartConnector">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endParaRPr lang="en-US" sz="1200" dirty="0"/>
          </a:p>
        </p:txBody>
      </p:sp>
      <p:sp>
        <p:nvSpPr>
          <p:cNvPr id="179" name="Isosceles Triangle 178"/>
          <p:cNvSpPr/>
          <p:nvPr/>
        </p:nvSpPr>
        <p:spPr>
          <a:xfrm>
            <a:off x="4286248" y="535782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80" name="Isosceles Triangle 179"/>
          <p:cNvSpPr/>
          <p:nvPr/>
        </p:nvSpPr>
        <p:spPr>
          <a:xfrm>
            <a:off x="4714876" y="478632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81" name="Straight Connector 180"/>
          <p:cNvCxnSpPr>
            <a:stCxn id="177" idx="5"/>
            <a:endCxn id="180" idx="0"/>
          </p:cNvCxnSpPr>
          <p:nvPr/>
        </p:nvCxnSpPr>
        <p:spPr>
          <a:xfrm rot="16200000" flipH="1">
            <a:off x="4802378" y="4623790"/>
            <a:ext cx="195186" cy="129878"/>
          </a:xfrm>
          <a:prstGeom prst="line">
            <a:avLst/>
          </a:prstGeom>
        </p:spPr>
        <p:style>
          <a:lnRef idx="1">
            <a:schemeClr val="accent1"/>
          </a:lnRef>
          <a:fillRef idx="0">
            <a:schemeClr val="accent1"/>
          </a:fillRef>
          <a:effectRef idx="0">
            <a:schemeClr val="accent1"/>
          </a:effectRef>
          <a:fontRef idx="minor">
            <a:schemeClr val="tx1"/>
          </a:fontRef>
        </p:style>
      </p:cxnSp>
      <p:sp>
        <p:nvSpPr>
          <p:cNvPr id="182" name="Isosceles Triangle 181"/>
          <p:cNvSpPr/>
          <p:nvPr/>
        </p:nvSpPr>
        <p:spPr>
          <a:xfrm>
            <a:off x="3714744" y="535782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183" name="Straight Connector 182"/>
          <p:cNvCxnSpPr>
            <a:stCxn id="177" idx="3"/>
            <a:endCxn id="174" idx="0"/>
          </p:cNvCxnSpPr>
          <p:nvPr/>
        </p:nvCxnSpPr>
        <p:spPr>
          <a:xfrm rot="5400000">
            <a:off x="4217874" y="4623792"/>
            <a:ext cx="195186" cy="129875"/>
          </a:xfrm>
          <a:prstGeom prst="line">
            <a:avLst/>
          </a:prstGeom>
        </p:spPr>
        <p:style>
          <a:lnRef idx="1">
            <a:schemeClr val="accent1"/>
          </a:lnRef>
          <a:fillRef idx="0">
            <a:schemeClr val="accent1"/>
          </a:fillRef>
          <a:effectRef idx="0">
            <a:schemeClr val="accent1"/>
          </a:effectRef>
          <a:fontRef idx="minor">
            <a:schemeClr val="tx1"/>
          </a:fontRef>
        </p:style>
      </p:cxnSp>
      <p:sp>
        <p:nvSpPr>
          <p:cNvPr id="187" name="Right Arrow 186"/>
          <p:cNvSpPr/>
          <p:nvPr/>
        </p:nvSpPr>
        <p:spPr>
          <a:xfrm>
            <a:off x="5286379" y="4643446"/>
            <a:ext cx="285752" cy="6429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p:cNvSpPr/>
          <p:nvPr/>
        </p:nvSpPr>
        <p:spPr>
          <a:xfrm>
            <a:off x="5857883" y="4786322"/>
            <a:ext cx="642942" cy="42863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G</a:t>
            </a:r>
          </a:p>
          <a:p>
            <a:pPr algn="ctr">
              <a:defRPr/>
            </a:pPr>
            <a:r>
              <a:rPr lang="en-US" sz="1200" dirty="0" smtClean="0"/>
              <a:t>h</a:t>
            </a:r>
          </a:p>
        </p:txBody>
      </p:sp>
      <p:cxnSp>
        <p:nvCxnSpPr>
          <p:cNvPr id="189" name="Straight Connector 188"/>
          <p:cNvCxnSpPr>
            <a:stCxn id="188" idx="5"/>
            <a:endCxn id="192" idx="0"/>
          </p:cNvCxnSpPr>
          <p:nvPr/>
        </p:nvCxnSpPr>
        <p:spPr>
          <a:xfrm rot="16200000" flipH="1">
            <a:off x="6333065" y="5225784"/>
            <a:ext cx="205644" cy="58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8" idx="3"/>
            <a:endCxn id="195" idx="0"/>
          </p:cNvCxnSpPr>
          <p:nvPr/>
        </p:nvCxnSpPr>
        <p:spPr>
          <a:xfrm rot="5400000">
            <a:off x="5820000" y="5225786"/>
            <a:ext cx="205644" cy="58437"/>
          </a:xfrm>
          <a:prstGeom prst="line">
            <a:avLst/>
          </a:prstGeom>
        </p:spPr>
        <p:style>
          <a:lnRef idx="1">
            <a:schemeClr val="accent1"/>
          </a:lnRef>
          <a:fillRef idx="0">
            <a:schemeClr val="accent1"/>
          </a:fillRef>
          <a:effectRef idx="0">
            <a:schemeClr val="accent1"/>
          </a:effectRef>
          <a:fontRef idx="minor">
            <a:schemeClr val="tx1"/>
          </a:fontRef>
        </p:style>
      </p:cxnSp>
      <p:sp>
        <p:nvSpPr>
          <p:cNvPr id="191" name="Flowchart: Connector 190"/>
          <p:cNvSpPr/>
          <p:nvPr/>
        </p:nvSpPr>
        <p:spPr>
          <a:xfrm>
            <a:off x="6215072" y="4286252"/>
            <a:ext cx="642942" cy="357194"/>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P</a:t>
            </a:r>
          </a:p>
          <a:p>
            <a:pPr algn="ctr">
              <a:defRPr/>
            </a:pPr>
            <a:r>
              <a:rPr lang="en-US" sz="1200" dirty="0" smtClean="0"/>
              <a:t>h+1</a:t>
            </a:r>
            <a:endParaRPr lang="en-US" sz="1200" dirty="0"/>
          </a:p>
        </p:txBody>
      </p:sp>
      <p:sp>
        <p:nvSpPr>
          <p:cNvPr id="192" name="Isosceles Triangle 191"/>
          <p:cNvSpPr/>
          <p:nvPr/>
        </p:nvSpPr>
        <p:spPr>
          <a:xfrm>
            <a:off x="6215073" y="535782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a:t>
            </a:r>
          </a:p>
          <a:p>
            <a:pPr algn="ctr">
              <a:defRPr/>
            </a:pPr>
            <a:r>
              <a:rPr lang="en-US" sz="1200" dirty="0" smtClean="0"/>
              <a:t>h</a:t>
            </a:r>
            <a:endParaRPr lang="en-US" sz="1200" dirty="0"/>
          </a:p>
        </p:txBody>
      </p:sp>
      <p:sp>
        <p:nvSpPr>
          <p:cNvPr id="193" name="Isosceles Triangle 192"/>
          <p:cNvSpPr/>
          <p:nvPr/>
        </p:nvSpPr>
        <p:spPr>
          <a:xfrm>
            <a:off x="6643701" y="4786322"/>
            <a:ext cx="500067" cy="714380"/>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smtClean="0"/>
              <a:t>N</a:t>
            </a:r>
          </a:p>
          <a:p>
            <a:pPr algn="ctr">
              <a:defRPr/>
            </a:pPr>
            <a:r>
              <a:rPr lang="en-US" sz="1200" dirty="0" smtClean="0"/>
              <a:t>h</a:t>
            </a:r>
            <a:endParaRPr lang="en-US" sz="1200" dirty="0"/>
          </a:p>
        </p:txBody>
      </p:sp>
      <p:cxnSp>
        <p:nvCxnSpPr>
          <p:cNvPr id="194" name="Straight Connector 193"/>
          <p:cNvCxnSpPr>
            <a:stCxn id="191" idx="5"/>
            <a:endCxn id="193" idx="0"/>
          </p:cNvCxnSpPr>
          <p:nvPr/>
        </p:nvCxnSpPr>
        <p:spPr>
          <a:xfrm rot="16200000" flipH="1">
            <a:off x="6731203" y="4623790"/>
            <a:ext cx="195186" cy="129878"/>
          </a:xfrm>
          <a:prstGeom prst="line">
            <a:avLst/>
          </a:prstGeom>
        </p:spPr>
        <p:style>
          <a:lnRef idx="1">
            <a:schemeClr val="accent1"/>
          </a:lnRef>
          <a:fillRef idx="0">
            <a:schemeClr val="accent1"/>
          </a:fillRef>
          <a:effectRef idx="0">
            <a:schemeClr val="accent1"/>
          </a:effectRef>
          <a:fontRef idx="minor">
            <a:schemeClr val="tx1"/>
          </a:fontRef>
        </p:style>
      </p:cxnSp>
      <p:sp>
        <p:nvSpPr>
          <p:cNvPr id="195" name="Isosceles Triangle 194"/>
          <p:cNvSpPr/>
          <p:nvPr/>
        </p:nvSpPr>
        <p:spPr>
          <a:xfrm>
            <a:off x="5643569" y="5357826"/>
            <a:ext cx="500067" cy="714380"/>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U</a:t>
            </a:r>
          </a:p>
          <a:p>
            <a:pPr algn="ctr">
              <a:defRPr/>
            </a:pPr>
            <a:r>
              <a:rPr lang="en-US" sz="1200" dirty="0" smtClean="0"/>
              <a:t>h</a:t>
            </a:r>
            <a:endParaRPr lang="en-US" sz="1200" dirty="0"/>
          </a:p>
        </p:txBody>
      </p:sp>
      <p:cxnSp>
        <p:nvCxnSpPr>
          <p:cNvPr id="196" name="Straight Connector 195"/>
          <p:cNvCxnSpPr>
            <a:stCxn id="191" idx="3"/>
            <a:endCxn id="188" idx="0"/>
          </p:cNvCxnSpPr>
          <p:nvPr/>
        </p:nvCxnSpPr>
        <p:spPr>
          <a:xfrm rot="5400000">
            <a:off x="6146699" y="4623792"/>
            <a:ext cx="195186" cy="129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zh-CN" smtClean="0">
                <a:latin typeface="Verdana" pitchFamily="34" charset="0"/>
              </a:rPr>
              <a:t>Definition</a:t>
            </a:r>
            <a:endParaRPr lang="zh-CN" altLang="en-US" smtClean="0">
              <a:latin typeface="Verdana" pitchFamily="34" charset="0"/>
            </a:endParaRPr>
          </a:p>
        </p:txBody>
      </p:sp>
      <p:sp>
        <p:nvSpPr>
          <p:cNvPr id="4099" name="Content Placeholder 2"/>
          <p:cNvSpPr>
            <a:spLocks noGrp="1"/>
          </p:cNvSpPr>
          <p:nvPr>
            <p:ph idx="1"/>
          </p:nvPr>
        </p:nvSpPr>
        <p:spPr/>
        <p:txBody>
          <a:bodyPr/>
          <a:lstStyle/>
          <a:p>
            <a:pPr eaLnBrk="1" hangingPunct="1"/>
            <a:r>
              <a:rPr lang="en-US" altLang="zh-CN" sz="3600" dirty="0" smtClean="0">
                <a:latin typeface="Verdana" pitchFamily="34" charset="0"/>
              </a:rPr>
              <a:t>Red-black tree</a:t>
            </a:r>
          </a:p>
          <a:p>
            <a:pPr marL="914400" lvl="1" indent="-457200" eaLnBrk="1" hangingPunct="1">
              <a:buFont typeface="Calibri" pitchFamily="34" charset="0"/>
              <a:buAutoNum type="arabicPeriod"/>
            </a:pPr>
            <a:r>
              <a:rPr lang="en-US" altLang="zh-CN" sz="2400" dirty="0" smtClean="0">
                <a:latin typeface="Verdana" pitchFamily="34" charset="0"/>
              </a:rPr>
              <a:t>Each node is either red or black;</a:t>
            </a:r>
          </a:p>
          <a:p>
            <a:pPr marL="914400" lvl="1" indent="-457200" eaLnBrk="1" hangingPunct="1">
              <a:buFont typeface="Calibri" pitchFamily="34" charset="0"/>
              <a:buAutoNum type="arabicPeriod"/>
            </a:pPr>
            <a:r>
              <a:rPr lang="en-CA" altLang="zh-CN" sz="2400" dirty="0" smtClean="0">
                <a:latin typeface="Verdana" pitchFamily="34" charset="0"/>
              </a:rPr>
              <a:t>If a node is red, then both its children are black;</a:t>
            </a:r>
          </a:p>
          <a:p>
            <a:pPr marL="914400" lvl="1" indent="-457200" eaLnBrk="1" hangingPunct="1">
              <a:buFont typeface="Calibri" pitchFamily="34" charset="0"/>
              <a:buAutoNum type="arabicPeriod"/>
            </a:pPr>
            <a:r>
              <a:rPr lang="en-CA" altLang="zh-CN" sz="2400" dirty="0" smtClean="0">
                <a:latin typeface="Verdana" pitchFamily="34" charset="0"/>
              </a:rPr>
              <a:t>Every path from a given node to any of its descendant NIL nodes goes through the same number of black nodes;</a:t>
            </a:r>
            <a:endParaRPr lang="en-US" altLang="zh-CN" sz="2400" dirty="0" smtClean="0">
              <a:latin typeface="Verdana" pitchFamily="34" charset="0"/>
            </a:endParaRPr>
          </a:p>
          <a:p>
            <a:pPr marL="914400" lvl="1" indent="-457200" eaLnBrk="1" hangingPunct="1">
              <a:buFont typeface="Calibri" pitchFamily="34" charset="0"/>
              <a:buAutoNum type="arabicPeriod"/>
            </a:pPr>
            <a:r>
              <a:rPr lang="en-US" altLang="zh-CN" sz="2400" dirty="0" smtClean="0">
                <a:latin typeface="Verdana" pitchFamily="34" charset="0"/>
              </a:rPr>
              <a:t>The root is black;</a:t>
            </a:r>
          </a:p>
          <a:p>
            <a:pPr marL="914400" lvl="1" indent="-457200" eaLnBrk="1" hangingPunct="1">
              <a:buFont typeface="Calibri" pitchFamily="34" charset="0"/>
              <a:buAutoNum type="arabicPeriod"/>
            </a:pPr>
            <a:r>
              <a:rPr lang="en-CA" altLang="zh-CN" sz="2400" dirty="0" smtClean="0">
                <a:latin typeface="Verdana" pitchFamily="34" charset="0"/>
              </a:rPr>
              <a:t>All leaves (NIL) are black.</a:t>
            </a:r>
            <a:endParaRPr lang="zh-CN" altLang="en-US" sz="2400" dirty="0" smtClean="0">
              <a:latin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CN" smtClean="0">
                <a:latin typeface="Verdana" pitchFamily="34" charset="0"/>
              </a:rPr>
              <a:t>Basic assumptions</a:t>
            </a:r>
            <a:endParaRPr lang="zh-CN" altLang="en-US" smtClean="0">
              <a:latin typeface="Verdana" pitchFamily="34" charset="0"/>
            </a:endParaRPr>
          </a:p>
        </p:txBody>
      </p:sp>
      <p:sp>
        <p:nvSpPr>
          <p:cNvPr id="5123" name="Content Placeholder 2"/>
          <p:cNvSpPr>
            <a:spLocks noGrp="1"/>
          </p:cNvSpPr>
          <p:nvPr>
            <p:ph idx="1"/>
          </p:nvPr>
        </p:nvSpPr>
        <p:spPr/>
        <p:txBody>
          <a:bodyPr/>
          <a:lstStyle/>
          <a:p>
            <a:pPr eaLnBrk="1" hangingPunct="1"/>
            <a:r>
              <a:rPr lang="en-US" altLang="zh-CN" sz="2800" smtClean="0">
                <a:latin typeface="Verdana" pitchFamily="34" charset="0"/>
              </a:rPr>
              <a:t>A binary tree is a recursive data structure, we can use a triangle to represent it and a small circle to represent a node:</a:t>
            </a:r>
          </a:p>
          <a:p>
            <a:pPr eaLnBrk="1" hangingPunct="1"/>
            <a:endParaRPr lang="zh-CN" altLang="en-US" smtClean="0">
              <a:latin typeface="Verdana" pitchFamily="34" charset="0"/>
            </a:endParaRPr>
          </a:p>
        </p:txBody>
      </p:sp>
      <p:graphicFrame>
        <p:nvGraphicFramePr>
          <p:cNvPr id="4" name="Table 3"/>
          <p:cNvGraphicFramePr>
            <a:graphicFrameLocks noGrp="1"/>
          </p:cNvGraphicFramePr>
          <p:nvPr/>
        </p:nvGraphicFramePr>
        <p:xfrm>
          <a:off x="928688" y="3000375"/>
          <a:ext cx="7215187" cy="3173730"/>
        </p:xfrm>
        <a:graphic>
          <a:graphicData uri="http://schemas.openxmlformats.org/drawingml/2006/table">
            <a:tbl>
              <a:tblPr/>
              <a:tblGrid>
                <a:gridCol w="1643062"/>
                <a:gridCol w="5572125"/>
              </a:tblGrid>
              <a:tr h="285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09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node in a binary tree.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09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binary tree, sub-tree, or empty tree.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09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binary tree or sub-tree which has a root node and two sub-trees.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Isosceles Triangle 5"/>
          <p:cNvSpPr/>
          <p:nvPr/>
        </p:nvSpPr>
        <p:spPr>
          <a:xfrm>
            <a:off x="1071563" y="4214813"/>
            <a:ext cx="357187" cy="500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lowchart: Connector 6"/>
          <p:cNvSpPr/>
          <p:nvPr/>
        </p:nvSpPr>
        <p:spPr>
          <a:xfrm>
            <a:off x="1143000" y="3500438"/>
            <a:ext cx="214313" cy="21431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lowchart: Connector 7"/>
          <p:cNvSpPr/>
          <p:nvPr/>
        </p:nvSpPr>
        <p:spPr>
          <a:xfrm>
            <a:off x="1571625" y="5143500"/>
            <a:ext cx="214313" cy="21431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a:off x="1000125" y="5643563"/>
            <a:ext cx="357188" cy="500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Isosceles Triangle 9"/>
          <p:cNvSpPr/>
          <p:nvPr/>
        </p:nvSpPr>
        <p:spPr>
          <a:xfrm>
            <a:off x="2000250" y="5643563"/>
            <a:ext cx="357188" cy="500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8" idx="3"/>
            <a:endCxn id="9" idx="0"/>
          </p:cNvCxnSpPr>
          <p:nvPr/>
        </p:nvCxnSpPr>
        <p:spPr>
          <a:xfrm rot="5400000">
            <a:off x="1231900" y="5272088"/>
            <a:ext cx="317500" cy="42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10" idx="0"/>
          </p:cNvCxnSpPr>
          <p:nvPr/>
        </p:nvCxnSpPr>
        <p:spPr>
          <a:xfrm rot="16200000" flipH="1">
            <a:off x="1807369" y="5272882"/>
            <a:ext cx="317500" cy="4238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6147" name="Content Placeholder 2"/>
          <p:cNvSpPr>
            <a:spLocks noGrp="1"/>
          </p:cNvSpPr>
          <p:nvPr>
            <p:ph idx="1"/>
          </p:nvPr>
        </p:nvSpPr>
        <p:spPr/>
        <p:txBody>
          <a:bodyPr/>
          <a:lstStyle/>
          <a:p>
            <a:pPr marL="342900" lvl="1" indent="-342900" eaLnBrk="1" hangingPunct="1">
              <a:buFont typeface="Arial" charset="0"/>
              <a:buChar char="•"/>
            </a:pPr>
            <a:r>
              <a:rPr lang="en-US" altLang="zh-CN" smtClean="0">
                <a:latin typeface="Verdana" pitchFamily="34" charset="0"/>
              </a:rPr>
              <a:t>Each node in a Red-Black tree is either red or black, and </a:t>
            </a:r>
            <a:r>
              <a:rPr lang="en-CA" altLang="zh-CN" smtClean="0">
                <a:latin typeface="Verdana" pitchFamily="34" charset="0"/>
              </a:rPr>
              <a:t>if a node is red, then both its children are black</a:t>
            </a:r>
            <a:r>
              <a:rPr lang="en-US" altLang="zh-CN" smtClean="0">
                <a:latin typeface="Verdana" pitchFamily="34" charset="0"/>
              </a:rPr>
              <a:t>, so:</a:t>
            </a:r>
            <a:endParaRPr lang="zh-CN" altLang="en-US" smtClean="0">
              <a:latin typeface="Verdana" pitchFamily="34" charset="0"/>
            </a:endParaRPr>
          </a:p>
        </p:txBody>
      </p:sp>
      <p:graphicFrame>
        <p:nvGraphicFramePr>
          <p:cNvPr id="4" name="Table 3"/>
          <p:cNvGraphicFramePr>
            <a:graphicFrameLocks noGrp="1"/>
          </p:cNvGraphicFramePr>
          <p:nvPr/>
        </p:nvGraphicFramePr>
        <p:xfrm>
          <a:off x="928688" y="3000375"/>
          <a:ext cx="7500937" cy="2641918"/>
        </p:xfrm>
        <a:graphic>
          <a:graphicData uri="http://schemas.openxmlformats.org/drawingml/2006/table">
            <a:tbl>
              <a:tblPr/>
              <a:tblGrid>
                <a:gridCol w="1643062"/>
                <a:gridCol w="5857875"/>
              </a:tblGrid>
              <a:tr h="415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black node in a red-black tree.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 node in a red-black tree.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red-black tree or sub-tree whose root node is black.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red-black sub-tree whose root node is red.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Flowchart: Connector 6"/>
          <p:cNvSpPr/>
          <p:nvPr/>
        </p:nvSpPr>
        <p:spPr>
          <a:xfrm>
            <a:off x="1143000" y="3571875"/>
            <a:ext cx="214313"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Isosceles Triangle 9"/>
          <p:cNvSpPr/>
          <p:nvPr/>
        </p:nvSpPr>
        <p:spPr>
          <a:xfrm>
            <a:off x="1071563" y="4429125"/>
            <a:ext cx="357187"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lowchart: Connector 12"/>
          <p:cNvSpPr/>
          <p:nvPr/>
        </p:nvSpPr>
        <p:spPr>
          <a:xfrm>
            <a:off x="1143000" y="4000500"/>
            <a:ext cx="214313" cy="214313"/>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Isosceles Triangle 21"/>
          <p:cNvSpPr/>
          <p:nvPr/>
        </p:nvSpPr>
        <p:spPr>
          <a:xfrm>
            <a:off x="1071563" y="5072063"/>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7171" name="Content Placeholder 2"/>
          <p:cNvSpPr>
            <a:spLocks noGrp="1"/>
          </p:cNvSpPr>
          <p:nvPr>
            <p:ph idx="1"/>
          </p:nvPr>
        </p:nvSpPr>
        <p:spPr/>
        <p:txBody>
          <a:bodyPr/>
          <a:lstStyle/>
          <a:p>
            <a:pPr marL="342900" lvl="1" indent="-342900" eaLnBrk="1" hangingPunct="1">
              <a:buFont typeface="Arial" charset="0"/>
              <a:buChar char="•"/>
            </a:pPr>
            <a:endParaRPr lang="zh-CN" altLang="en-US" smtClean="0">
              <a:latin typeface="Verdana" pitchFamily="34" charset="0"/>
            </a:endParaRPr>
          </a:p>
        </p:txBody>
      </p:sp>
      <p:graphicFrame>
        <p:nvGraphicFramePr>
          <p:cNvPr id="4" name="Table 3"/>
          <p:cNvGraphicFramePr>
            <a:graphicFrameLocks noGrp="1"/>
          </p:cNvGraphicFramePr>
          <p:nvPr/>
        </p:nvGraphicFramePr>
        <p:xfrm>
          <a:off x="928688" y="1714500"/>
          <a:ext cx="7500937" cy="3626803"/>
        </p:xfrm>
        <a:graphic>
          <a:graphicData uri="http://schemas.openxmlformats.org/drawingml/2006/table">
            <a:tbl>
              <a:tblPr/>
              <a:tblGrid>
                <a:gridCol w="3214687"/>
                <a:gridCol w="4286250"/>
              </a:tblGrid>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81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red-black tree or sub-tree whose root node is black.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249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red-black sub-tree whose root  node is 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8" name="Flowchart: Connector 7"/>
          <p:cNvSpPr/>
          <p:nvPr/>
        </p:nvSpPr>
        <p:spPr>
          <a:xfrm>
            <a:off x="1500188" y="4286250"/>
            <a:ext cx="214312" cy="214313"/>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a:off x="1071563" y="4643438"/>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Isosceles Triangle 9"/>
          <p:cNvSpPr/>
          <p:nvPr/>
        </p:nvSpPr>
        <p:spPr>
          <a:xfrm>
            <a:off x="1785938" y="4643438"/>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8" idx="3"/>
            <a:endCxn id="9" idx="0"/>
          </p:cNvCxnSpPr>
          <p:nvPr/>
        </p:nvCxnSpPr>
        <p:spPr>
          <a:xfrm rot="5400000">
            <a:off x="1303338" y="4414838"/>
            <a:ext cx="17462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10" idx="0"/>
          </p:cNvCxnSpPr>
          <p:nvPr/>
        </p:nvCxnSpPr>
        <p:spPr>
          <a:xfrm rot="16200000" flipH="1">
            <a:off x="1735931" y="4415632"/>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1500188" y="2286000"/>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a:off x="1071563" y="2643188"/>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Isosceles Triangle 18"/>
          <p:cNvSpPr/>
          <p:nvPr/>
        </p:nvSpPr>
        <p:spPr>
          <a:xfrm>
            <a:off x="1785938" y="2643188"/>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Connector 19"/>
          <p:cNvCxnSpPr>
            <a:stCxn id="17" idx="3"/>
            <a:endCxn id="18" idx="0"/>
          </p:cNvCxnSpPr>
          <p:nvPr/>
        </p:nvCxnSpPr>
        <p:spPr>
          <a:xfrm rot="5400000">
            <a:off x="1303338" y="2414588"/>
            <a:ext cx="17462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5"/>
            <a:endCxn id="19" idx="0"/>
          </p:cNvCxnSpPr>
          <p:nvPr/>
        </p:nvCxnSpPr>
        <p:spPr>
          <a:xfrm rot="16200000" flipH="1">
            <a:off x="1735931" y="2415382"/>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1500188" y="3286125"/>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Isosceles Triangle 22"/>
          <p:cNvSpPr/>
          <p:nvPr/>
        </p:nvSpPr>
        <p:spPr>
          <a:xfrm>
            <a:off x="1071563" y="3643313"/>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Isosceles Triangle 23"/>
          <p:cNvSpPr/>
          <p:nvPr/>
        </p:nvSpPr>
        <p:spPr>
          <a:xfrm>
            <a:off x="1785938" y="3643313"/>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Connector 24"/>
          <p:cNvCxnSpPr>
            <a:stCxn id="22" idx="3"/>
            <a:endCxn id="23" idx="0"/>
          </p:cNvCxnSpPr>
          <p:nvPr/>
        </p:nvCxnSpPr>
        <p:spPr>
          <a:xfrm rot="5400000">
            <a:off x="1303338" y="3414713"/>
            <a:ext cx="17462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5"/>
            <a:endCxn id="24" idx="0"/>
          </p:cNvCxnSpPr>
          <p:nvPr/>
        </p:nvCxnSpPr>
        <p:spPr>
          <a:xfrm rot="16200000" flipH="1">
            <a:off x="1735931" y="3415507"/>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3214688" y="3286125"/>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Isosceles Triangle 27"/>
          <p:cNvSpPr/>
          <p:nvPr/>
        </p:nvSpPr>
        <p:spPr>
          <a:xfrm>
            <a:off x="2786063" y="3643313"/>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Isosceles Triangle 28"/>
          <p:cNvSpPr/>
          <p:nvPr/>
        </p:nvSpPr>
        <p:spPr>
          <a:xfrm>
            <a:off x="3500438" y="3643313"/>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Connector 29"/>
          <p:cNvCxnSpPr>
            <a:stCxn id="27" idx="3"/>
            <a:endCxn id="28" idx="0"/>
          </p:cNvCxnSpPr>
          <p:nvPr/>
        </p:nvCxnSpPr>
        <p:spPr>
          <a:xfrm rot="5400000">
            <a:off x="3017838" y="3414713"/>
            <a:ext cx="17462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5"/>
            <a:endCxn id="29" idx="0"/>
          </p:cNvCxnSpPr>
          <p:nvPr/>
        </p:nvCxnSpPr>
        <p:spPr>
          <a:xfrm rot="16200000" flipH="1">
            <a:off x="3450431" y="3415507"/>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3214688" y="2286000"/>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Isosceles Triangle 32"/>
          <p:cNvSpPr/>
          <p:nvPr/>
        </p:nvSpPr>
        <p:spPr>
          <a:xfrm>
            <a:off x="2786063" y="2643188"/>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Isosceles Triangle 33"/>
          <p:cNvSpPr/>
          <p:nvPr/>
        </p:nvSpPr>
        <p:spPr>
          <a:xfrm>
            <a:off x="3500438" y="2643188"/>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Connector 34"/>
          <p:cNvCxnSpPr>
            <a:stCxn id="32" idx="3"/>
            <a:endCxn id="33" idx="0"/>
          </p:cNvCxnSpPr>
          <p:nvPr/>
        </p:nvCxnSpPr>
        <p:spPr>
          <a:xfrm rot="5400000">
            <a:off x="3017838" y="2414588"/>
            <a:ext cx="174625" cy="28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5"/>
            <a:endCxn id="34" idx="0"/>
          </p:cNvCxnSpPr>
          <p:nvPr/>
        </p:nvCxnSpPr>
        <p:spPr>
          <a:xfrm rot="16200000" flipH="1">
            <a:off x="3450431" y="2415382"/>
            <a:ext cx="174625" cy="2809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8195" name="Content Placeholder 2"/>
          <p:cNvSpPr>
            <a:spLocks noGrp="1"/>
          </p:cNvSpPr>
          <p:nvPr>
            <p:ph idx="1"/>
          </p:nvPr>
        </p:nvSpPr>
        <p:spPr/>
        <p:txBody>
          <a:bodyPr/>
          <a:lstStyle/>
          <a:p>
            <a:pPr marL="342900" lvl="1" indent="-342900" eaLnBrk="1" hangingPunct="1">
              <a:buFont typeface="Arial" charset="0"/>
              <a:buChar char="•"/>
            </a:pPr>
            <a:r>
              <a:rPr lang="en-CA" altLang="zh-CN" smtClean="0">
                <a:latin typeface="Verdana" pitchFamily="34" charset="0"/>
              </a:rPr>
              <a:t>Every path from a given node to any of its descendant leaf nodes goes through the same number of black nodes</a:t>
            </a:r>
            <a:r>
              <a:rPr lang="en-US" altLang="zh-CN" smtClean="0">
                <a:latin typeface="Verdana" pitchFamily="34" charset="0"/>
              </a:rPr>
              <a:t>. That is the </a:t>
            </a:r>
            <a:r>
              <a:rPr lang="en-CA" altLang="zh-CN" b="1" smtClean="0">
                <a:latin typeface="Verdana" pitchFamily="34" charset="0"/>
              </a:rPr>
              <a:t>black depth </a:t>
            </a:r>
            <a:r>
              <a:rPr lang="en-CA" altLang="zh-CN" smtClean="0">
                <a:latin typeface="Verdana" pitchFamily="34" charset="0"/>
              </a:rPr>
              <a:t>of a node, so</a:t>
            </a:r>
            <a:r>
              <a:rPr lang="en-US" altLang="zh-CN" smtClean="0">
                <a:latin typeface="Verdana" pitchFamily="34" charset="0"/>
              </a:rPr>
              <a:t>:</a:t>
            </a:r>
            <a:endParaRPr lang="zh-CN" altLang="en-US" smtClean="0">
              <a:latin typeface="Verdana" pitchFamily="34" charset="0"/>
            </a:endParaRPr>
          </a:p>
        </p:txBody>
      </p:sp>
      <p:graphicFrame>
        <p:nvGraphicFramePr>
          <p:cNvPr id="4" name="Table 3"/>
          <p:cNvGraphicFramePr>
            <a:graphicFrameLocks noGrp="1"/>
          </p:cNvGraphicFramePr>
          <p:nvPr/>
        </p:nvGraphicFramePr>
        <p:xfrm>
          <a:off x="928688" y="3429000"/>
          <a:ext cx="7500937" cy="2519045"/>
        </p:xfrm>
        <a:graphic>
          <a:graphicData uri="http://schemas.openxmlformats.org/drawingml/2006/table">
            <a:tbl>
              <a:tblPr/>
              <a:tblGrid>
                <a:gridCol w="1643062"/>
                <a:gridCol w="5857875"/>
              </a:tblGrid>
              <a:tr h="415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ea typeface="宋体" charset="-122"/>
                        </a:rPr>
                        <a:t>A red-black tree or sub-tree whose root node is black and the black depth of the root node is h (h &gt;= 0, if h== 0, it is an empty red-black tree).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A red-black sub-tree whose root node is red and the black depth of the root node is h (h &gt;= 0, if h == 0, there is only a red node in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Isosceles Triangle 9"/>
          <p:cNvSpPr/>
          <p:nvPr/>
        </p:nvSpPr>
        <p:spPr>
          <a:xfrm>
            <a:off x="1071563" y="3929063"/>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22" name="Isosceles Triangle 21"/>
          <p:cNvSpPr/>
          <p:nvPr/>
        </p:nvSpPr>
        <p:spPr>
          <a:xfrm>
            <a:off x="1071563" y="5072063"/>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9219" name="Content Placeholder 2"/>
          <p:cNvSpPr>
            <a:spLocks noGrp="1"/>
          </p:cNvSpPr>
          <p:nvPr>
            <p:ph idx="1"/>
          </p:nvPr>
        </p:nvSpPr>
        <p:spPr/>
        <p:txBody>
          <a:bodyPr/>
          <a:lstStyle/>
          <a:p>
            <a:pPr marL="342900" lvl="1" indent="-342900" eaLnBrk="1" hangingPunct="1">
              <a:buFont typeface="Arial" charset="0"/>
              <a:buChar char="•"/>
            </a:pPr>
            <a:endParaRPr lang="zh-CN" altLang="en-US" smtClean="0">
              <a:latin typeface="Verdana" pitchFamily="34" charset="0"/>
            </a:endParaRPr>
          </a:p>
        </p:txBody>
      </p:sp>
      <p:graphicFrame>
        <p:nvGraphicFramePr>
          <p:cNvPr id="4" name="Table 3"/>
          <p:cNvGraphicFramePr>
            <a:graphicFrameLocks noGrp="1"/>
          </p:cNvGraphicFramePr>
          <p:nvPr/>
        </p:nvGraphicFramePr>
        <p:xfrm>
          <a:off x="785813" y="1714500"/>
          <a:ext cx="7643812" cy="4065905"/>
        </p:xfrm>
        <a:graphic>
          <a:graphicData uri="http://schemas.openxmlformats.org/drawingml/2006/table">
            <a:tbl>
              <a:tblPr/>
              <a:tblGrid>
                <a:gridCol w="3276600"/>
                <a:gridCol w="4367212"/>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94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ea typeface="宋体" charset="-122"/>
                        </a:rPr>
                        <a:t>A red-black tree or sub-tree whose root node is black, the black depth of the root node is h (h &gt; 0), and the black depth of its two child nodes is h-1.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60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smtClean="0">
                          <a:ln>
                            <a:noFill/>
                          </a:ln>
                          <a:solidFill>
                            <a:srgbClr val="000000"/>
                          </a:solidFill>
                          <a:effectLst/>
                          <a:latin typeface="Verdana" pitchFamily="34" charset="0"/>
                          <a:ea typeface="宋体" charset="-122"/>
                        </a:rPr>
                        <a:t>A red-black sub-tree whose root  node is red, the black depth of the root node is h (h &gt;= 0), and the black depth of its two child nodes is h too.</a:t>
                      </a: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8" name="Flowchart: Connector 7"/>
          <p:cNvSpPr/>
          <p:nvPr/>
        </p:nvSpPr>
        <p:spPr>
          <a:xfrm>
            <a:off x="1320800" y="4357688"/>
            <a:ext cx="214313" cy="214312"/>
          </a:xfrm>
          <a:prstGeom prst="flowChartConnector">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9" name="Isosceles Triangle 8"/>
          <p:cNvSpPr/>
          <p:nvPr/>
        </p:nvSpPr>
        <p:spPr>
          <a:xfrm>
            <a:off x="892175" y="4714875"/>
            <a:ext cx="357188"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10" name="Isosceles Triangle 9"/>
          <p:cNvSpPr/>
          <p:nvPr/>
        </p:nvSpPr>
        <p:spPr>
          <a:xfrm>
            <a:off x="1606550" y="4714875"/>
            <a:ext cx="357188"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cxnSp>
        <p:nvCxnSpPr>
          <p:cNvPr id="12" name="Straight Connector 11"/>
          <p:cNvCxnSpPr>
            <a:stCxn id="8" idx="3"/>
            <a:endCxn id="9" idx="0"/>
          </p:cNvCxnSpPr>
          <p:nvPr/>
        </p:nvCxnSpPr>
        <p:spPr>
          <a:xfrm rot="5400000">
            <a:off x="1124744" y="4487069"/>
            <a:ext cx="174625" cy="280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10" idx="0"/>
          </p:cNvCxnSpPr>
          <p:nvPr/>
        </p:nvCxnSpPr>
        <p:spPr>
          <a:xfrm rot="16200000" flipH="1">
            <a:off x="1558131" y="4487069"/>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1500188" y="2357438"/>
            <a:ext cx="214312"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18" name="Isosceles Triangle 17"/>
          <p:cNvSpPr/>
          <p:nvPr/>
        </p:nvSpPr>
        <p:spPr>
          <a:xfrm>
            <a:off x="857250" y="271462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20" name="Straight Connector 19"/>
          <p:cNvCxnSpPr>
            <a:stCxn id="17" idx="3"/>
            <a:endCxn id="18" idx="0"/>
          </p:cNvCxnSpPr>
          <p:nvPr/>
        </p:nvCxnSpPr>
        <p:spPr>
          <a:xfrm rot="5400000">
            <a:off x="1285875" y="2468563"/>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5"/>
            <a:endCxn id="40" idx="0"/>
          </p:cNvCxnSpPr>
          <p:nvPr/>
        </p:nvCxnSpPr>
        <p:spPr>
          <a:xfrm rot="16200000" flipH="1">
            <a:off x="1735931" y="2486819"/>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a:off x="1606550" y="2714625"/>
            <a:ext cx="714375" cy="357188"/>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42" name="Flowchart: Connector 41"/>
          <p:cNvSpPr/>
          <p:nvPr/>
        </p:nvSpPr>
        <p:spPr>
          <a:xfrm>
            <a:off x="3071813" y="2357438"/>
            <a:ext cx="214312" cy="214312"/>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43" name="Isosceles Triangle 42"/>
          <p:cNvSpPr/>
          <p:nvPr/>
        </p:nvSpPr>
        <p:spPr>
          <a:xfrm>
            <a:off x="2428875" y="2714625"/>
            <a:ext cx="714375"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44" name="Straight Connector 43"/>
          <p:cNvCxnSpPr>
            <a:stCxn id="42" idx="3"/>
            <a:endCxn id="43" idx="0"/>
          </p:cNvCxnSpPr>
          <p:nvPr/>
        </p:nvCxnSpPr>
        <p:spPr>
          <a:xfrm rot="5400000">
            <a:off x="2857500" y="2468563"/>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5"/>
            <a:endCxn id="46" idx="0"/>
          </p:cNvCxnSpPr>
          <p:nvPr/>
        </p:nvCxnSpPr>
        <p:spPr>
          <a:xfrm rot="16200000" flipH="1">
            <a:off x="3307556" y="2486819"/>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a:off x="3178175" y="2714625"/>
            <a:ext cx="714375" cy="357188"/>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47" name="Flowchart: Connector 46"/>
          <p:cNvSpPr/>
          <p:nvPr/>
        </p:nvSpPr>
        <p:spPr>
          <a:xfrm>
            <a:off x="1500188" y="3286125"/>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48" name="Isosceles Triangle 47"/>
          <p:cNvSpPr/>
          <p:nvPr/>
        </p:nvSpPr>
        <p:spPr>
          <a:xfrm>
            <a:off x="857250" y="3643313"/>
            <a:ext cx="714375"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49" name="Straight Connector 48"/>
          <p:cNvCxnSpPr>
            <a:stCxn id="47" idx="3"/>
            <a:endCxn id="48" idx="0"/>
          </p:cNvCxnSpPr>
          <p:nvPr/>
        </p:nvCxnSpPr>
        <p:spPr>
          <a:xfrm rot="5400000">
            <a:off x="1285875" y="3397251"/>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5"/>
            <a:endCxn id="51" idx="0"/>
          </p:cNvCxnSpPr>
          <p:nvPr/>
        </p:nvCxnSpPr>
        <p:spPr>
          <a:xfrm rot="16200000" flipH="1">
            <a:off x="1735931" y="3415507"/>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1606550" y="3643313"/>
            <a:ext cx="714375"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
        <p:nvSpPr>
          <p:cNvPr id="52" name="Flowchart: Connector 51"/>
          <p:cNvSpPr/>
          <p:nvPr/>
        </p:nvSpPr>
        <p:spPr>
          <a:xfrm>
            <a:off x="3071813" y="3286125"/>
            <a:ext cx="214312" cy="214313"/>
          </a:xfrm>
          <a:prstGeom prst="flowChartConnector">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t>
            </a:r>
          </a:p>
        </p:txBody>
      </p:sp>
      <p:sp>
        <p:nvSpPr>
          <p:cNvPr id="53" name="Isosceles Triangle 52"/>
          <p:cNvSpPr/>
          <p:nvPr/>
        </p:nvSpPr>
        <p:spPr>
          <a:xfrm>
            <a:off x="2428875" y="3643313"/>
            <a:ext cx="714375"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cxnSp>
        <p:nvCxnSpPr>
          <p:cNvPr id="54" name="Straight Connector 53"/>
          <p:cNvCxnSpPr>
            <a:stCxn id="52" idx="3"/>
            <a:endCxn id="53" idx="0"/>
          </p:cNvCxnSpPr>
          <p:nvPr/>
        </p:nvCxnSpPr>
        <p:spPr>
          <a:xfrm rot="5400000">
            <a:off x="2857500" y="3397251"/>
            <a:ext cx="17462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2" idx="5"/>
            <a:endCxn id="56" idx="0"/>
          </p:cNvCxnSpPr>
          <p:nvPr/>
        </p:nvCxnSpPr>
        <p:spPr>
          <a:xfrm rot="16200000" flipH="1">
            <a:off x="3307556" y="3415507"/>
            <a:ext cx="174625"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a:xfrm>
            <a:off x="3178175" y="3643313"/>
            <a:ext cx="714375"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h-1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smtClean="0">
                <a:latin typeface="Verdana" pitchFamily="34" charset="0"/>
              </a:rPr>
              <a:t>Basic assumptions </a:t>
            </a:r>
            <a:r>
              <a:rPr lang="en-US" altLang="zh-CN" sz="3200" smtClean="0">
                <a:latin typeface="Verdana" pitchFamily="34" charset="0"/>
              </a:rPr>
              <a:t>(continue…)</a:t>
            </a:r>
            <a:endParaRPr lang="zh-CN" altLang="en-US" sz="3200" smtClean="0">
              <a:latin typeface="Verdana" pitchFamily="34" charset="0"/>
            </a:endParaRPr>
          </a:p>
        </p:txBody>
      </p:sp>
      <p:sp>
        <p:nvSpPr>
          <p:cNvPr id="10243" name="Content Placeholder 2"/>
          <p:cNvSpPr>
            <a:spLocks noGrp="1"/>
          </p:cNvSpPr>
          <p:nvPr>
            <p:ph idx="1"/>
          </p:nvPr>
        </p:nvSpPr>
        <p:spPr/>
        <p:txBody>
          <a:bodyPr/>
          <a:lstStyle/>
          <a:p>
            <a:pPr marL="342900" lvl="1" indent="-342900" eaLnBrk="1" hangingPunct="1">
              <a:buFont typeface="Arial" charset="0"/>
              <a:buChar char="•"/>
            </a:pPr>
            <a:r>
              <a:rPr lang="en-US" altLang="zh-CN" smtClean="0">
                <a:latin typeface="Verdana" pitchFamily="34" charset="0"/>
              </a:rPr>
              <a:t>The root of a red-black is black, so:</a:t>
            </a:r>
            <a:endParaRPr lang="zh-CN" altLang="en-US" smtClean="0">
              <a:latin typeface="Verdana" pitchFamily="34" charset="0"/>
            </a:endParaRPr>
          </a:p>
        </p:txBody>
      </p:sp>
      <p:graphicFrame>
        <p:nvGraphicFramePr>
          <p:cNvPr id="4" name="Table 3"/>
          <p:cNvGraphicFramePr>
            <a:graphicFrameLocks noGrp="1"/>
          </p:cNvGraphicFramePr>
          <p:nvPr/>
        </p:nvGraphicFramePr>
        <p:xfrm>
          <a:off x="928688" y="2143125"/>
          <a:ext cx="7500937" cy="2644458"/>
        </p:xfrm>
        <a:graphic>
          <a:graphicData uri="http://schemas.openxmlformats.org/drawingml/2006/table">
            <a:tbl>
              <a:tblPr/>
              <a:tblGrid>
                <a:gridCol w="1643062"/>
                <a:gridCol w="5857875"/>
              </a:tblGrid>
              <a:tr h="549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2F2F2"/>
                          </a:solidFill>
                          <a:effectLst/>
                          <a:latin typeface="Verdana" pitchFamily="34" charset="0"/>
                          <a:ea typeface="宋体" charset="-122"/>
                        </a:rPr>
                        <a:t>Figure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2F2F2"/>
                          </a:solidFill>
                          <a:effectLst/>
                          <a:latin typeface="Verdana" pitchFamily="34" charset="0"/>
                          <a:ea typeface="宋体" charset="-122"/>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06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The figure can be used to represent a red-black tree or sub-tree.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47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ea typeface="宋体" charset="-122"/>
                        </a:rPr>
                        <a:t>The figure can be used to represent a red-black sub-tree (or in some intermediate states, the original root node is replaced with a red 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Verdana" pitchFamily="34"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Isosceles Triangle 9"/>
          <p:cNvSpPr/>
          <p:nvPr/>
        </p:nvSpPr>
        <p:spPr>
          <a:xfrm>
            <a:off x="1071563" y="2786063"/>
            <a:ext cx="357187" cy="357187"/>
          </a:xfrm>
          <a:prstGeom prst="triangle">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Isosceles Triangle 21"/>
          <p:cNvSpPr/>
          <p:nvPr/>
        </p:nvSpPr>
        <p:spPr>
          <a:xfrm>
            <a:off x="1071563" y="3643313"/>
            <a:ext cx="357187" cy="357187"/>
          </a:xfrm>
          <a:prstGeom prst="triangl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2432</Words>
  <Application>Microsoft Office PowerPoint</Application>
  <PresentationFormat>On-screen Show (4:3)</PresentationFormat>
  <Paragraphs>992</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The rebalancing of red-black trees</vt:lpstr>
      <vt:lpstr>Agenda</vt:lpstr>
      <vt:lpstr>Definition</vt:lpstr>
      <vt:lpstr>Basic assumptions</vt:lpstr>
      <vt:lpstr>Basic assumptions (continue…)</vt:lpstr>
      <vt:lpstr>Basic assumptions (continue…)</vt:lpstr>
      <vt:lpstr>Basic assumptions (continue…)</vt:lpstr>
      <vt:lpstr>Basic assumptions (continue…)</vt:lpstr>
      <vt:lpstr>Basic assumptions (continue…)</vt:lpstr>
      <vt:lpstr>Basic assumptions (continue…)</vt:lpstr>
      <vt:lpstr>Insert and then rebalance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lpstr>Insert and then rebalance (continue…)</vt:lpstr>
    </vt:vector>
  </TitlesOfParts>
  <Company>Symantec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dc:title>
  <dc:creator>net</dc:creator>
  <cp:lastModifiedBy>Cyril Gao</cp:lastModifiedBy>
  <cp:revision>198</cp:revision>
  <dcterms:created xsi:type="dcterms:W3CDTF">2020-11-24T13:54:57Z</dcterms:created>
  <dcterms:modified xsi:type="dcterms:W3CDTF">2020-11-25T02:02:39Z</dcterms:modified>
</cp:coreProperties>
</file>