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65b741e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25c65b741e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39641f43e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On peut aussi noter que cette chaîne est elle aussi statique, ce qui l’empêche d’être étendue (par une concaténation, par exemple).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En plus, l’initialiser directement dans le code la rend constante…</a:t>
            </a:r>
            <a:endParaRPr/>
          </a:p>
        </p:txBody>
      </p:sp>
      <p:sp>
        <p:nvSpPr>
          <p:cNvPr id="146" name="Google Shape;146;g2939641f43e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39c679695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939c679695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39641f43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2939641f43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39641f43e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Notez bien que dans l’exemple, on alloue 7 octets : 6 pour “coucou” et 1 pour le fameux caractère 0 en fin de chaîne.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939641f43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39641f43e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Attention toutefois, une fois la mémoire libérée par free, elle devient inaccessible même si le pointeur est conservé.</a:t>
            </a:r>
            <a:endParaRPr/>
          </a:p>
        </p:txBody>
      </p:sp>
      <p:sp>
        <p:nvSpPr>
          <p:cNvPr id="179" name="Google Shape;179;g2939641f43e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39641f43e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939641f43e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39641f43e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939641f43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39c679695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939c679695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39641f43e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939641f43e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39c679695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2939c679695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39c67969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2939c679695_0_0:notes"/>
          <p:cNvSpPr/>
          <p:nvPr>
            <p:ph idx="2" type="sldImg"/>
          </p:nvPr>
        </p:nvSpPr>
        <p:spPr>
          <a:xfrm>
            <a:off x="381001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39641f43e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unistd.h est la bibliothèque qui contient la fonction write.</a:t>
            </a:r>
            <a:endParaRPr/>
          </a:p>
        </p:txBody>
      </p:sp>
      <p:sp>
        <p:nvSpPr>
          <p:cNvPr id="227" name="Google Shape;227;g2939641f43e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39c679695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unistd.h est la bibliothèque qui contient la fonction write.</a:t>
            </a:r>
            <a:endParaRPr/>
          </a:p>
        </p:txBody>
      </p:sp>
      <p:sp>
        <p:nvSpPr>
          <p:cNvPr id="234" name="Google Shape;234;g2939c679695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39c67969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-Wall, -Wextra, -Werror sont des flags de compilation. Ils génèrent plus d’avertissements face aux erreurs dans le code, ne sont pas obligatoires pour la compilation mais recommandés.</a:t>
            </a:r>
            <a:endParaRPr/>
          </a:p>
        </p:txBody>
      </p:sp>
      <p:sp>
        <p:nvSpPr>
          <p:cNvPr id="242" name="Google Shape;242;g2939c679695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d6bd3dd90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25d6bd3dd90_0_3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9c679695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2939c67969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58c4d44b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5c58c4d44b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39c679695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2939c679695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9641f43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Le langage ne nous permet donc pas d’utiliser de classes ou d’objets. Toutefois, il est possible de créer des types de données complexes grâce aux structures et unions.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939641f43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39641f43e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Attention, les tailles indiquées sont vraies sur les processeurs 64 bits, mais pas partout forcément partout ailleurs. Le mot clé sizeof() peut être utilisé pour obtenir la taille d’un type.</a:t>
            </a:r>
            <a:endParaRPr/>
          </a:p>
        </p:txBody>
      </p:sp>
      <p:sp>
        <p:nvSpPr>
          <p:cNvPr id="120" name="Google Shape;120;g2939641f43e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c65b741e2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5c65b741e2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c65b741e2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c65b741e2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1">
  <p:cSld name="TITLE_AND_BODY_2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2">
  <p:cSld name="TITLE_AND_BODY_3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3">
  <p:cSld name="TITLE_AND_BODY_4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4">
  <p:cSld name="TITLE_AND_BODY_5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5">
  <p:cSld name="TITLE_AND_BODY_6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6">
  <p:cSld name="TITLE_AND_BODY_7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7">
  <p:cSld name="TITLE_AND_BODY_8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2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8">
  <p:cSld name="TITLE_AND_BODY_9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9">
  <p:cSld name="TITLE_AND_BODY_10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2">
  <p:cSld name="TITLE_3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8"/>
          <p:cNvSpPr txBox="1"/>
          <p:nvPr/>
        </p:nvSpPr>
        <p:spPr>
          <a:xfrm>
            <a:off x="3342200" y="2822325"/>
            <a:ext cx="41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Runtrack C,</a:t>
            </a:r>
            <a:endParaRPr b="1" sz="2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Jour 01 / Introduction au C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" name="Google Shape;72;p28"/>
          <p:cNvSpPr txBox="1"/>
          <p:nvPr/>
        </p:nvSpPr>
        <p:spPr>
          <a:xfrm>
            <a:off x="4516025" y="3212025"/>
            <a:ext cx="46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Chaînes de caractères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9" name="Google Shape;1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454500" y="603075"/>
            <a:ext cx="82350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 type “char” représente un caractère sur un octet. On peut donc créer un tableau de “char” pour représenter une chaîne de caractères :</a:t>
            </a:r>
            <a:endParaRPr sz="2400"/>
          </a:p>
        </p:txBody>
      </p:sp>
      <p:pic>
        <p:nvPicPr>
          <p:cNvPr id="151" name="Google Shape;1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5" y="1776975"/>
            <a:ext cx="4726050" cy="1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Chaînes de caractères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7" name="Google Shape;1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8"/>
          <p:cNvSpPr txBox="1"/>
          <p:nvPr/>
        </p:nvSpPr>
        <p:spPr>
          <a:xfrm>
            <a:off x="389850" y="515475"/>
            <a:ext cx="85350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Pour pouvoir lire une chaîne de caractère, votre ordinateur va donc devoir la lire caractère par caractère. Seulement, cela présente une nouvelle difficulté : Quand doit-il s’arrêter 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9" name="Google Shape;1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50" y="1880050"/>
            <a:ext cx="2416525" cy="24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8"/>
          <p:cNvSpPr txBox="1"/>
          <p:nvPr/>
        </p:nvSpPr>
        <p:spPr>
          <a:xfrm>
            <a:off x="2801525" y="1975750"/>
            <a:ext cx="59337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C’est donc la raison pour laquelle les chaînes de caractères doivent se terminer par un caractère spécial (0 dans la table ASCII) pour en représenter la fin.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9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4 -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Allocation de mémoire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malloc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" y="3810000"/>
            <a:ext cx="85534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/>
        </p:nvSpPr>
        <p:spPr>
          <a:xfrm>
            <a:off x="500225" y="793925"/>
            <a:ext cx="82350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Allocation dynamique vs statique.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L’argument est le nombre d’octets à allouer.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Toujours stocker le pointeur retourné par malloc dans une variable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Par exemple, pour allouer dynamiquement une chaîne de caractères qui pourra contenir “coucou” 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/>
        </p:nvSpPr>
        <p:spPr>
          <a:xfrm>
            <a:off x="500225" y="793925"/>
            <a:ext cx="82350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Ne jamais perdre de pointeur alloué.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Fuites de mémoire.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Libérer la mémoire allouée</a:t>
            </a:r>
            <a:endParaRPr sz="2400"/>
          </a:p>
        </p:txBody>
      </p:sp>
      <p:sp>
        <p:nvSpPr>
          <p:cNvPr id="182" name="Google Shape;182;p41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free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3" name="Google Shape;1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25"/>
            <a:ext cx="8839200" cy="222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2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2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5 - Syntaxe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Syntaxe - pointeurs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00225" y="793925"/>
            <a:ext cx="82350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Pour allouer de la mémoire, et donc dans les cas courants créer des tableaux dynamiques, on n’utilise pas les symboles ‘[‘ et ‘]’, mais ‘*’, pour désigner la variable comme étant un pointeur.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En revanche, les éléments d’un tableau sont accessibles avec ‘[‘ et ‘]’.</a:t>
            </a:r>
            <a:endParaRPr sz="2400"/>
          </a:p>
        </p:txBody>
      </p:sp>
      <p:pic>
        <p:nvPicPr>
          <p:cNvPr id="200" name="Google Shape;2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5" y="3483875"/>
            <a:ext cx="5292024" cy="1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Syntaxe - pointeurs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6" name="Google Shape;2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4"/>
          <p:cNvSpPr txBox="1"/>
          <p:nvPr/>
        </p:nvSpPr>
        <p:spPr>
          <a:xfrm>
            <a:off x="430250" y="757250"/>
            <a:ext cx="81420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Le symbole ‘&amp;’ sert à récupérer l’adresse mémoire d’une variable.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Par exemple, la fonction write a un pointeur sur char comme paramètre; Si on veut afficher un caractère unique et non une chaîne de caractères, il faudra donc lui passer un pointeur sur ledit caractère en argument.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08" name="Google Shape;2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5" y="3395025"/>
            <a:ext cx="4163099" cy="107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Syntaxe - caractères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4" name="Google Shape;2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5"/>
          <p:cNvSpPr txBox="1"/>
          <p:nvPr/>
        </p:nvSpPr>
        <p:spPr>
          <a:xfrm>
            <a:off x="500225" y="761925"/>
            <a:ext cx="8235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symboles ‘ et “ sont différents en C : la guillemet sert à déclarer un caractère, alors que la citation sert à déclarer une chaîne de caractères.</a:t>
            </a:r>
            <a:endParaRPr sz="2400"/>
          </a:p>
        </p:txBody>
      </p:sp>
      <p:pic>
        <p:nvPicPr>
          <p:cNvPr id="216" name="Google Shape;2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5" y="2182875"/>
            <a:ext cx="6096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6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6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6 - Hello world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/>
        </p:nvSpPr>
        <p:spPr>
          <a:xfrm>
            <a:off x="488563" y="2264392"/>
            <a:ext cx="34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Roboto Slab"/>
              <a:buNone/>
            </a:pPr>
            <a:r>
              <a:rPr b="1" lang="fr" sz="40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Sommaire</a:t>
            </a:r>
            <a:endParaRPr b="1" i="0" sz="4000" u="none" cap="none" strike="noStrike">
              <a:solidFill>
                <a:srgbClr val="3F3F3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29"/>
          <p:cNvSpPr/>
          <p:nvPr/>
        </p:nvSpPr>
        <p:spPr>
          <a:xfrm>
            <a:off x="4497355" y="-9331"/>
            <a:ext cx="4646700" cy="5152800"/>
          </a:xfrm>
          <a:prstGeom prst="rect">
            <a:avLst/>
          </a:prstGeom>
          <a:solidFill>
            <a:srgbClr val="234385"/>
          </a:solidFill>
          <a:ln cap="flat" cmpd="sng" w="25400">
            <a:solidFill>
              <a:srgbClr val="2343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9"/>
          <p:cNvSpPr txBox="1"/>
          <p:nvPr>
            <p:ph idx="4294967295" type="body"/>
          </p:nvPr>
        </p:nvSpPr>
        <p:spPr>
          <a:xfrm>
            <a:off x="5055660" y="1451166"/>
            <a:ext cx="35301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1 - Présentation du langage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2 - Typage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3 - Chaîne de caractères, tableaux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4 - Allocation de mémoire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5 - Syntaxe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6 - Hello world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7 - Questions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01371" cy="3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Hello world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7867"/>
            <a:ext cx="8007499" cy="432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Hello world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7" name="Google Shape;23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8"/>
          <p:cNvSpPr txBox="1"/>
          <p:nvPr/>
        </p:nvSpPr>
        <p:spPr>
          <a:xfrm>
            <a:off x="398325" y="907975"/>
            <a:ext cx="8609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Pour utiliser une fonction dont l’implémentation se trouve dans un autre fichier source, vous devez fournir son prototype :</a:t>
            </a:r>
            <a:endParaRPr sz="2400"/>
          </a:p>
        </p:txBody>
      </p:sp>
      <p:pic>
        <p:nvPicPr>
          <p:cNvPr id="239" name="Google Shape;2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6175"/>
            <a:ext cx="8839201" cy="253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Compilation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9"/>
          <p:cNvSpPr txBox="1"/>
          <p:nvPr/>
        </p:nvSpPr>
        <p:spPr>
          <a:xfrm>
            <a:off x="2090050" y="204572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00" y="2505000"/>
            <a:ext cx="69151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326700" y="646150"/>
            <a:ext cx="84906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La compilation des fichiers C se fait avec gcc (GNU Compiler Collection)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Voici un exemple de compilation et d’exécution d’un programme depuis le fichier hello_world.c :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/>
          <p:nvPr/>
        </p:nvSpPr>
        <p:spPr>
          <a:xfrm>
            <a:off x="0" y="-60512"/>
            <a:ext cx="9144000" cy="52041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0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7 - Questions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0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0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1 -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Présentation du langage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/>
        </p:nvSpPr>
        <p:spPr>
          <a:xfrm>
            <a:off x="500225" y="1034863"/>
            <a:ext cx="8235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langage C est un langage de programmation de bas niveau créé dans les années 1970.</a:t>
            </a:r>
            <a:endParaRPr/>
          </a:p>
        </p:txBody>
      </p:sp>
      <p:sp>
        <p:nvSpPr>
          <p:cNvPr id="94" name="Google Shape;94;p31"/>
          <p:cNvSpPr txBox="1"/>
          <p:nvPr/>
        </p:nvSpPr>
        <p:spPr>
          <a:xfrm>
            <a:off x="4572000" y="276197"/>
            <a:ext cx="4163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 au C</a:t>
            </a:r>
            <a:endParaRPr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t/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5" name="Google Shape;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325" y="3420250"/>
            <a:ext cx="1496891" cy="16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550" y="3690100"/>
            <a:ext cx="1650775" cy="16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0300" y="1752125"/>
            <a:ext cx="2705100" cy="15148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1"/>
          <p:cNvSpPr txBox="1"/>
          <p:nvPr/>
        </p:nvSpPr>
        <p:spPr>
          <a:xfrm>
            <a:off x="500225" y="2228550"/>
            <a:ext cx="20226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Contrairement à Python, qui est haut-niveau et facile à lire, le C offre un contrôle plus direct sur le matériel, mais nécessite une gestion manuelle de la mémoire</a:t>
            </a:r>
            <a:endParaRPr/>
          </a:p>
        </p:txBody>
      </p:sp>
      <p:sp>
        <p:nvSpPr>
          <p:cNvPr id="100" name="Google Shape;100;p31"/>
          <p:cNvSpPr txBox="1"/>
          <p:nvPr/>
        </p:nvSpPr>
        <p:spPr>
          <a:xfrm>
            <a:off x="4317550" y="2055411"/>
            <a:ext cx="44721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Par rapport à Java, qui fonctionne sur une machine virtuelle; le C est compilé directement en code machine, ce qui le rend généralement plus rapide. Il est largement utilisé pour le développement système et la programmation embarquée.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1"/>
          <p:cNvSpPr txBox="1"/>
          <p:nvPr/>
        </p:nvSpPr>
        <p:spPr>
          <a:xfrm>
            <a:off x="4770225" y="3690100"/>
            <a:ext cx="38232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Contrairement à ces langages de haut-niveau, le C n’est pas orienté objet, et ne </a:t>
            </a:r>
            <a:r>
              <a:rPr lang="fr"/>
              <a:t>connaît</a:t>
            </a:r>
            <a:r>
              <a:rPr lang="fr"/>
              <a:t> que des types primaires.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2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2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2 -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Typage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/>
        </p:nvSpPr>
        <p:spPr>
          <a:xfrm>
            <a:off x="500225" y="1034879"/>
            <a:ext cx="82350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En C, le typage est statique est fort, ce qui signifie que le type de chaque variable doit être déclaré explicitement et ne change jamais durant l’exécution.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3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Typage en C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5" y="2689950"/>
            <a:ext cx="8973950" cy="13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247575" y="3653800"/>
            <a:ext cx="8487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types d’entiers (char, short, int, long) existent aussi en non signés (unsigned int, etc.).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Non signés, les types ont une limite max deux fois plus grande.</a:t>
            </a:r>
            <a:endParaRPr sz="2400"/>
          </a:p>
        </p:txBody>
      </p:sp>
      <p:sp>
        <p:nvSpPr>
          <p:cNvPr id="123" name="Google Shape;123;p34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Types primaires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4" name="Google Shape;1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50" y="682950"/>
            <a:ext cx="85534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5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/>
          <p:nvPr/>
        </p:nvSpPr>
        <p:spPr>
          <a:xfrm>
            <a:off x="3347500" y="2822325"/>
            <a:ext cx="464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3 -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Chaînes de caractères, tableaux ?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Tableaux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/>
          <p:nvPr/>
        </p:nvSpPr>
        <p:spPr>
          <a:xfrm>
            <a:off x="325750" y="515475"/>
            <a:ext cx="82350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Comme nous l’avons dit précédemment, le C ne connaît que les types primaires.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Il n’existe donc pas de type pour les tableaux, chaînes de caractères, hashmaps, ou autre.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En Python :						En C :</a:t>
            </a:r>
            <a:endParaRPr sz="2400"/>
          </a:p>
        </p:txBody>
      </p:sp>
      <p:pic>
        <p:nvPicPr>
          <p:cNvPr id="141" name="Google Shape;1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00" y="2571750"/>
            <a:ext cx="4163099" cy="9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400" y="2571750"/>
            <a:ext cx="4246301" cy="9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6"/>
          <p:cNvSpPr txBox="1"/>
          <p:nvPr/>
        </p:nvSpPr>
        <p:spPr>
          <a:xfrm>
            <a:off x="238600" y="3811775"/>
            <a:ext cx="8409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En revanche, ce tableau est statique, et ne pourra pas changer de taille durant l’exécution.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