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c65b741e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g25c65b741e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39641f43e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Google Shape;142;g2939641f43e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404bda9bf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0" name="Google Shape;150;g29404bda9bf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c65b741e2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g25c65b741e2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39641f43e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6" name="Google Shape;166;g2939641f43e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39c679695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939c679695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d6bd3dd90_0_3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g25d6bd3dd90_0_3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39c67969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2939c679695_0_0:notes"/>
          <p:cNvSpPr/>
          <p:nvPr>
            <p:ph idx="2" type="sldImg"/>
          </p:nvPr>
        </p:nvSpPr>
        <p:spPr>
          <a:xfrm>
            <a:off x="381001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39c679695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g2939c679695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c58c4d44b_0_4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25c58c4d44b_0_4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404bda9bf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29404bda9bf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404bda9bf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29404bda9b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404bda9bf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29404bda9bf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39c679695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g2939c679695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39641f43e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2939641f43e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_1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1">
  <p:cSld name="TITLE_AND_BODY_2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2">
  <p:cSld name="TITLE_AND_BODY_3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3">
  <p:cSld name="TITLE_AND_BODY_4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4">
  <p:cSld name="TITLE_AND_BODY_5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5">
  <p:cSld name="TITLE_AND_BODY_6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6">
  <p:cSld name="TITLE_AND_BODY_7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7">
  <p:cSld name="TITLE_AND_BODY_8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2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8">
  <p:cSld name="TITLE_AND_BODY_9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 9">
  <p:cSld name="TITLE_AND_BODY_10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2">
  <p:cSld name="TITLE_3">
    <p:bg>
      <p:bgPr>
        <a:gradFill>
          <a:gsLst>
            <a:gs pos="0">
              <a:srgbClr val="FFFFFF"/>
            </a:gs>
            <a:gs pos="100000">
              <a:srgbClr val="DDDDDD"/>
            </a:gs>
          </a:gsLst>
          <a:lin ang="16200038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2.jp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2.jp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2.jp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/>
          <p:nvPr/>
        </p:nvSpPr>
        <p:spPr>
          <a:xfrm>
            <a:off x="0" y="100"/>
            <a:ext cx="9144000" cy="5143500"/>
          </a:xfrm>
          <a:prstGeom prst="rect">
            <a:avLst/>
          </a:prstGeom>
          <a:solidFill>
            <a:srgbClr val="00467C">
              <a:alpha val="83140"/>
            </a:srgbClr>
          </a:solidFill>
          <a:ln cap="flat" cmpd="sng" w="25400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9423" y="-968388"/>
            <a:ext cx="3771607" cy="67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8"/>
          <p:cNvSpPr txBox="1"/>
          <p:nvPr/>
        </p:nvSpPr>
        <p:spPr>
          <a:xfrm>
            <a:off x="3342200" y="2822325"/>
            <a:ext cx="416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Runtrack C,</a:t>
            </a:r>
            <a:endParaRPr b="1" sz="20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Jour 02 / Les pointeurs</a:t>
            </a:r>
            <a:endParaRPr b="0" i="0" sz="20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2" name="Google Shape;72;p28"/>
          <p:cNvSpPr txBox="1"/>
          <p:nvPr/>
        </p:nvSpPr>
        <p:spPr>
          <a:xfrm>
            <a:off x="4516025" y="3212025"/>
            <a:ext cx="46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/>
        </p:nvSpPr>
        <p:spPr>
          <a:xfrm>
            <a:off x="152400" y="722225"/>
            <a:ext cx="84876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Il y a donc 2 manières de déréférencer un pointeur :</a:t>
            </a:r>
            <a:endParaRPr sz="2400"/>
          </a:p>
        </p:txBody>
      </p:sp>
      <p:sp>
        <p:nvSpPr>
          <p:cNvPr id="145" name="Google Shape;145;p37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Accès par *</a:t>
            </a:r>
            <a:endParaRPr b="1" sz="16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6" name="Google Shape;14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05325"/>
            <a:ext cx="8839200" cy="162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8"/>
          <p:cNvSpPr txBox="1"/>
          <p:nvPr/>
        </p:nvSpPr>
        <p:spPr>
          <a:xfrm>
            <a:off x="152400" y="722225"/>
            <a:ext cx="84876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Les </a:t>
            </a:r>
            <a:r>
              <a:rPr lang="fr" sz="2400"/>
              <a:t>adresses sont stockées dans des entiers non signés; On peut donc les manipuler comme d’autres entiers, avec des additions ou soustractions.</a:t>
            </a:r>
            <a:endParaRPr sz="2400"/>
          </a:p>
        </p:txBody>
      </p:sp>
      <p:sp>
        <p:nvSpPr>
          <p:cNvPr id="153" name="Google Shape;153;p38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Arithmétique des pointeurs</a:t>
            </a:r>
            <a:endParaRPr b="1" sz="16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4" name="Google Shape;15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55625"/>
            <a:ext cx="8839200" cy="2510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40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9"/>
          <p:cNvSpPr/>
          <p:nvPr/>
        </p:nvSpPr>
        <p:spPr>
          <a:xfrm>
            <a:off x="0" y="1"/>
            <a:ext cx="9144000" cy="5406300"/>
          </a:xfrm>
          <a:prstGeom prst="rect">
            <a:avLst/>
          </a:prstGeom>
          <a:solidFill>
            <a:srgbClr val="00467C">
              <a:alpha val="83140"/>
            </a:srgbClr>
          </a:solidFill>
          <a:ln cap="flat" cmpd="sng" w="25400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9423" y="-968388"/>
            <a:ext cx="3771607" cy="67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9"/>
          <p:cNvSpPr txBox="1"/>
          <p:nvPr/>
        </p:nvSpPr>
        <p:spPr>
          <a:xfrm>
            <a:off x="3347500" y="2822325"/>
            <a:ext cx="464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i="0" lang="fr" sz="20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/ 3 - </a:t>
            </a: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Pointeur sur pointeur</a:t>
            </a:r>
            <a:endParaRPr b="0" i="0" sz="20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Pointeur sur pointeur</a:t>
            </a:r>
            <a:endParaRPr b="0" i="0" sz="1600" u="none" cap="none" strike="noStrike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0"/>
          <p:cNvSpPr txBox="1"/>
          <p:nvPr/>
        </p:nvSpPr>
        <p:spPr>
          <a:xfrm>
            <a:off x="266100" y="720475"/>
            <a:ext cx="8611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Un pointeur peut pointer sur un autre pointeur, du même type :</a:t>
            </a:r>
            <a:endParaRPr sz="2400"/>
          </a:p>
        </p:txBody>
      </p:sp>
      <p:pic>
        <p:nvPicPr>
          <p:cNvPr id="171" name="Google Shape;17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5875"/>
            <a:ext cx="8839200" cy="184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" y="14725"/>
            <a:ext cx="9144000" cy="5090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Tableaux multidimensionnels</a:t>
            </a:r>
            <a:endParaRPr b="1" sz="16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8" name="Google Shape;17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1"/>
          <p:cNvSpPr txBox="1"/>
          <p:nvPr/>
        </p:nvSpPr>
        <p:spPr>
          <a:xfrm>
            <a:off x="389850" y="515475"/>
            <a:ext cx="8535000" cy="1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Un pointeur sur pointeur peut représenter un tableau multidimensionnel 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80" name="Google Shape;1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06575"/>
            <a:ext cx="8839200" cy="2510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/>
          <p:nvPr/>
        </p:nvSpPr>
        <p:spPr>
          <a:xfrm>
            <a:off x="0" y="-60512"/>
            <a:ext cx="9144000" cy="5204100"/>
          </a:xfrm>
          <a:prstGeom prst="rect">
            <a:avLst/>
          </a:prstGeom>
          <a:solidFill>
            <a:srgbClr val="00467C">
              <a:alpha val="83140"/>
            </a:srgbClr>
          </a:solidFill>
          <a:ln cap="flat" cmpd="sng" w="25400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9423" y="-968388"/>
            <a:ext cx="3771607" cy="67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2"/>
          <p:cNvSpPr txBox="1"/>
          <p:nvPr/>
        </p:nvSpPr>
        <p:spPr>
          <a:xfrm>
            <a:off x="3347504" y="2822328"/>
            <a:ext cx="416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/ 4 - Questions</a:t>
            </a:r>
            <a:endParaRPr b="0" i="0" sz="20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/>
          <p:nvPr/>
        </p:nvSpPr>
        <p:spPr>
          <a:xfrm>
            <a:off x="488563" y="2264392"/>
            <a:ext cx="346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Roboto Slab"/>
              <a:buNone/>
            </a:pPr>
            <a:r>
              <a:rPr b="1" lang="fr" sz="4000">
                <a:solidFill>
                  <a:srgbClr val="3F3F3F"/>
                </a:solidFill>
                <a:latin typeface="Roboto Slab"/>
                <a:ea typeface="Roboto Slab"/>
                <a:cs typeface="Roboto Slab"/>
                <a:sym typeface="Roboto Slab"/>
              </a:rPr>
              <a:t>Sommaire</a:t>
            </a:r>
            <a:endParaRPr b="1" i="0" sz="4000" u="none" cap="none" strike="noStrike">
              <a:solidFill>
                <a:srgbClr val="3F3F3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8" name="Google Shape;78;p29"/>
          <p:cNvSpPr/>
          <p:nvPr/>
        </p:nvSpPr>
        <p:spPr>
          <a:xfrm>
            <a:off x="4497355" y="-9331"/>
            <a:ext cx="4646700" cy="5152800"/>
          </a:xfrm>
          <a:prstGeom prst="rect">
            <a:avLst/>
          </a:prstGeom>
          <a:solidFill>
            <a:srgbClr val="234385"/>
          </a:solidFill>
          <a:ln cap="flat" cmpd="sng" w="25400">
            <a:solidFill>
              <a:srgbClr val="2343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9"/>
          <p:cNvSpPr txBox="1"/>
          <p:nvPr>
            <p:ph idx="4294967295" type="body"/>
          </p:nvPr>
        </p:nvSpPr>
        <p:spPr>
          <a:xfrm>
            <a:off x="5055660" y="1451166"/>
            <a:ext cx="35301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1 - Variables et adresses</a:t>
            </a:r>
            <a:endParaRPr sz="17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2 - Utilisation</a:t>
            </a:r>
            <a:endParaRPr sz="17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3 - Pointeur sur pointeur</a:t>
            </a:r>
            <a:endParaRPr sz="17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4 - Questions</a:t>
            </a:r>
            <a:endParaRPr sz="17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0" name="Google Shape;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01371" cy="35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4062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0"/>
          <p:cNvSpPr/>
          <p:nvPr/>
        </p:nvSpPr>
        <p:spPr>
          <a:xfrm>
            <a:off x="0" y="1"/>
            <a:ext cx="9144000" cy="5406300"/>
          </a:xfrm>
          <a:prstGeom prst="rect">
            <a:avLst/>
          </a:prstGeom>
          <a:solidFill>
            <a:srgbClr val="00467C">
              <a:alpha val="83140"/>
            </a:srgbClr>
          </a:solidFill>
          <a:ln cap="flat" cmpd="sng" w="25400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9423" y="-968388"/>
            <a:ext cx="3771607" cy="67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0"/>
          <p:cNvSpPr txBox="1"/>
          <p:nvPr/>
        </p:nvSpPr>
        <p:spPr>
          <a:xfrm>
            <a:off x="3347504" y="2822328"/>
            <a:ext cx="416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i="0" lang="fr" sz="20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/ 1 - </a:t>
            </a: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Variables et adresses</a:t>
            </a:r>
            <a:endParaRPr b="0" i="0" sz="20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Définitions</a:t>
            </a:r>
            <a:endParaRPr b="1" sz="16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4" name="Google Shape;9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1"/>
          <p:cNvSpPr txBox="1"/>
          <p:nvPr/>
        </p:nvSpPr>
        <p:spPr>
          <a:xfrm>
            <a:off x="500225" y="868625"/>
            <a:ext cx="82350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Une adresse mémoire, c’est un une valeur non signée sur 8 octets qui représente un espace en mémoire où se trouve une variable.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Un pointeur, c’est une variable contenant une adresse mémoire.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6" name="Google Shape;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50" y="2917625"/>
            <a:ext cx="80010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2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Syntaxe</a:t>
            </a:r>
            <a:endParaRPr b="1" sz="16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2" name="Google Shape;10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2"/>
          <p:cNvSpPr txBox="1"/>
          <p:nvPr/>
        </p:nvSpPr>
        <p:spPr>
          <a:xfrm>
            <a:off x="500225" y="868625"/>
            <a:ext cx="82350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4" name="Google Shape;104;p32"/>
          <p:cNvSpPr txBox="1"/>
          <p:nvPr/>
        </p:nvSpPr>
        <p:spPr>
          <a:xfrm>
            <a:off x="500225" y="825950"/>
            <a:ext cx="82842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Le pointeur se déclare avec le symbole *, et le symbole &amp; sert à obtenir l’adresse mémoire d’une variable.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05" name="Google Shape;1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1781175"/>
            <a:ext cx="80010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Syntaxe</a:t>
            </a:r>
            <a:endParaRPr b="1" sz="16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1" name="Google Shape;1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3"/>
          <p:cNvSpPr txBox="1"/>
          <p:nvPr/>
        </p:nvSpPr>
        <p:spPr>
          <a:xfrm>
            <a:off x="500225" y="868625"/>
            <a:ext cx="82350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3" name="Google Shape;113;p33"/>
          <p:cNvSpPr txBox="1"/>
          <p:nvPr/>
        </p:nvSpPr>
        <p:spPr>
          <a:xfrm>
            <a:off x="500225" y="825950"/>
            <a:ext cx="82842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Une fois déclaré, le pointeur n’a plus besoin du symbole * pour être modifié.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14" name="Google Shape;1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75" y="1874975"/>
            <a:ext cx="85915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4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Syntaxe</a:t>
            </a:r>
            <a:endParaRPr b="1" sz="16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0" name="Google Shape;1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4"/>
          <p:cNvSpPr txBox="1"/>
          <p:nvPr/>
        </p:nvSpPr>
        <p:spPr>
          <a:xfrm>
            <a:off x="500225" y="868625"/>
            <a:ext cx="82350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2" name="Google Shape;122;p34"/>
          <p:cNvSpPr txBox="1"/>
          <p:nvPr/>
        </p:nvSpPr>
        <p:spPr>
          <a:xfrm>
            <a:off x="500225" y="825950"/>
            <a:ext cx="82842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En revanche, le symbole * peut toujours servir à déréférencer un pointeur : c’est à dire accéder à la variable vers laquelle il pointe.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23" name="Google Shape;12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00" y="2216325"/>
            <a:ext cx="7413926" cy="19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40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5"/>
          <p:cNvSpPr/>
          <p:nvPr/>
        </p:nvSpPr>
        <p:spPr>
          <a:xfrm>
            <a:off x="0" y="1"/>
            <a:ext cx="9144000" cy="5406300"/>
          </a:xfrm>
          <a:prstGeom prst="rect">
            <a:avLst/>
          </a:prstGeom>
          <a:solidFill>
            <a:srgbClr val="00467C">
              <a:alpha val="83140"/>
            </a:srgbClr>
          </a:solidFill>
          <a:ln cap="flat" cmpd="sng" w="25400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9423" y="-968388"/>
            <a:ext cx="3771607" cy="67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5"/>
          <p:cNvSpPr txBox="1"/>
          <p:nvPr/>
        </p:nvSpPr>
        <p:spPr>
          <a:xfrm>
            <a:off x="3347504" y="2822328"/>
            <a:ext cx="416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"/>
              <a:buNone/>
            </a:pPr>
            <a:r>
              <a:rPr b="1" i="0" lang="fr" sz="20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/ 2 - </a:t>
            </a:r>
            <a:r>
              <a:rPr b="1" lang="fr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Utilisation</a:t>
            </a:r>
            <a:endParaRPr b="0" i="0" sz="20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6"/>
          <p:cNvSpPr txBox="1"/>
          <p:nvPr/>
        </p:nvSpPr>
        <p:spPr>
          <a:xfrm>
            <a:off x="500225" y="1034874"/>
            <a:ext cx="8235000" cy="1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La mémoire allouée par malloc est toujours continue.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Ce qui veut dire que si on alloue 8 octets, on pourra y stocker 2 int (sur 4 octets) et accéder aux deux avec un seul pointeur 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6"/>
          <p:cNvSpPr txBox="1"/>
          <p:nvPr/>
        </p:nvSpPr>
        <p:spPr>
          <a:xfrm>
            <a:off x="4572000" y="276197"/>
            <a:ext cx="41631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3E92"/>
              </a:buClr>
              <a:buSzPts val="1600"/>
              <a:buFont typeface="Roboto Slab"/>
              <a:buNone/>
            </a:pPr>
            <a:r>
              <a:rPr b="1" lang="fr" sz="1600">
                <a:solidFill>
                  <a:srgbClr val="263E92"/>
                </a:solidFill>
                <a:latin typeface="Roboto Slab"/>
                <a:ea typeface="Roboto Slab"/>
                <a:cs typeface="Roboto Slab"/>
                <a:sym typeface="Roboto Slab"/>
              </a:rPr>
              <a:t>Accès par index</a:t>
            </a:r>
            <a:endParaRPr b="1" sz="1600">
              <a:solidFill>
                <a:srgbClr val="263E9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8" name="Google Shape;1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31" y="152486"/>
            <a:ext cx="2022438" cy="36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99074"/>
            <a:ext cx="8839200" cy="162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