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Medium-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c65b741e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g25c65b741e2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c65b741e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g25c65b741e2_0_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39c679695_0_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939c679695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410818f80_1_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9410818f80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410818f80_1_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9410818f80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410818f80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g29410818f80_1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410818f80_1_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9410818f80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410818f80_1_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9410818f80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410818f80_1_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9410818f80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410818f80_1_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9410818f80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410818f80_1_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9410818f80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39c67969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g2939c679695_0_0:notes"/>
          <p:cNvSpPr/>
          <p:nvPr>
            <p:ph idx="2" type="sldImg"/>
          </p:nvPr>
        </p:nvSpPr>
        <p:spPr>
          <a:xfrm>
            <a:off x="381001"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d6bd3dd90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g25d6bd3dd90_0_3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39c679695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g2939c679695_0_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c58c4d44b_0_4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25c58c4d44b_0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404bda9bf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29404bda9b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404bda9bf_0_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29404bda9b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39c679695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2939c679695_0_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39641f43e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939641f43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39641f43e_0_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34" name="Google Shape;134;g2939641f43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_1">
    <p:bg>
      <p:bgPr>
        <a:gradFill>
          <a:gsLst>
            <a:gs pos="0">
              <a:srgbClr val="FFFFFF"/>
            </a:gs>
            <a:gs pos="100000">
              <a:srgbClr val="DDDDDD"/>
            </a:gs>
          </a:gsLst>
          <a:lin ang="16200038" scaled="0"/>
        </a:gradFill>
      </p:bgPr>
    </p:bg>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1">
  <p:cSld name="TITLE_AND_BODY_2">
    <p:bg>
      <p:bgPr>
        <a:gradFill>
          <a:gsLst>
            <a:gs pos="0">
              <a:srgbClr val="FFFFFF"/>
            </a:gs>
            <a:gs pos="100000">
              <a:srgbClr val="DDDDDD"/>
            </a:gs>
          </a:gsLst>
          <a:lin ang="16200038" scaled="0"/>
        </a:gradFill>
      </p:bgPr>
    </p:bg>
    <p:spTree>
      <p:nvGrpSpPr>
        <p:cNvPr id="51" name="Shape 5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2">
  <p:cSld name="TITLE_AND_BODY_3">
    <p:bg>
      <p:bgPr>
        <a:gradFill>
          <a:gsLst>
            <a:gs pos="0">
              <a:srgbClr val="FFFFFF"/>
            </a:gs>
            <a:gs pos="100000">
              <a:srgbClr val="DDDDDD"/>
            </a:gs>
          </a:gsLst>
          <a:lin ang="16200038" scaled="0"/>
        </a:gradFill>
      </p:bgPr>
    </p:bg>
    <p:spTree>
      <p:nvGrpSpPr>
        <p:cNvPr id="52" name="Shape 5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3">
  <p:cSld name="TITLE_AND_BODY_4">
    <p:bg>
      <p:bgPr>
        <a:gradFill>
          <a:gsLst>
            <a:gs pos="0">
              <a:srgbClr val="FFFFFF"/>
            </a:gs>
            <a:gs pos="100000">
              <a:srgbClr val="DDDDDD"/>
            </a:gs>
          </a:gsLst>
          <a:lin ang="16200038" scaled="0"/>
        </a:gradFill>
      </p:bgPr>
    </p:bg>
    <p:spTree>
      <p:nvGrpSpPr>
        <p:cNvPr id="53" name="Shape 5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4">
  <p:cSld name="TITLE_AND_BODY_5">
    <p:bg>
      <p:bgPr>
        <a:gradFill>
          <a:gsLst>
            <a:gs pos="0">
              <a:srgbClr val="FFFFFF"/>
            </a:gs>
            <a:gs pos="100000">
              <a:srgbClr val="DDDDDD"/>
            </a:gs>
          </a:gsLst>
          <a:lin ang="16200038" scaled="0"/>
        </a:gradFill>
      </p:bgPr>
    </p:bg>
    <p:spTree>
      <p:nvGrpSpPr>
        <p:cNvPr id="54" name="Shape 5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5">
  <p:cSld name="TITLE_AND_BODY_6">
    <p:bg>
      <p:bgPr>
        <a:gradFill>
          <a:gsLst>
            <a:gs pos="0">
              <a:srgbClr val="FFFFFF"/>
            </a:gs>
            <a:gs pos="100000">
              <a:srgbClr val="DDDDDD"/>
            </a:gs>
          </a:gsLst>
          <a:lin ang="16200038" scaled="0"/>
        </a:gradFill>
      </p:bgPr>
    </p:bg>
    <p:spTree>
      <p:nvGrpSpPr>
        <p:cNvPr id="55" name="Shape 5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6">
  <p:cSld name="TITLE_AND_BODY_7">
    <p:bg>
      <p:bgPr>
        <a:gradFill>
          <a:gsLst>
            <a:gs pos="0">
              <a:srgbClr val="FFFFFF"/>
            </a:gs>
            <a:gs pos="100000">
              <a:srgbClr val="DDDDDD"/>
            </a:gs>
          </a:gsLst>
          <a:lin ang="16200038" scaled="0"/>
        </a:gradFill>
      </p:bgPr>
    </p:bg>
    <p:spTree>
      <p:nvGrpSpPr>
        <p:cNvPr id="56" name="Shape 5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7">
  <p:cSld name="TITLE_AND_BODY_8">
    <p:bg>
      <p:bgPr>
        <a:gradFill>
          <a:gsLst>
            <a:gs pos="0">
              <a:srgbClr val="FFFFFF"/>
            </a:gs>
            <a:gs pos="100000">
              <a:srgbClr val="DDDDDD"/>
            </a:gs>
          </a:gsLst>
          <a:lin ang="16200038" scaled="0"/>
        </a:gradFill>
      </p:bgPr>
    </p:bg>
    <p:spTree>
      <p:nvGrpSpPr>
        <p:cNvPr id="58" name="Shape 5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gradFill>
          <a:gsLst>
            <a:gs pos="0">
              <a:srgbClr val="FFFFFF"/>
            </a:gs>
            <a:gs pos="100000">
              <a:srgbClr val="DDDDDD"/>
            </a:gs>
          </a:gsLst>
          <a:lin ang="16200038" scaled="0"/>
        </a:gradFill>
      </p:bgPr>
    </p:bg>
    <p:spTree>
      <p:nvGrpSpPr>
        <p:cNvPr id="59" name="Shape 5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60" name="Shape 6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bg>
      <p:bgPr>
        <a:gradFill>
          <a:gsLst>
            <a:gs pos="0">
              <a:srgbClr val="FFFFFF"/>
            </a:gs>
            <a:gs pos="100000">
              <a:srgbClr val="DDDDDD"/>
            </a:gs>
          </a:gsLst>
          <a:lin ang="16200038" scaled="0"/>
        </a:gradFill>
      </p:bgPr>
    </p:bg>
    <p:spTree>
      <p:nvGrpSpPr>
        <p:cNvPr id="61" name="Shape 6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8">
  <p:cSld name="TITLE_AND_BODY_9">
    <p:bg>
      <p:bgPr>
        <a:gradFill>
          <a:gsLst>
            <a:gs pos="0">
              <a:srgbClr val="FFFFFF"/>
            </a:gs>
            <a:gs pos="100000">
              <a:srgbClr val="DDDDDD"/>
            </a:gs>
          </a:gsLst>
          <a:lin ang="16200038" scaled="0"/>
        </a:gradFill>
      </p:bgPr>
    </p:bg>
    <p:spTree>
      <p:nvGrpSpPr>
        <p:cNvPr id="62" name="Shape 6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9">
  <p:cSld name="TITLE_AND_BODY_10">
    <p:bg>
      <p:bgPr>
        <a:gradFill>
          <a:gsLst>
            <a:gs pos="0">
              <a:srgbClr val="FFFFFF"/>
            </a:gs>
            <a:gs pos="100000">
              <a:srgbClr val="DDDDDD"/>
            </a:gs>
          </a:gsLst>
          <a:lin ang="16200038" scaled="0"/>
        </a:gradFill>
      </p:bgPr>
    </p:bg>
    <p:spTree>
      <p:nvGrpSpPr>
        <p:cNvPr id="63" name="Shape 6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_3">
    <p:bg>
      <p:bgPr>
        <a:gradFill>
          <a:gsLst>
            <a:gs pos="0">
              <a:srgbClr val="FFFFFF"/>
            </a:gs>
            <a:gs pos="100000">
              <a:srgbClr val="DDDDDD"/>
            </a:gs>
          </a:gsLst>
          <a:lin ang="16200038" scaled="0"/>
        </a:gradFill>
      </p:bgPr>
    </p:bg>
    <p:spTree>
      <p:nvGrpSpPr>
        <p:cNvPr id="64" name="Shape 6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jp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jp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jp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28"/>
          <p:cNvSpPr/>
          <p:nvPr/>
        </p:nvSpPr>
        <p:spPr>
          <a:xfrm>
            <a:off x="0" y="100"/>
            <a:ext cx="9144000" cy="5143500"/>
          </a:xfrm>
          <a:prstGeom prst="rect">
            <a:avLst/>
          </a:prstGeom>
          <a:solidFill>
            <a:srgbClr val="00467C">
              <a:alpha val="83140"/>
            </a:srgbClr>
          </a:solidFill>
          <a:ln cap="flat" cmpd="sng" w="25400">
            <a:solidFill>
              <a:schemeClr val="accent1">
                <a:alpha val="0"/>
              </a:schemeClr>
            </a:solidFill>
            <a:prstDash val="solid"/>
            <a:round/>
            <a:headEnd len="sm" w="sm" type="none"/>
            <a:tailEnd len="sm" w="sm" type="none"/>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FFFFFF"/>
              </a:buClr>
              <a:buSzPts val="700"/>
              <a:buFont typeface="Arial"/>
              <a:buNone/>
            </a:pPr>
            <a:r>
              <a:t/>
            </a:r>
            <a:endParaRPr b="0" i="0" sz="700" u="none" cap="none" strike="noStrike">
              <a:solidFill>
                <a:srgbClr val="FFFFFF"/>
              </a:solidFill>
              <a:latin typeface="Arial"/>
              <a:ea typeface="Arial"/>
              <a:cs typeface="Arial"/>
              <a:sym typeface="Arial"/>
            </a:endParaRPr>
          </a:p>
        </p:txBody>
      </p:sp>
      <p:pic>
        <p:nvPicPr>
          <p:cNvPr id="70" name="Google Shape;70;p28"/>
          <p:cNvPicPr preferRelativeResize="0"/>
          <p:nvPr/>
        </p:nvPicPr>
        <p:blipFill rotWithShape="1">
          <a:blip r:embed="rId4">
            <a:alphaModFix/>
          </a:blip>
          <a:srcRect b="0" l="0" r="0" t="0"/>
          <a:stretch/>
        </p:blipFill>
        <p:spPr>
          <a:xfrm>
            <a:off x="2549423" y="-968388"/>
            <a:ext cx="3771607" cy="6705076"/>
          </a:xfrm>
          <a:prstGeom prst="rect">
            <a:avLst/>
          </a:prstGeom>
          <a:noFill/>
          <a:ln>
            <a:noFill/>
          </a:ln>
        </p:spPr>
      </p:pic>
      <p:sp>
        <p:nvSpPr>
          <p:cNvPr id="71" name="Google Shape;71;p28"/>
          <p:cNvSpPr txBox="1"/>
          <p:nvPr/>
        </p:nvSpPr>
        <p:spPr>
          <a:xfrm>
            <a:off x="3342200" y="2822325"/>
            <a:ext cx="4168500" cy="4311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Clr>
                <a:schemeClr val="lt1"/>
              </a:buClr>
              <a:buSzPts val="2000"/>
              <a:buFont typeface="Roboto Slab"/>
              <a:buNone/>
            </a:pPr>
            <a:r>
              <a:rPr b="1" lang="fr" sz="2000">
                <a:solidFill>
                  <a:schemeClr val="lt1"/>
                </a:solidFill>
                <a:latin typeface="Roboto Slab"/>
                <a:ea typeface="Roboto Slab"/>
                <a:cs typeface="Roboto Slab"/>
                <a:sym typeface="Roboto Slab"/>
              </a:rPr>
              <a:t>Runtrack C,</a:t>
            </a:r>
            <a:endParaRPr b="1" sz="2000">
              <a:solidFill>
                <a:schemeClr val="lt1"/>
              </a:solidFill>
              <a:latin typeface="Roboto Slab"/>
              <a:ea typeface="Roboto Slab"/>
              <a:cs typeface="Roboto Slab"/>
              <a:sym typeface="Roboto Slab"/>
            </a:endParaRPr>
          </a:p>
          <a:p>
            <a:pPr indent="0" lvl="0" marL="0" marR="0" rtl="0" algn="l">
              <a:lnSpc>
                <a:spcPct val="70000"/>
              </a:lnSpc>
              <a:spcBef>
                <a:spcPts val="0"/>
              </a:spcBef>
              <a:spcAft>
                <a:spcPts val="0"/>
              </a:spcAft>
              <a:buClr>
                <a:schemeClr val="lt1"/>
              </a:buClr>
              <a:buSzPts val="2000"/>
              <a:buFont typeface="Roboto Slab"/>
              <a:buNone/>
            </a:pPr>
            <a:r>
              <a:rPr b="1" lang="fr" sz="2000">
                <a:solidFill>
                  <a:schemeClr val="lt1"/>
                </a:solidFill>
                <a:latin typeface="Roboto Slab"/>
                <a:ea typeface="Roboto Slab"/>
                <a:cs typeface="Roboto Slab"/>
                <a:sym typeface="Roboto Slab"/>
              </a:rPr>
              <a:t>Jour 04 / Les headers</a:t>
            </a:r>
            <a:endParaRPr b="0" i="0" sz="2000" u="none" cap="none" strike="noStrike">
              <a:solidFill>
                <a:schemeClr val="lt1"/>
              </a:solidFill>
              <a:latin typeface="Roboto Slab"/>
              <a:ea typeface="Roboto Slab"/>
              <a:cs typeface="Roboto Slab"/>
              <a:sym typeface="Roboto Slab"/>
            </a:endParaRPr>
          </a:p>
        </p:txBody>
      </p:sp>
      <p:sp>
        <p:nvSpPr>
          <p:cNvPr id="72" name="Google Shape;72;p28"/>
          <p:cNvSpPr txBox="1"/>
          <p:nvPr/>
        </p:nvSpPr>
        <p:spPr>
          <a:xfrm>
            <a:off x="4516025" y="3212025"/>
            <a:ext cx="46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pic>
        <p:nvPicPr>
          <p:cNvPr id="144" name="Google Shape;144;p37"/>
          <p:cNvPicPr preferRelativeResize="0"/>
          <p:nvPr/>
        </p:nvPicPr>
        <p:blipFill rotWithShape="1">
          <a:blip r:embed="rId4">
            <a:alphaModFix/>
          </a:blip>
          <a:srcRect b="0" l="0" r="0" t="0"/>
          <a:stretch/>
        </p:blipFill>
        <p:spPr>
          <a:xfrm>
            <a:off x="0" y="0"/>
            <a:ext cx="9144000" cy="5406201"/>
          </a:xfrm>
          <a:prstGeom prst="rect">
            <a:avLst/>
          </a:prstGeom>
          <a:noFill/>
          <a:ln>
            <a:noFill/>
          </a:ln>
        </p:spPr>
      </p:pic>
      <p:sp>
        <p:nvSpPr>
          <p:cNvPr id="145" name="Google Shape;145;p37"/>
          <p:cNvSpPr/>
          <p:nvPr/>
        </p:nvSpPr>
        <p:spPr>
          <a:xfrm>
            <a:off x="0" y="1"/>
            <a:ext cx="9144000" cy="5406300"/>
          </a:xfrm>
          <a:prstGeom prst="rect">
            <a:avLst/>
          </a:prstGeom>
          <a:solidFill>
            <a:srgbClr val="00467C">
              <a:alpha val="83140"/>
            </a:srgbClr>
          </a:solidFill>
          <a:ln cap="flat" cmpd="sng" w="25400">
            <a:solidFill>
              <a:schemeClr val="accent1">
                <a:alpha val="0"/>
              </a:schemeClr>
            </a:solidFill>
            <a:prstDash val="solid"/>
            <a:round/>
            <a:headEnd len="sm" w="sm" type="none"/>
            <a:tailEnd len="sm" w="sm" type="none"/>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FFFFFF"/>
              </a:buClr>
              <a:buSzPts val="700"/>
              <a:buFont typeface="Arial"/>
              <a:buNone/>
            </a:pPr>
            <a:r>
              <a:t/>
            </a:r>
            <a:endParaRPr b="0" i="0" sz="700" u="none" cap="none" strike="noStrike">
              <a:solidFill>
                <a:srgbClr val="FFFFFF"/>
              </a:solidFill>
              <a:latin typeface="Arial"/>
              <a:ea typeface="Arial"/>
              <a:cs typeface="Arial"/>
              <a:sym typeface="Arial"/>
            </a:endParaRPr>
          </a:p>
        </p:txBody>
      </p:sp>
      <p:pic>
        <p:nvPicPr>
          <p:cNvPr id="146" name="Google Shape;146;p37"/>
          <p:cNvPicPr preferRelativeResize="0"/>
          <p:nvPr/>
        </p:nvPicPr>
        <p:blipFill rotWithShape="1">
          <a:blip r:embed="rId5">
            <a:alphaModFix/>
          </a:blip>
          <a:srcRect b="0" l="0" r="0" t="0"/>
          <a:stretch/>
        </p:blipFill>
        <p:spPr>
          <a:xfrm>
            <a:off x="2549423" y="-968388"/>
            <a:ext cx="3771607" cy="6705076"/>
          </a:xfrm>
          <a:prstGeom prst="rect">
            <a:avLst/>
          </a:prstGeom>
          <a:noFill/>
          <a:ln>
            <a:noFill/>
          </a:ln>
        </p:spPr>
      </p:pic>
      <p:sp>
        <p:nvSpPr>
          <p:cNvPr id="147" name="Google Shape;147;p37"/>
          <p:cNvSpPr txBox="1"/>
          <p:nvPr/>
        </p:nvSpPr>
        <p:spPr>
          <a:xfrm>
            <a:off x="3347500" y="2822325"/>
            <a:ext cx="4643100" cy="2154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Clr>
                <a:schemeClr val="lt1"/>
              </a:buClr>
              <a:buSzPts val="2000"/>
              <a:buFont typeface="Roboto Slab"/>
              <a:buNone/>
            </a:pPr>
            <a:r>
              <a:rPr b="1" i="0" lang="fr" sz="2000" u="none" cap="none" strike="noStrike">
                <a:solidFill>
                  <a:schemeClr val="lt1"/>
                </a:solidFill>
                <a:latin typeface="Roboto Slab"/>
                <a:ea typeface="Roboto Slab"/>
                <a:cs typeface="Roboto Slab"/>
                <a:sym typeface="Roboto Slab"/>
              </a:rPr>
              <a:t>/ 3 - </a:t>
            </a:r>
            <a:r>
              <a:rPr b="1" lang="fr" sz="2000">
                <a:solidFill>
                  <a:schemeClr val="lt1"/>
                </a:solidFill>
                <a:latin typeface="Roboto Slab"/>
                <a:ea typeface="Roboto Slab"/>
                <a:cs typeface="Roboto Slab"/>
                <a:sym typeface="Roboto Slab"/>
              </a:rPr>
              <a:t>Structures</a:t>
            </a:r>
            <a:endParaRPr b="0" i="0" sz="20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 name="Shape 151"/>
        <p:cNvGrpSpPr/>
        <p:nvPr/>
      </p:nvGrpSpPr>
      <p:grpSpPr>
        <a:xfrm>
          <a:off x="0" y="0"/>
          <a:ext cx="0" cy="0"/>
          <a:chOff x="0" y="0"/>
          <a:chExt cx="0" cy="0"/>
        </a:xfrm>
      </p:grpSpPr>
      <p:sp>
        <p:nvSpPr>
          <p:cNvPr id="152" name="Google Shape;152;p38"/>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Structures</a:t>
            </a:r>
            <a:endParaRPr b="1" sz="1600">
              <a:solidFill>
                <a:srgbClr val="263E92"/>
              </a:solidFill>
              <a:latin typeface="Roboto Slab"/>
              <a:ea typeface="Roboto Slab"/>
              <a:cs typeface="Roboto Slab"/>
              <a:sym typeface="Roboto Slab"/>
            </a:endParaRPr>
          </a:p>
        </p:txBody>
      </p:sp>
      <p:pic>
        <p:nvPicPr>
          <p:cNvPr id="153" name="Google Shape;153;p38"/>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154" name="Google Shape;154;p38"/>
          <p:cNvSpPr txBox="1"/>
          <p:nvPr/>
        </p:nvSpPr>
        <p:spPr>
          <a:xfrm>
            <a:off x="389850" y="515475"/>
            <a:ext cx="8535000" cy="12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Les structures sont des types complexes et personnalisables.</a:t>
            </a:r>
            <a:endParaRPr sz="2400"/>
          </a:p>
          <a:p>
            <a:pPr indent="0" lvl="0" marL="0" rtl="0" algn="l">
              <a:spcBef>
                <a:spcPts val="0"/>
              </a:spcBef>
              <a:spcAft>
                <a:spcPts val="0"/>
              </a:spcAft>
              <a:buNone/>
            </a:pPr>
            <a:r>
              <a:rPr lang="fr" sz="2400"/>
              <a:t>Elles peuvent contenir tout type de données, y compris d’autres structures. On les déclare ainsi :</a:t>
            </a:r>
            <a:endParaRPr sz="2400"/>
          </a:p>
          <a:p>
            <a:pPr indent="0" lvl="0" marL="0" rtl="0" algn="l">
              <a:spcBef>
                <a:spcPts val="0"/>
              </a:spcBef>
              <a:spcAft>
                <a:spcPts val="0"/>
              </a:spcAft>
              <a:buNone/>
            </a:pPr>
            <a:r>
              <a:t/>
            </a:r>
            <a:endParaRPr sz="2400"/>
          </a:p>
        </p:txBody>
      </p:sp>
      <p:pic>
        <p:nvPicPr>
          <p:cNvPr id="155" name="Google Shape;155;p38"/>
          <p:cNvPicPr preferRelativeResize="0"/>
          <p:nvPr/>
        </p:nvPicPr>
        <p:blipFill>
          <a:blip r:embed="rId4">
            <a:alphaModFix/>
          </a:blip>
          <a:stretch>
            <a:fillRect/>
          </a:stretch>
        </p:blipFill>
        <p:spPr>
          <a:xfrm>
            <a:off x="152400" y="1906575"/>
            <a:ext cx="8839201" cy="23081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39"/>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Typedef</a:t>
            </a:r>
            <a:endParaRPr b="1" sz="1600">
              <a:solidFill>
                <a:srgbClr val="263E92"/>
              </a:solidFill>
              <a:latin typeface="Roboto Slab"/>
              <a:ea typeface="Roboto Slab"/>
              <a:cs typeface="Roboto Slab"/>
              <a:sym typeface="Roboto Slab"/>
            </a:endParaRPr>
          </a:p>
        </p:txBody>
      </p:sp>
      <p:pic>
        <p:nvPicPr>
          <p:cNvPr id="161" name="Google Shape;161;p39"/>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162" name="Google Shape;162;p39"/>
          <p:cNvSpPr txBox="1"/>
          <p:nvPr/>
        </p:nvSpPr>
        <p:spPr>
          <a:xfrm>
            <a:off x="389850" y="515475"/>
            <a:ext cx="8535000" cy="16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Typedef est un mot-clé en C qui permet de créer un nom simple pour un type de données. Pour les structures, il permet par exemple de ne pas avoir à écrire struct à chaque fois qu’on veut en créer une.</a:t>
            </a:r>
            <a:endParaRPr sz="2400"/>
          </a:p>
        </p:txBody>
      </p:sp>
      <p:pic>
        <p:nvPicPr>
          <p:cNvPr id="163" name="Google Shape;163;p39"/>
          <p:cNvPicPr preferRelativeResize="0"/>
          <p:nvPr/>
        </p:nvPicPr>
        <p:blipFill>
          <a:blip r:embed="rId4">
            <a:alphaModFix/>
          </a:blip>
          <a:stretch>
            <a:fillRect/>
          </a:stretch>
        </p:blipFill>
        <p:spPr>
          <a:xfrm>
            <a:off x="152400" y="2344275"/>
            <a:ext cx="8499433" cy="2646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40"/>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Syntaxe</a:t>
            </a:r>
            <a:endParaRPr b="1" sz="1600">
              <a:solidFill>
                <a:srgbClr val="263E92"/>
              </a:solidFill>
              <a:latin typeface="Roboto Slab"/>
              <a:ea typeface="Roboto Slab"/>
              <a:cs typeface="Roboto Slab"/>
              <a:sym typeface="Roboto Slab"/>
            </a:endParaRPr>
          </a:p>
        </p:txBody>
      </p:sp>
      <p:pic>
        <p:nvPicPr>
          <p:cNvPr id="169" name="Google Shape;169;p40"/>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170" name="Google Shape;170;p40"/>
          <p:cNvSpPr txBox="1"/>
          <p:nvPr/>
        </p:nvSpPr>
        <p:spPr>
          <a:xfrm>
            <a:off x="389850" y="515475"/>
            <a:ext cx="8535000" cy="20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La syntaxe pour accéder aux données des structures est un peu particulière : pour accéder à un de ses attributs, on utilise un simple “.”. En revanche, si on a un pointeur sur structure et non une structure, on utiliser une flèche “-&gt;” pour la déréférencer et accéder à ses données.</a:t>
            </a:r>
            <a:endParaRPr sz="2400"/>
          </a:p>
        </p:txBody>
      </p:sp>
      <p:pic>
        <p:nvPicPr>
          <p:cNvPr id="171" name="Google Shape;171;p40"/>
          <p:cNvPicPr preferRelativeResize="0"/>
          <p:nvPr/>
        </p:nvPicPr>
        <p:blipFill>
          <a:blip r:embed="rId4">
            <a:alphaModFix/>
          </a:blip>
          <a:stretch>
            <a:fillRect/>
          </a:stretch>
        </p:blipFill>
        <p:spPr>
          <a:xfrm>
            <a:off x="152400" y="2675175"/>
            <a:ext cx="8839201" cy="18635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pic>
        <p:nvPicPr>
          <p:cNvPr id="176" name="Google Shape;176;p41"/>
          <p:cNvPicPr preferRelativeResize="0"/>
          <p:nvPr/>
        </p:nvPicPr>
        <p:blipFill rotWithShape="1">
          <a:blip r:embed="rId4">
            <a:alphaModFix/>
          </a:blip>
          <a:srcRect b="0" l="0" r="0" t="0"/>
          <a:stretch/>
        </p:blipFill>
        <p:spPr>
          <a:xfrm>
            <a:off x="0" y="0"/>
            <a:ext cx="9144000" cy="5406201"/>
          </a:xfrm>
          <a:prstGeom prst="rect">
            <a:avLst/>
          </a:prstGeom>
          <a:noFill/>
          <a:ln>
            <a:noFill/>
          </a:ln>
        </p:spPr>
      </p:pic>
      <p:sp>
        <p:nvSpPr>
          <p:cNvPr id="177" name="Google Shape;177;p41"/>
          <p:cNvSpPr/>
          <p:nvPr/>
        </p:nvSpPr>
        <p:spPr>
          <a:xfrm>
            <a:off x="0" y="1"/>
            <a:ext cx="9144000" cy="5406300"/>
          </a:xfrm>
          <a:prstGeom prst="rect">
            <a:avLst/>
          </a:prstGeom>
          <a:solidFill>
            <a:srgbClr val="00467C">
              <a:alpha val="83140"/>
            </a:srgbClr>
          </a:solidFill>
          <a:ln cap="flat" cmpd="sng" w="25400">
            <a:solidFill>
              <a:schemeClr val="accent1">
                <a:alpha val="0"/>
              </a:schemeClr>
            </a:solidFill>
            <a:prstDash val="solid"/>
            <a:round/>
            <a:headEnd len="sm" w="sm" type="none"/>
            <a:tailEnd len="sm" w="sm" type="none"/>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FFFFFF"/>
              </a:buClr>
              <a:buSzPts val="700"/>
              <a:buFont typeface="Arial"/>
              <a:buNone/>
            </a:pPr>
            <a:r>
              <a:t/>
            </a:r>
            <a:endParaRPr b="0" i="0" sz="700" u="none" cap="none" strike="noStrike">
              <a:solidFill>
                <a:srgbClr val="FFFFFF"/>
              </a:solidFill>
              <a:latin typeface="Arial"/>
              <a:ea typeface="Arial"/>
              <a:cs typeface="Arial"/>
              <a:sym typeface="Arial"/>
            </a:endParaRPr>
          </a:p>
        </p:txBody>
      </p:sp>
      <p:pic>
        <p:nvPicPr>
          <p:cNvPr id="178" name="Google Shape;178;p41"/>
          <p:cNvPicPr preferRelativeResize="0"/>
          <p:nvPr/>
        </p:nvPicPr>
        <p:blipFill rotWithShape="1">
          <a:blip r:embed="rId5">
            <a:alphaModFix/>
          </a:blip>
          <a:srcRect b="0" l="0" r="0" t="0"/>
          <a:stretch/>
        </p:blipFill>
        <p:spPr>
          <a:xfrm>
            <a:off x="2549423" y="-968388"/>
            <a:ext cx="3771607" cy="6705076"/>
          </a:xfrm>
          <a:prstGeom prst="rect">
            <a:avLst/>
          </a:prstGeom>
          <a:noFill/>
          <a:ln>
            <a:noFill/>
          </a:ln>
        </p:spPr>
      </p:pic>
      <p:sp>
        <p:nvSpPr>
          <p:cNvPr id="179" name="Google Shape;179;p41"/>
          <p:cNvSpPr txBox="1"/>
          <p:nvPr/>
        </p:nvSpPr>
        <p:spPr>
          <a:xfrm>
            <a:off x="3347500" y="2822325"/>
            <a:ext cx="4643100" cy="2154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Clr>
                <a:schemeClr val="lt1"/>
              </a:buClr>
              <a:buSzPts val="2000"/>
              <a:buFont typeface="Roboto Slab"/>
              <a:buNone/>
            </a:pPr>
            <a:r>
              <a:rPr b="1" i="0" lang="fr" sz="2000" u="none" cap="none" strike="noStrike">
                <a:solidFill>
                  <a:schemeClr val="lt1"/>
                </a:solidFill>
                <a:latin typeface="Roboto Slab"/>
                <a:ea typeface="Roboto Slab"/>
                <a:cs typeface="Roboto Slab"/>
                <a:sym typeface="Roboto Slab"/>
              </a:rPr>
              <a:t>/ </a:t>
            </a:r>
            <a:r>
              <a:rPr b="1" lang="fr" sz="2000">
                <a:solidFill>
                  <a:schemeClr val="lt1"/>
                </a:solidFill>
                <a:latin typeface="Roboto Slab"/>
                <a:ea typeface="Roboto Slab"/>
                <a:cs typeface="Roboto Slab"/>
                <a:sym typeface="Roboto Slab"/>
              </a:rPr>
              <a:t>4</a:t>
            </a:r>
            <a:r>
              <a:rPr b="1" i="0" lang="fr" sz="2000" u="none" cap="none" strike="noStrike">
                <a:solidFill>
                  <a:schemeClr val="lt1"/>
                </a:solidFill>
                <a:latin typeface="Roboto Slab"/>
                <a:ea typeface="Roboto Slab"/>
                <a:cs typeface="Roboto Slab"/>
                <a:sym typeface="Roboto Slab"/>
              </a:rPr>
              <a:t> - </a:t>
            </a:r>
            <a:r>
              <a:rPr b="1" lang="fr" sz="2000">
                <a:solidFill>
                  <a:schemeClr val="lt1"/>
                </a:solidFill>
                <a:latin typeface="Roboto Slab"/>
                <a:ea typeface="Roboto Slab"/>
                <a:cs typeface="Roboto Slab"/>
                <a:sym typeface="Roboto Slab"/>
              </a:rPr>
              <a:t>Listes chaînées</a:t>
            </a:r>
            <a:endParaRPr b="0" i="0" sz="20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42"/>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Listes chaînées</a:t>
            </a:r>
            <a:endParaRPr b="1" sz="1600">
              <a:solidFill>
                <a:srgbClr val="263E92"/>
              </a:solidFill>
              <a:latin typeface="Roboto Slab"/>
              <a:ea typeface="Roboto Slab"/>
              <a:cs typeface="Roboto Slab"/>
              <a:sym typeface="Roboto Slab"/>
            </a:endParaRPr>
          </a:p>
        </p:txBody>
      </p:sp>
      <p:pic>
        <p:nvPicPr>
          <p:cNvPr id="185" name="Google Shape;185;p42"/>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186" name="Google Shape;186;p42"/>
          <p:cNvSpPr txBox="1"/>
          <p:nvPr/>
        </p:nvSpPr>
        <p:spPr>
          <a:xfrm>
            <a:off x="389850" y="515475"/>
            <a:ext cx="8535000" cy="20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Les listes chaînées sont des structures qui contiennent un pointeur vers un élément du même type qu’elles même.</a:t>
            </a:r>
            <a:endParaRPr sz="2400"/>
          </a:p>
          <a:p>
            <a:pPr indent="0" lvl="0" marL="0" rtl="0" algn="l">
              <a:spcBef>
                <a:spcPts val="0"/>
              </a:spcBef>
              <a:spcAft>
                <a:spcPts val="0"/>
              </a:spcAft>
              <a:buNone/>
            </a:pPr>
            <a:r>
              <a:rPr lang="fr" sz="2400"/>
              <a:t>Ainsi, on peut lier des éléments dynamiques ensemble en ne conservant qu’un seul pointeur, et en pouvant les modifier d’une manière plus flexible qu’un tableau.</a:t>
            </a:r>
            <a:endParaRPr sz="2400"/>
          </a:p>
        </p:txBody>
      </p:sp>
      <p:pic>
        <p:nvPicPr>
          <p:cNvPr id="187" name="Google Shape;187;p42"/>
          <p:cNvPicPr preferRelativeResize="0"/>
          <p:nvPr/>
        </p:nvPicPr>
        <p:blipFill>
          <a:blip r:embed="rId4">
            <a:alphaModFix/>
          </a:blip>
          <a:stretch>
            <a:fillRect/>
          </a:stretch>
        </p:blipFill>
        <p:spPr>
          <a:xfrm>
            <a:off x="152400" y="2724075"/>
            <a:ext cx="8839201" cy="20858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43"/>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Avantages et inconvénients</a:t>
            </a:r>
            <a:endParaRPr b="1" sz="1600">
              <a:solidFill>
                <a:srgbClr val="263E92"/>
              </a:solidFill>
              <a:latin typeface="Roboto Slab"/>
              <a:ea typeface="Roboto Slab"/>
              <a:cs typeface="Roboto Slab"/>
              <a:sym typeface="Roboto Slab"/>
            </a:endParaRPr>
          </a:p>
        </p:txBody>
      </p:sp>
      <p:pic>
        <p:nvPicPr>
          <p:cNvPr id="193" name="Google Shape;193;p43"/>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194" name="Google Shape;194;p43"/>
          <p:cNvSpPr txBox="1"/>
          <p:nvPr/>
        </p:nvSpPr>
        <p:spPr>
          <a:xfrm>
            <a:off x="389850" y="515475"/>
            <a:ext cx="8535000" cy="20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Un avantage évident des listes chaînées par rapport aux tableaux est simple : on peut retirer ou ajouter des éléments au milieu sans avoir à réallouer toute la liste.</a:t>
            </a:r>
            <a:endParaRPr sz="2400"/>
          </a:p>
          <a:p>
            <a:pPr indent="0" lvl="0" marL="0" rtl="0" algn="l">
              <a:spcBef>
                <a:spcPts val="0"/>
              </a:spcBef>
              <a:spcAft>
                <a:spcPts val="0"/>
              </a:spcAft>
              <a:buNone/>
            </a:pPr>
            <a:r>
              <a:rPr lang="fr" sz="2400"/>
              <a:t>Un inconvénient tout aussi évident est que les listes ne sont pas indexées. Pour accéder au 3ème élément d’une liste :</a:t>
            </a:r>
            <a:endParaRPr sz="2400"/>
          </a:p>
        </p:txBody>
      </p:sp>
      <p:pic>
        <p:nvPicPr>
          <p:cNvPr id="195" name="Google Shape;195;p43"/>
          <p:cNvPicPr preferRelativeResize="0"/>
          <p:nvPr/>
        </p:nvPicPr>
        <p:blipFill>
          <a:blip r:embed="rId4">
            <a:alphaModFix/>
          </a:blip>
          <a:stretch>
            <a:fillRect/>
          </a:stretch>
        </p:blipFill>
        <p:spPr>
          <a:xfrm>
            <a:off x="152400" y="2724075"/>
            <a:ext cx="8839201" cy="16413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44"/>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Exemples pratique</a:t>
            </a:r>
            <a:endParaRPr b="1" sz="1600">
              <a:solidFill>
                <a:srgbClr val="263E92"/>
              </a:solidFill>
              <a:latin typeface="Roboto Slab"/>
              <a:ea typeface="Roboto Slab"/>
              <a:cs typeface="Roboto Slab"/>
              <a:sym typeface="Roboto Slab"/>
            </a:endParaRPr>
          </a:p>
        </p:txBody>
      </p:sp>
      <p:pic>
        <p:nvPicPr>
          <p:cNvPr id="201" name="Google Shape;201;p44"/>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202" name="Google Shape;202;p44"/>
          <p:cNvSpPr txBox="1"/>
          <p:nvPr/>
        </p:nvSpPr>
        <p:spPr>
          <a:xfrm>
            <a:off x="226225" y="515475"/>
            <a:ext cx="8698500" cy="20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Pour ajouter un élément dans entre deux éléments d’une liste :</a:t>
            </a:r>
            <a:endParaRPr sz="2400"/>
          </a:p>
        </p:txBody>
      </p:sp>
      <p:pic>
        <p:nvPicPr>
          <p:cNvPr id="203" name="Google Shape;203;p44"/>
          <p:cNvPicPr preferRelativeResize="0"/>
          <p:nvPr/>
        </p:nvPicPr>
        <p:blipFill>
          <a:blip r:embed="rId4">
            <a:alphaModFix/>
          </a:blip>
          <a:stretch>
            <a:fillRect/>
          </a:stretch>
        </p:blipFill>
        <p:spPr>
          <a:xfrm>
            <a:off x="152400" y="2724075"/>
            <a:ext cx="8839200" cy="18330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sp>
        <p:nvSpPr>
          <p:cNvPr id="208" name="Google Shape;208;p45"/>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Exemples pratique</a:t>
            </a:r>
            <a:endParaRPr b="1" sz="1600">
              <a:solidFill>
                <a:srgbClr val="263E92"/>
              </a:solidFill>
              <a:latin typeface="Roboto Slab"/>
              <a:ea typeface="Roboto Slab"/>
              <a:cs typeface="Roboto Slab"/>
              <a:sym typeface="Roboto Slab"/>
            </a:endParaRPr>
          </a:p>
        </p:txBody>
      </p:sp>
      <p:pic>
        <p:nvPicPr>
          <p:cNvPr id="209" name="Google Shape;209;p45"/>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210" name="Google Shape;210;p45"/>
          <p:cNvSpPr txBox="1"/>
          <p:nvPr/>
        </p:nvSpPr>
        <p:spPr>
          <a:xfrm>
            <a:off x="226225" y="515475"/>
            <a:ext cx="8698500" cy="20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Pour supprimer un élément dans une liste :</a:t>
            </a:r>
            <a:endParaRPr sz="2400"/>
          </a:p>
        </p:txBody>
      </p:sp>
      <p:pic>
        <p:nvPicPr>
          <p:cNvPr id="211" name="Google Shape;211;p45"/>
          <p:cNvPicPr preferRelativeResize="0"/>
          <p:nvPr/>
        </p:nvPicPr>
        <p:blipFill>
          <a:blip r:embed="rId4">
            <a:alphaModFix/>
          </a:blip>
          <a:stretch>
            <a:fillRect/>
          </a:stretch>
        </p:blipFill>
        <p:spPr>
          <a:xfrm>
            <a:off x="152400" y="2724075"/>
            <a:ext cx="8839200" cy="18330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46"/>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Mise en garde</a:t>
            </a:r>
            <a:endParaRPr b="1" sz="1600">
              <a:solidFill>
                <a:srgbClr val="263E92"/>
              </a:solidFill>
              <a:latin typeface="Roboto Slab"/>
              <a:ea typeface="Roboto Slab"/>
              <a:cs typeface="Roboto Slab"/>
              <a:sym typeface="Roboto Slab"/>
            </a:endParaRPr>
          </a:p>
        </p:txBody>
      </p:sp>
      <p:pic>
        <p:nvPicPr>
          <p:cNvPr id="217" name="Google Shape;217;p46"/>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218" name="Google Shape;218;p46"/>
          <p:cNvSpPr txBox="1"/>
          <p:nvPr/>
        </p:nvSpPr>
        <p:spPr>
          <a:xfrm>
            <a:off x="226225" y="515475"/>
            <a:ext cx="8698500" cy="12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Vous devez en permanence garder un pointeur sur le premier maillon d’une liste chaînée. Si vous le perdez, toute la liste est perdue, et cela génère des fuites de mémoire.</a:t>
            </a:r>
            <a:endParaRPr sz="2400"/>
          </a:p>
        </p:txBody>
      </p:sp>
      <p:pic>
        <p:nvPicPr>
          <p:cNvPr id="219" name="Google Shape;219;p46"/>
          <p:cNvPicPr preferRelativeResize="0"/>
          <p:nvPr/>
        </p:nvPicPr>
        <p:blipFill>
          <a:blip r:embed="rId4">
            <a:alphaModFix/>
          </a:blip>
          <a:stretch>
            <a:fillRect/>
          </a:stretch>
        </p:blipFill>
        <p:spPr>
          <a:xfrm>
            <a:off x="152400" y="1906875"/>
            <a:ext cx="8839200" cy="1479989"/>
          </a:xfrm>
          <a:prstGeom prst="rect">
            <a:avLst/>
          </a:prstGeom>
          <a:noFill/>
          <a:ln>
            <a:noFill/>
          </a:ln>
        </p:spPr>
      </p:pic>
      <p:sp>
        <p:nvSpPr>
          <p:cNvPr id="220" name="Google Shape;220;p46"/>
          <p:cNvSpPr txBox="1"/>
          <p:nvPr/>
        </p:nvSpPr>
        <p:spPr>
          <a:xfrm>
            <a:off x="322275" y="3696500"/>
            <a:ext cx="8412900" cy="9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Une partie de ce problème peut être contournée en ajoutant par exemple un élément “previous” à vos listes.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id="77" name="Google Shape;77;p29"/>
          <p:cNvSpPr txBox="1"/>
          <p:nvPr/>
        </p:nvSpPr>
        <p:spPr>
          <a:xfrm>
            <a:off x="488563" y="2264392"/>
            <a:ext cx="3467700" cy="61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3F3F3F"/>
              </a:buClr>
              <a:buSzPts val="4000"/>
              <a:buFont typeface="Roboto Slab"/>
              <a:buNone/>
            </a:pPr>
            <a:r>
              <a:rPr b="1" lang="fr" sz="4000">
                <a:solidFill>
                  <a:srgbClr val="3F3F3F"/>
                </a:solidFill>
                <a:latin typeface="Roboto Slab"/>
                <a:ea typeface="Roboto Slab"/>
                <a:cs typeface="Roboto Slab"/>
                <a:sym typeface="Roboto Slab"/>
              </a:rPr>
              <a:t>Sommaire</a:t>
            </a:r>
            <a:endParaRPr b="1" i="0" sz="4000" u="none" cap="none" strike="noStrike">
              <a:solidFill>
                <a:srgbClr val="3F3F3F"/>
              </a:solidFill>
              <a:latin typeface="Roboto Slab"/>
              <a:ea typeface="Roboto Slab"/>
              <a:cs typeface="Roboto Slab"/>
              <a:sym typeface="Roboto Slab"/>
            </a:endParaRPr>
          </a:p>
        </p:txBody>
      </p:sp>
      <p:sp>
        <p:nvSpPr>
          <p:cNvPr id="78" name="Google Shape;78;p29"/>
          <p:cNvSpPr/>
          <p:nvPr/>
        </p:nvSpPr>
        <p:spPr>
          <a:xfrm>
            <a:off x="4497355" y="-9331"/>
            <a:ext cx="4646700" cy="5152800"/>
          </a:xfrm>
          <a:prstGeom prst="rect">
            <a:avLst/>
          </a:prstGeom>
          <a:solidFill>
            <a:srgbClr val="234385"/>
          </a:solidFill>
          <a:ln cap="flat" cmpd="sng" w="25400">
            <a:solidFill>
              <a:srgbClr val="234386"/>
            </a:solidFill>
            <a:prstDash val="solid"/>
            <a:round/>
            <a:headEnd len="sm" w="sm" type="none"/>
            <a:tailEnd len="sm" w="sm" type="none"/>
          </a:ln>
        </p:spPr>
        <p:txBody>
          <a:bodyPr anchorCtr="0" anchor="ctr" bIns="22850" lIns="22850" spcFirstLastPara="1" rIns="22850" wrap="square" tIns="22850">
            <a:noAutofit/>
          </a:bodyPr>
          <a:lstStyle/>
          <a:p>
            <a:pPr indent="0" lvl="0" marL="0" marR="0" rtl="0" algn="ctr">
              <a:lnSpc>
                <a:spcPct val="100000"/>
              </a:lnSpc>
              <a:spcBef>
                <a:spcPts val="0"/>
              </a:spcBef>
              <a:spcAft>
                <a:spcPts val="0"/>
              </a:spcAft>
              <a:buClr>
                <a:srgbClr val="F46524"/>
              </a:buClr>
              <a:buSzPts val="700"/>
              <a:buFont typeface="Arial"/>
              <a:buNone/>
            </a:pPr>
            <a:r>
              <a:t/>
            </a:r>
            <a:endParaRPr b="0" i="0" sz="700" u="none" cap="none" strike="noStrike">
              <a:solidFill>
                <a:srgbClr val="FFFFFF"/>
              </a:solidFill>
              <a:latin typeface="Arial"/>
              <a:ea typeface="Arial"/>
              <a:cs typeface="Arial"/>
              <a:sym typeface="Arial"/>
            </a:endParaRPr>
          </a:p>
        </p:txBody>
      </p:sp>
      <p:sp>
        <p:nvSpPr>
          <p:cNvPr id="79" name="Google Shape;79;p29"/>
          <p:cNvSpPr txBox="1"/>
          <p:nvPr>
            <p:ph idx="4294967295" type="body"/>
          </p:nvPr>
        </p:nvSpPr>
        <p:spPr>
          <a:xfrm>
            <a:off x="5055660" y="1451166"/>
            <a:ext cx="3530100" cy="3139800"/>
          </a:xfrm>
          <a:prstGeom prst="rect">
            <a:avLst/>
          </a:prstGeom>
          <a:noFill/>
          <a:ln>
            <a:noFill/>
          </a:ln>
        </p:spPr>
        <p:txBody>
          <a:bodyPr anchorCtr="0" anchor="t" bIns="91400" lIns="91400" spcFirstLastPara="1" rIns="91400" wrap="square" tIns="91400">
            <a:normAutofit/>
          </a:bodyPr>
          <a:lstStyle/>
          <a:p>
            <a:pPr indent="0" lvl="0" marL="0" marR="0" rtl="0" algn="l">
              <a:lnSpc>
                <a:spcPct val="150000"/>
              </a:lnSpc>
              <a:spcBef>
                <a:spcPts val="0"/>
              </a:spcBef>
              <a:spcAft>
                <a:spcPts val="0"/>
              </a:spcAft>
              <a:buClr>
                <a:schemeClr val="dk2"/>
              </a:buClr>
              <a:buSzPts val="1100"/>
              <a:buFont typeface="Arial"/>
              <a:buNone/>
            </a:pPr>
            <a:r>
              <a:rPr lang="fr" sz="1700">
                <a:solidFill>
                  <a:srgbClr val="FFFFFF"/>
                </a:solidFill>
                <a:latin typeface="Roboto Medium"/>
                <a:ea typeface="Roboto Medium"/>
                <a:cs typeface="Roboto Medium"/>
                <a:sym typeface="Roboto Medium"/>
              </a:rPr>
              <a:t>1 - En têtes</a:t>
            </a:r>
            <a:endParaRPr sz="1700">
              <a:solidFill>
                <a:srgbClr val="FFFFFF"/>
              </a:solidFill>
              <a:latin typeface="Roboto Medium"/>
              <a:ea typeface="Roboto Medium"/>
              <a:cs typeface="Roboto Medium"/>
              <a:sym typeface="Roboto Medium"/>
            </a:endParaRPr>
          </a:p>
          <a:p>
            <a:pPr indent="0" lvl="0" marL="0" marR="0" rtl="0" algn="l">
              <a:lnSpc>
                <a:spcPct val="150000"/>
              </a:lnSpc>
              <a:spcBef>
                <a:spcPts val="0"/>
              </a:spcBef>
              <a:spcAft>
                <a:spcPts val="0"/>
              </a:spcAft>
              <a:buClr>
                <a:schemeClr val="dk2"/>
              </a:buClr>
              <a:buSzPts val="1100"/>
              <a:buFont typeface="Arial"/>
              <a:buNone/>
            </a:pPr>
            <a:r>
              <a:rPr lang="fr" sz="1700">
                <a:solidFill>
                  <a:srgbClr val="FFFFFF"/>
                </a:solidFill>
                <a:latin typeface="Roboto Medium"/>
                <a:ea typeface="Roboto Medium"/>
                <a:cs typeface="Roboto Medium"/>
                <a:sym typeface="Roboto Medium"/>
              </a:rPr>
              <a:t>2 - Macros</a:t>
            </a:r>
            <a:endParaRPr sz="1700">
              <a:solidFill>
                <a:srgbClr val="FFFFFF"/>
              </a:solidFill>
              <a:latin typeface="Roboto Medium"/>
              <a:ea typeface="Roboto Medium"/>
              <a:cs typeface="Roboto Medium"/>
              <a:sym typeface="Roboto Medium"/>
            </a:endParaRPr>
          </a:p>
          <a:p>
            <a:pPr indent="0" lvl="0" marL="0" marR="0" rtl="0" algn="l">
              <a:lnSpc>
                <a:spcPct val="150000"/>
              </a:lnSpc>
              <a:spcBef>
                <a:spcPts val="0"/>
              </a:spcBef>
              <a:spcAft>
                <a:spcPts val="0"/>
              </a:spcAft>
              <a:buClr>
                <a:schemeClr val="dk2"/>
              </a:buClr>
              <a:buSzPts val="1100"/>
              <a:buFont typeface="Arial"/>
              <a:buNone/>
            </a:pPr>
            <a:r>
              <a:rPr lang="fr" sz="1700">
                <a:solidFill>
                  <a:srgbClr val="FFFFFF"/>
                </a:solidFill>
                <a:latin typeface="Roboto Medium"/>
                <a:ea typeface="Roboto Medium"/>
                <a:cs typeface="Roboto Medium"/>
                <a:sym typeface="Roboto Medium"/>
              </a:rPr>
              <a:t>3 - Structures</a:t>
            </a:r>
            <a:endParaRPr sz="1700">
              <a:solidFill>
                <a:srgbClr val="FFFFFF"/>
              </a:solidFill>
              <a:latin typeface="Roboto Medium"/>
              <a:ea typeface="Roboto Medium"/>
              <a:cs typeface="Roboto Medium"/>
              <a:sym typeface="Roboto Medium"/>
            </a:endParaRPr>
          </a:p>
          <a:p>
            <a:pPr indent="0" lvl="0" marL="0" marR="0" rtl="0" algn="l">
              <a:lnSpc>
                <a:spcPct val="150000"/>
              </a:lnSpc>
              <a:spcBef>
                <a:spcPts val="0"/>
              </a:spcBef>
              <a:spcAft>
                <a:spcPts val="0"/>
              </a:spcAft>
              <a:buClr>
                <a:schemeClr val="dk2"/>
              </a:buClr>
              <a:buSzPts val="1100"/>
              <a:buFont typeface="Arial"/>
              <a:buNone/>
            </a:pPr>
            <a:r>
              <a:rPr lang="fr" sz="1700">
                <a:solidFill>
                  <a:srgbClr val="FFFFFF"/>
                </a:solidFill>
                <a:latin typeface="Roboto Medium"/>
                <a:ea typeface="Roboto Medium"/>
                <a:cs typeface="Roboto Medium"/>
                <a:sym typeface="Roboto Medium"/>
              </a:rPr>
              <a:t>4 - Listes chaînées</a:t>
            </a:r>
            <a:endParaRPr sz="1700">
              <a:solidFill>
                <a:srgbClr val="FFFFFF"/>
              </a:solidFill>
              <a:latin typeface="Roboto Medium"/>
              <a:ea typeface="Roboto Medium"/>
              <a:cs typeface="Roboto Medium"/>
              <a:sym typeface="Roboto Medium"/>
            </a:endParaRPr>
          </a:p>
          <a:p>
            <a:pPr indent="0" lvl="0" marL="0" marR="0" rtl="0" algn="l">
              <a:lnSpc>
                <a:spcPct val="150000"/>
              </a:lnSpc>
              <a:spcBef>
                <a:spcPts val="0"/>
              </a:spcBef>
              <a:spcAft>
                <a:spcPts val="0"/>
              </a:spcAft>
              <a:buClr>
                <a:schemeClr val="dk2"/>
              </a:buClr>
              <a:buSzPts val="1100"/>
              <a:buFont typeface="Arial"/>
              <a:buNone/>
            </a:pPr>
            <a:r>
              <a:rPr lang="fr" sz="1700">
                <a:solidFill>
                  <a:srgbClr val="FFFFFF"/>
                </a:solidFill>
                <a:latin typeface="Roboto Medium"/>
                <a:ea typeface="Roboto Medium"/>
                <a:cs typeface="Roboto Medium"/>
                <a:sym typeface="Roboto Medium"/>
              </a:rPr>
              <a:t>5 - Questions</a:t>
            </a:r>
            <a:endParaRPr sz="1700">
              <a:solidFill>
                <a:srgbClr val="FFFFFF"/>
              </a:solidFill>
              <a:latin typeface="Roboto Medium"/>
              <a:ea typeface="Roboto Medium"/>
              <a:cs typeface="Roboto Medium"/>
              <a:sym typeface="Roboto Medium"/>
            </a:endParaRPr>
          </a:p>
        </p:txBody>
      </p:sp>
      <p:pic>
        <p:nvPicPr>
          <p:cNvPr id="80" name="Google Shape;80;p29"/>
          <p:cNvPicPr preferRelativeResize="0"/>
          <p:nvPr/>
        </p:nvPicPr>
        <p:blipFill rotWithShape="1">
          <a:blip r:embed="rId3">
            <a:alphaModFix/>
          </a:blip>
          <a:srcRect b="0" l="0" r="0" t="0"/>
          <a:stretch/>
        </p:blipFill>
        <p:spPr>
          <a:xfrm>
            <a:off x="500231" y="152486"/>
            <a:ext cx="2001371" cy="359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47"/>
          <p:cNvSpPr/>
          <p:nvPr/>
        </p:nvSpPr>
        <p:spPr>
          <a:xfrm>
            <a:off x="0" y="-60512"/>
            <a:ext cx="9144000" cy="5204100"/>
          </a:xfrm>
          <a:prstGeom prst="rect">
            <a:avLst/>
          </a:prstGeom>
          <a:solidFill>
            <a:srgbClr val="00467C">
              <a:alpha val="83140"/>
            </a:srgbClr>
          </a:solidFill>
          <a:ln cap="flat" cmpd="sng" w="25400">
            <a:solidFill>
              <a:schemeClr val="accent1">
                <a:alpha val="0"/>
              </a:schemeClr>
            </a:solidFill>
            <a:prstDash val="solid"/>
            <a:round/>
            <a:headEnd len="sm" w="sm" type="none"/>
            <a:tailEnd len="sm" w="sm" type="none"/>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FFFFFF"/>
              </a:buClr>
              <a:buSzPts val="700"/>
              <a:buFont typeface="Arial"/>
              <a:buNone/>
            </a:pPr>
            <a:r>
              <a:t/>
            </a:r>
            <a:endParaRPr b="0" i="0" sz="700" u="none" cap="none" strike="noStrike">
              <a:solidFill>
                <a:srgbClr val="FFFFFF"/>
              </a:solidFill>
              <a:latin typeface="Arial"/>
              <a:ea typeface="Arial"/>
              <a:cs typeface="Arial"/>
              <a:sym typeface="Arial"/>
            </a:endParaRPr>
          </a:p>
        </p:txBody>
      </p:sp>
      <p:pic>
        <p:nvPicPr>
          <p:cNvPr id="226" name="Google Shape;226;p47"/>
          <p:cNvPicPr preferRelativeResize="0"/>
          <p:nvPr/>
        </p:nvPicPr>
        <p:blipFill rotWithShape="1">
          <a:blip r:embed="rId4">
            <a:alphaModFix/>
          </a:blip>
          <a:srcRect b="0" l="0" r="0" t="0"/>
          <a:stretch/>
        </p:blipFill>
        <p:spPr>
          <a:xfrm>
            <a:off x="2549423" y="-968388"/>
            <a:ext cx="3771607" cy="6705076"/>
          </a:xfrm>
          <a:prstGeom prst="rect">
            <a:avLst/>
          </a:prstGeom>
          <a:noFill/>
          <a:ln>
            <a:noFill/>
          </a:ln>
        </p:spPr>
      </p:pic>
      <p:sp>
        <p:nvSpPr>
          <p:cNvPr id="227" name="Google Shape;227;p47"/>
          <p:cNvSpPr txBox="1"/>
          <p:nvPr/>
        </p:nvSpPr>
        <p:spPr>
          <a:xfrm>
            <a:off x="3347504" y="2822328"/>
            <a:ext cx="4163100" cy="2154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Clr>
                <a:schemeClr val="lt1"/>
              </a:buClr>
              <a:buSzPts val="2000"/>
              <a:buFont typeface="Roboto Slab"/>
              <a:buNone/>
            </a:pPr>
            <a:r>
              <a:rPr b="1" lang="fr" sz="2000">
                <a:solidFill>
                  <a:schemeClr val="lt1"/>
                </a:solidFill>
                <a:latin typeface="Roboto Slab"/>
                <a:ea typeface="Roboto Slab"/>
                <a:cs typeface="Roboto Slab"/>
                <a:sym typeface="Roboto Slab"/>
              </a:rPr>
              <a:t>/ 5 - Questions</a:t>
            </a:r>
            <a:endParaRPr b="0" i="0" sz="20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pic>
        <p:nvPicPr>
          <p:cNvPr id="85" name="Google Shape;85;p30"/>
          <p:cNvPicPr preferRelativeResize="0"/>
          <p:nvPr/>
        </p:nvPicPr>
        <p:blipFill rotWithShape="1">
          <a:blip r:embed="rId4">
            <a:alphaModFix/>
          </a:blip>
          <a:srcRect b="0" l="0" r="0" t="0"/>
          <a:stretch/>
        </p:blipFill>
        <p:spPr>
          <a:xfrm>
            <a:off x="0" y="0"/>
            <a:ext cx="9144000" cy="5406201"/>
          </a:xfrm>
          <a:prstGeom prst="rect">
            <a:avLst/>
          </a:prstGeom>
          <a:noFill/>
          <a:ln>
            <a:noFill/>
          </a:ln>
        </p:spPr>
      </p:pic>
      <p:sp>
        <p:nvSpPr>
          <p:cNvPr id="86" name="Google Shape;86;p30"/>
          <p:cNvSpPr/>
          <p:nvPr/>
        </p:nvSpPr>
        <p:spPr>
          <a:xfrm>
            <a:off x="0" y="1"/>
            <a:ext cx="9144000" cy="5406300"/>
          </a:xfrm>
          <a:prstGeom prst="rect">
            <a:avLst/>
          </a:prstGeom>
          <a:solidFill>
            <a:srgbClr val="00467C">
              <a:alpha val="83140"/>
            </a:srgbClr>
          </a:solidFill>
          <a:ln cap="flat" cmpd="sng" w="25400">
            <a:solidFill>
              <a:schemeClr val="accent1">
                <a:alpha val="0"/>
              </a:schemeClr>
            </a:solidFill>
            <a:prstDash val="solid"/>
            <a:round/>
            <a:headEnd len="sm" w="sm" type="none"/>
            <a:tailEnd len="sm" w="sm" type="none"/>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FFFFFF"/>
              </a:buClr>
              <a:buSzPts val="700"/>
              <a:buFont typeface="Arial"/>
              <a:buNone/>
            </a:pPr>
            <a:r>
              <a:t/>
            </a:r>
            <a:endParaRPr b="0" i="0" sz="700" u="none" cap="none" strike="noStrike">
              <a:solidFill>
                <a:srgbClr val="FFFFFF"/>
              </a:solidFill>
              <a:latin typeface="Arial"/>
              <a:ea typeface="Arial"/>
              <a:cs typeface="Arial"/>
              <a:sym typeface="Arial"/>
            </a:endParaRPr>
          </a:p>
        </p:txBody>
      </p:sp>
      <p:pic>
        <p:nvPicPr>
          <p:cNvPr id="87" name="Google Shape;87;p30"/>
          <p:cNvPicPr preferRelativeResize="0"/>
          <p:nvPr/>
        </p:nvPicPr>
        <p:blipFill rotWithShape="1">
          <a:blip r:embed="rId5">
            <a:alphaModFix/>
          </a:blip>
          <a:srcRect b="0" l="0" r="0" t="0"/>
          <a:stretch/>
        </p:blipFill>
        <p:spPr>
          <a:xfrm>
            <a:off x="2549423" y="-968388"/>
            <a:ext cx="3771607" cy="6705076"/>
          </a:xfrm>
          <a:prstGeom prst="rect">
            <a:avLst/>
          </a:prstGeom>
          <a:noFill/>
          <a:ln>
            <a:noFill/>
          </a:ln>
        </p:spPr>
      </p:pic>
      <p:sp>
        <p:nvSpPr>
          <p:cNvPr id="88" name="Google Shape;88;p30"/>
          <p:cNvSpPr txBox="1"/>
          <p:nvPr/>
        </p:nvSpPr>
        <p:spPr>
          <a:xfrm>
            <a:off x="3347504" y="2822328"/>
            <a:ext cx="4163100" cy="2154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Clr>
                <a:schemeClr val="lt1"/>
              </a:buClr>
              <a:buSzPts val="2000"/>
              <a:buFont typeface="Roboto Slab"/>
              <a:buNone/>
            </a:pPr>
            <a:r>
              <a:rPr b="1" i="0" lang="fr" sz="2000" u="none" cap="none" strike="noStrike">
                <a:solidFill>
                  <a:schemeClr val="lt1"/>
                </a:solidFill>
                <a:latin typeface="Roboto Slab"/>
                <a:ea typeface="Roboto Slab"/>
                <a:cs typeface="Roboto Slab"/>
                <a:sym typeface="Roboto Slab"/>
              </a:rPr>
              <a:t>/ 1 - </a:t>
            </a:r>
            <a:r>
              <a:rPr b="1" lang="fr" sz="2000">
                <a:solidFill>
                  <a:schemeClr val="lt1"/>
                </a:solidFill>
                <a:latin typeface="Roboto Slab"/>
                <a:ea typeface="Roboto Slab"/>
                <a:cs typeface="Roboto Slab"/>
                <a:sym typeface="Roboto Slab"/>
              </a:rPr>
              <a:t>En têtes</a:t>
            </a:r>
            <a:endParaRPr b="0" i="0" sz="20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1"/>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Include</a:t>
            </a:r>
            <a:endParaRPr b="1" sz="1600">
              <a:solidFill>
                <a:srgbClr val="263E92"/>
              </a:solidFill>
              <a:latin typeface="Roboto Slab"/>
              <a:ea typeface="Roboto Slab"/>
              <a:cs typeface="Roboto Slab"/>
              <a:sym typeface="Roboto Slab"/>
            </a:endParaRPr>
          </a:p>
        </p:txBody>
      </p:sp>
      <p:pic>
        <p:nvPicPr>
          <p:cNvPr id="94" name="Google Shape;94;p31"/>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95" name="Google Shape;95;p31"/>
          <p:cNvSpPr txBox="1"/>
          <p:nvPr/>
        </p:nvSpPr>
        <p:spPr>
          <a:xfrm>
            <a:off x="500225" y="868625"/>
            <a:ext cx="8235000" cy="17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Les fichiers </a:t>
            </a:r>
            <a:r>
              <a:rPr lang="fr" sz="2400"/>
              <a:t>d'en tête</a:t>
            </a:r>
            <a:r>
              <a:rPr lang="fr" sz="2400"/>
              <a:t> contiennent entre autres choses les prototypes et les définitions de structures pour une librairie ou un programme. Pour les utiliser, il faut les importer avec le mot-clé “#include”.</a:t>
            </a:r>
            <a:endParaRPr sz="2400"/>
          </a:p>
        </p:txBody>
      </p:sp>
      <p:pic>
        <p:nvPicPr>
          <p:cNvPr id="96" name="Google Shape;96;p31"/>
          <p:cNvPicPr preferRelativeResize="0"/>
          <p:nvPr/>
        </p:nvPicPr>
        <p:blipFill>
          <a:blip r:embed="rId4">
            <a:alphaModFix/>
          </a:blip>
          <a:stretch>
            <a:fillRect/>
          </a:stretch>
        </p:blipFill>
        <p:spPr>
          <a:xfrm>
            <a:off x="152400" y="2571725"/>
            <a:ext cx="8839201" cy="1419059"/>
          </a:xfrm>
          <a:prstGeom prst="rect">
            <a:avLst/>
          </a:prstGeom>
          <a:noFill/>
          <a:ln>
            <a:noFill/>
          </a:ln>
        </p:spPr>
      </p:pic>
      <p:sp>
        <p:nvSpPr>
          <p:cNvPr id="97" name="Google Shape;97;p31"/>
          <p:cNvSpPr txBox="1"/>
          <p:nvPr/>
        </p:nvSpPr>
        <p:spPr>
          <a:xfrm>
            <a:off x="290250" y="4208700"/>
            <a:ext cx="8739600" cy="8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Généralement, les librairies sont importées au début de vos fichiers .c</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2"/>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Garde-fous</a:t>
            </a:r>
            <a:endParaRPr b="1" sz="1600">
              <a:solidFill>
                <a:srgbClr val="263E92"/>
              </a:solidFill>
              <a:latin typeface="Roboto Slab"/>
              <a:ea typeface="Roboto Slab"/>
              <a:cs typeface="Roboto Slab"/>
              <a:sym typeface="Roboto Slab"/>
            </a:endParaRPr>
          </a:p>
        </p:txBody>
      </p:sp>
      <p:pic>
        <p:nvPicPr>
          <p:cNvPr id="103" name="Google Shape;103;p32"/>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104" name="Google Shape;104;p32"/>
          <p:cNvSpPr txBox="1"/>
          <p:nvPr/>
        </p:nvSpPr>
        <p:spPr>
          <a:xfrm>
            <a:off x="500225" y="868625"/>
            <a:ext cx="82350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105" name="Google Shape;105;p32"/>
          <p:cNvSpPr txBox="1"/>
          <p:nvPr/>
        </p:nvSpPr>
        <p:spPr>
          <a:xfrm>
            <a:off x="500225" y="825950"/>
            <a:ext cx="8284200" cy="18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solidFill>
                  <a:schemeClr val="dk1"/>
                </a:solidFill>
              </a:rPr>
              <a:t>Les headers doivent être inclus dans tous les fichiers .c qui utilisent leurs fonctions prototypées.</a:t>
            </a:r>
            <a:endParaRPr sz="2400">
              <a:solidFill>
                <a:schemeClr val="dk1"/>
              </a:solidFill>
            </a:endParaRPr>
          </a:p>
          <a:p>
            <a:pPr indent="0" lvl="0" marL="0" rtl="0" algn="l">
              <a:spcBef>
                <a:spcPts val="0"/>
              </a:spcBef>
              <a:spcAft>
                <a:spcPts val="0"/>
              </a:spcAft>
              <a:buNone/>
            </a:pPr>
            <a:r>
              <a:rPr lang="fr" sz="2400">
                <a:solidFill>
                  <a:schemeClr val="dk1"/>
                </a:solidFill>
              </a:rPr>
              <a:t>A cause de ça, les headers doivent être encadrés par des “garde-fous” sans lesquels des erreurs de compilation peuvent survenir :</a:t>
            </a:r>
            <a:endParaRPr sz="2400">
              <a:solidFill>
                <a:schemeClr val="dk1"/>
              </a:solidFill>
            </a:endParaRPr>
          </a:p>
        </p:txBody>
      </p:sp>
      <p:pic>
        <p:nvPicPr>
          <p:cNvPr id="106" name="Google Shape;106;p32"/>
          <p:cNvPicPr preferRelativeResize="0"/>
          <p:nvPr/>
        </p:nvPicPr>
        <p:blipFill>
          <a:blip r:embed="rId4">
            <a:alphaModFix/>
          </a:blip>
          <a:stretch>
            <a:fillRect/>
          </a:stretch>
        </p:blipFill>
        <p:spPr>
          <a:xfrm>
            <a:off x="152400" y="3070025"/>
            <a:ext cx="8839201" cy="18635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3"/>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Instructions de préprocesseur</a:t>
            </a:r>
            <a:endParaRPr b="1" sz="1600">
              <a:solidFill>
                <a:srgbClr val="263E92"/>
              </a:solidFill>
              <a:latin typeface="Roboto Slab"/>
              <a:ea typeface="Roboto Slab"/>
              <a:cs typeface="Roboto Slab"/>
              <a:sym typeface="Roboto Slab"/>
            </a:endParaRPr>
          </a:p>
        </p:txBody>
      </p:sp>
      <p:pic>
        <p:nvPicPr>
          <p:cNvPr id="112" name="Google Shape;112;p33"/>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sp>
        <p:nvSpPr>
          <p:cNvPr id="113" name="Google Shape;113;p33"/>
          <p:cNvSpPr txBox="1"/>
          <p:nvPr/>
        </p:nvSpPr>
        <p:spPr>
          <a:xfrm>
            <a:off x="500225" y="868625"/>
            <a:ext cx="82350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114" name="Google Shape;114;p33"/>
          <p:cNvSpPr txBox="1"/>
          <p:nvPr/>
        </p:nvSpPr>
        <p:spPr>
          <a:xfrm>
            <a:off x="500225" y="825950"/>
            <a:ext cx="82842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solidFill>
                  <a:schemeClr val="dk1"/>
                </a:solidFill>
              </a:rPr>
              <a:t>Les lignes de votre code qui commencent par # ne sont pas des commentaires, mes des instructions de préprocesseur.</a:t>
            </a:r>
            <a:endParaRPr sz="2400">
              <a:solidFill>
                <a:schemeClr val="dk1"/>
              </a:solidFill>
            </a:endParaRPr>
          </a:p>
          <a:p>
            <a:pPr indent="0" lvl="0" marL="0" rtl="0" algn="l">
              <a:spcBef>
                <a:spcPts val="0"/>
              </a:spcBef>
              <a:spcAft>
                <a:spcPts val="0"/>
              </a:spcAft>
              <a:buNone/>
            </a:pPr>
            <a:r>
              <a:rPr lang="fr" sz="2400">
                <a:solidFill>
                  <a:schemeClr val="dk1"/>
                </a:solidFill>
              </a:rPr>
              <a:t>Cela signifie que ce sont des portions de code qui vont être interprétées par votre compilateur avant qu’il ne compile les sources, pour établir certaines règles, ou encore définir des constantes.</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pic>
        <p:nvPicPr>
          <p:cNvPr id="119" name="Google Shape;119;p34"/>
          <p:cNvPicPr preferRelativeResize="0"/>
          <p:nvPr/>
        </p:nvPicPr>
        <p:blipFill rotWithShape="1">
          <a:blip r:embed="rId4">
            <a:alphaModFix/>
          </a:blip>
          <a:srcRect b="0" l="0" r="0" t="0"/>
          <a:stretch/>
        </p:blipFill>
        <p:spPr>
          <a:xfrm>
            <a:off x="0" y="0"/>
            <a:ext cx="9144000" cy="5406201"/>
          </a:xfrm>
          <a:prstGeom prst="rect">
            <a:avLst/>
          </a:prstGeom>
          <a:noFill/>
          <a:ln>
            <a:noFill/>
          </a:ln>
        </p:spPr>
      </p:pic>
      <p:sp>
        <p:nvSpPr>
          <p:cNvPr id="120" name="Google Shape;120;p34"/>
          <p:cNvSpPr/>
          <p:nvPr/>
        </p:nvSpPr>
        <p:spPr>
          <a:xfrm>
            <a:off x="0" y="1"/>
            <a:ext cx="9144000" cy="5406300"/>
          </a:xfrm>
          <a:prstGeom prst="rect">
            <a:avLst/>
          </a:prstGeom>
          <a:solidFill>
            <a:srgbClr val="00467C">
              <a:alpha val="83140"/>
            </a:srgbClr>
          </a:solidFill>
          <a:ln cap="flat" cmpd="sng" w="25400">
            <a:solidFill>
              <a:schemeClr val="accent1">
                <a:alpha val="0"/>
              </a:schemeClr>
            </a:solidFill>
            <a:prstDash val="solid"/>
            <a:round/>
            <a:headEnd len="sm" w="sm" type="none"/>
            <a:tailEnd len="sm" w="sm" type="none"/>
          </a:ln>
        </p:spPr>
        <p:txBody>
          <a:bodyPr anchorCtr="0" anchor="ctr" bIns="22850" lIns="22850" spcFirstLastPara="1" rIns="22850" wrap="square" tIns="22850">
            <a:noAutofit/>
          </a:bodyPr>
          <a:lstStyle/>
          <a:p>
            <a:pPr indent="0" lvl="0" marL="0" marR="0" rtl="0" algn="l">
              <a:lnSpc>
                <a:spcPct val="100000"/>
              </a:lnSpc>
              <a:spcBef>
                <a:spcPts val="0"/>
              </a:spcBef>
              <a:spcAft>
                <a:spcPts val="0"/>
              </a:spcAft>
              <a:buClr>
                <a:srgbClr val="FFFFFF"/>
              </a:buClr>
              <a:buSzPts val="700"/>
              <a:buFont typeface="Arial"/>
              <a:buNone/>
            </a:pPr>
            <a:r>
              <a:t/>
            </a:r>
            <a:endParaRPr b="0" i="0" sz="700" u="none" cap="none" strike="noStrike">
              <a:solidFill>
                <a:srgbClr val="FFFFFF"/>
              </a:solidFill>
              <a:latin typeface="Arial"/>
              <a:ea typeface="Arial"/>
              <a:cs typeface="Arial"/>
              <a:sym typeface="Arial"/>
            </a:endParaRPr>
          </a:p>
        </p:txBody>
      </p:sp>
      <p:pic>
        <p:nvPicPr>
          <p:cNvPr id="121" name="Google Shape;121;p34"/>
          <p:cNvPicPr preferRelativeResize="0"/>
          <p:nvPr/>
        </p:nvPicPr>
        <p:blipFill rotWithShape="1">
          <a:blip r:embed="rId5">
            <a:alphaModFix/>
          </a:blip>
          <a:srcRect b="0" l="0" r="0" t="0"/>
          <a:stretch/>
        </p:blipFill>
        <p:spPr>
          <a:xfrm>
            <a:off x="2549423" y="-968388"/>
            <a:ext cx="3771607" cy="6705076"/>
          </a:xfrm>
          <a:prstGeom prst="rect">
            <a:avLst/>
          </a:prstGeom>
          <a:noFill/>
          <a:ln>
            <a:noFill/>
          </a:ln>
        </p:spPr>
      </p:pic>
      <p:sp>
        <p:nvSpPr>
          <p:cNvPr id="122" name="Google Shape;122;p34"/>
          <p:cNvSpPr txBox="1"/>
          <p:nvPr/>
        </p:nvSpPr>
        <p:spPr>
          <a:xfrm>
            <a:off x="3347504" y="2822328"/>
            <a:ext cx="4163100" cy="2154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Clr>
                <a:schemeClr val="lt1"/>
              </a:buClr>
              <a:buSzPts val="2000"/>
              <a:buFont typeface="Roboto Slab"/>
              <a:buNone/>
            </a:pPr>
            <a:r>
              <a:rPr b="1" i="0" lang="fr" sz="2000" u="none" cap="none" strike="noStrike">
                <a:solidFill>
                  <a:schemeClr val="lt1"/>
                </a:solidFill>
                <a:latin typeface="Roboto Slab"/>
                <a:ea typeface="Roboto Slab"/>
                <a:cs typeface="Roboto Slab"/>
                <a:sym typeface="Roboto Slab"/>
              </a:rPr>
              <a:t>/ 2 - </a:t>
            </a:r>
            <a:r>
              <a:rPr b="1" lang="fr" sz="2000">
                <a:solidFill>
                  <a:schemeClr val="lt1"/>
                </a:solidFill>
                <a:latin typeface="Roboto Slab"/>
                <a:ea typeface="Roboto Slab"/>
                <a:cs typeface="Roboto Slab"/>
                <a:sym typeface="Roboto Slab"/>
              </a:rPr>
              <a:t>Macros</a:t>
            </a:r>
            <a:endParaRPr b="0" i="0" sz="20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5"/>
          <p:cNvSpPr txBox="1"/>
          <p:nvPr/>
        </p:nvSpPr>
        <p:spPr>
          <a:xfrm>
            <a:off x="500225" y="1034874"/>
            <a:ext cx="8235000" cy="17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Les macros sont définies elles aussi en préprocesseur.</a:t>
            </a:r>
            <a:endParaRPr sz="2400"/>
          </a:p>
          <a:p>
            <a:pPr indent="0" lvl="0" marL="0" rtl="0" algn="l">
              <a:spcBef>
                <a:spcPts val="0"/>
              </a:spcBef>
              <a:spcAft>
                <a:spcPts val="0"/>
              </a:spcAft>
              <a:buNone/>
            </a:pPr>
            <a:r>
              <a:rPr lang="fr" sz="2400"/>
              <a:t>Votre compilateur va donc remplacer chaque apparition d’une macro dans votre code par la définition que vous lui avez donnée.</a:t>
            </a:r>
            <a:endParaRPr sz="2400"/>
          </a:p>
        </p:txBody>
      </p:sp>
      <p:sp>
        <p:nvSpPr>
          <p:cNvPr id="128" name="Google Shape;128;p35"/>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Définition de macros</a:t>
            </a:r>
            <a:endParaRPr b="1" sz="1600">
              <a:solidFill>
                <a:srgbClr val="263E92"/>
              </a:solidFill>
              <a:latin typeface="Roboto Slab"/>
              <a:ea typeface="Roboto Slab"/>
              <a:cs typeface="Roboto Slab"/>
              <a:sym typeface="Roboto Slab"/>
            </a:endParaRPr>
          </a:p>
        </p:txBody>
      </p:sp>
      <p:pic>
        <p:nvPicPr>
          <p:cNvPr id="129" name="Google Shape;129;p35"/>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pic>
        <p:nvPicPr>
          <p:cNvPr id="130" name="Google Shape;130;p35"/>
          <p:cNvPicPr preferRelativeResize="0"/>
          <p:nvPr/>
        </p:nvPicPr>
        <p:blipFill>
          <a:blip r:embed="rId4">
            <a:alphaModFix/>
          </a:blip>
          <a:stretch>
            <a:fillRect/>
          </a:stretch>
        </p:blipFill>
        <p:spPr>
          <a:xfrm>
            <a:off x="152400" y="2899074"/>
            <a:ext cx="8839201" cy="1196797"/>
          </a:xfrm>
          <a:prstGeom prst="rect">
            <a:avLst/>
          </a:prstGeom>
          <a:noFill/>
          <a:ln>
            <a:noFill/>
          </a:ln>
        </p:spPr>
      </p:pic>
      <p:sp>
        <p:nvSpPr>
          <p:cNvPr id="131" name="Google Shape;131;p35"/>
          <p:cNvSpPr txBox="1"/>
          <p:nvPr/>
        </p:nvSpPr>
        <p:spPr>
          <a:xfrm>
            <a:off x="322275" y="4326100"/>
            <a:ext cx="8412900" cy="6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Elles sont donc très pratique pour définir des constantes.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6"/>
          <p:cNvSpPr txBox="1"/>
          <p:nvPr/>
        </p:nvSpPr>
        <p:spPr>
          <a:xfrm>
            <a:off x="152400" y="722225"/>
            <a:ext cx="8760000" cy="15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t>Il est possible de créer des macros avec arguments.</a:t>
            </a:r>
            <a:br>
              <a:rPr lang="fr" sz="2400"/>
            </a:br>
            <a:r>
              <a:rPr lang="fr" sz="2400"/>
              <a:t>C’est utile pour ne pas avoir à écrire de petites fonctions qui servent essentiellement à gagner de la place dans votre code :</a:t>
            </a:r>
            <a:endParaRPr sz="2400"/>
          </a:p>
        </p:txBody>
      </p:sp>
      <p:sp>
        <p:nvSpPr>
          <p:cNvPr id="137" name="Google Shape;137;p36"/>
          <p:cNvSpPr txBox="1"/>
          <p:nvPr/>
        </p:nvSpPr>
        <p:spPr>
          <a:xfrm>
            <a:off x="4572000" y="276197"/>
            <a:ext cx="4163100" cy="172500"/>
          </a:xfrm>
          <a:prstGeom prst="rect">
            <a:avLst/>
          </a:prstGeom>
          <a:noFill/>
          <a:ln>
            <a:noFill/>
          </a:ln>
        </p:spPr>
        <p:txBody>
          <a:bodyPr anchorCtr="0" anchor="t" bIns="0" lIns="0" spcFirstLastPara="1" rIns="0" wrap="square" tIns="0">
            <a:spAutoFit/>
          </a:bodyPr>
          <a:lstStyle/>
          <a:p>
            <a:pPr indent="0" lvl="0" marL="0" marR="0" rtl="0" algn="r">
              <a:lnSpc>
                <a:spcPct val="70000"/>
              </a:lnSpc>
              <a:spcBef>
                <a:spcPts val="0"/>
              </a:spcBef>
              <a:spcAft>
                <a:spcPts val="0"/>
              </a:spcAft>
              <a:buClr>
                <a:srgbClr val="263E92"/>
              </a:buClr>
              <a:buSzPts val="1600"/>
              <a:buFont typeface="Roboto Slab"/>
              <a:buNone/>
            </a:pPr>
            <a:r>
              <a:rPr b="1" lang="fr" sz="1600">
                <a:solidFill>
                  <a:srgbClr val="263E92"/>
                </a:solidFill>
                <a:latin typeface="Roboto Slab"/>
                <a:ea typeface="Roboto Slab"/>
                <a:cs typeface="Roboto Slab"/>
                <a:sym typeface="Roboto Slab"/>
              </a:rPr>
              <a:t>Macros avec arguments</a:t>
            </a:r>
            <a:endParaRPr b="1" sz="1600">
              <a:solidFill>
                <a:srgbClr val="263E92"/>
              </a:solidFill>
              <a:latin typeface="Roboto Slab"/>
              <a:ea typeface="Roboto Slab"/>
              <a:cs typeface="Roboto Slab"/>
              <a:sym typeface="Roboto Slab"/>
            </a:endParaRPr>
          </a:p>
        </p:txBody>
      </p:sp>
      <p:pic>
        <p:nvPicPr>
          <p:cNvPr id="138" name="Google Shape;138;p36"/>
          <p:cNvPicPr preferRelativeResize="0"/>
          <p:nvPr/>
        </p:nvPicPr>
        <p:blipFill rotWithShape="1">
          <a:blip r:embed="rId3">
            <a:alphaModFix/>
          </a:blip>
          <a:srcRect b="0" l="0" r="0" t="0"/>
          <a:stretch/>
        </p:blipFill>
        <p:spPr>
          <a:xfrm>
            <a:off x="500231" y="152486"/>
            <a:ext cx="2022438" cy="362981"/>
          </a:xfrm>
          <a:prstGeom prst="rect">
            <a:avLst/>
          </a:prstGeom>
          <a:noFill/>
          <a:ln>
            <a:noFill/>
          </a:ln>
        </p:spPr>
      </p:pic>
      <p:pic>
        <p:nvPicPr>
          <p:cNvPr id="139" name="Google Shape;139;p36"/>
          <p:cNvPicPr preferRelativeResize="0"/>
          <p:nvPr/>
        </p:nvPicPr>
        <p:blipFill>
          <a:blip r:embed="rId4">
            <a:alphaModFix/>
          </a:blip>
          <a:stretch>
            <a:fillRect/>
          </a:stretch>
        </p:blipFill>
        <p:spPr>
          <a:xfrm>
            <a:off x="152400" y="2429525"/>
            <a:ext cx="8839201" cy="11967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