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702"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3" r:id="rId13"/>
    <p:sldId id="294"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p:scale>
          <a:sx n="69" d="100"/>
          <a:sy n="69" d="100"/>
        </p:scale>
        <p:origin x="780" y="13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 name=""/>
        <p:cNvGrpSpPr/>
        <p:nvPr/>
      </p:nvGrpSpPr>
      <p:grpSpPr>
        <a:xfrm>
          <a:off x="0" y="0"/>
          <a:ext cx="0" cy="0"/>
          <a:chOff x="0" y="0"/>
          <a:chExt cx="0" cy="0"/>
        </a:xfrm>
      </p:grpSpPr>
      <p:sp>
        <p:nvSpPr>
          <p:cNvPr id="1048583"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dirty="0" lang="en-US"/>
          </a:p>
        </p:txBody>
      </p:sp>
      <p:sp>
        <p:nvSpPr>
          <p:cNvPr id="1048584" name="Subtitle 2"/>
          <p:cNvSpPr>
            <a:spLocks noGrp="1"/>
          </p:cNvSpPr>
          <p:nvPr>
            <p:ph type="subTitle" idx="1"/>
          </p:nvPr>
        </p:nvSpPr>
        <p:spPr>
          <a:xfrm>
            <a:off x="1154955" y="4777380"/>
            <a:ext cx="8825658" cy="861420"/>
          </a:xfrm>
        </p:spPr>
        <p:txBody>
          <a:bodyPr anchor="t"/>
          <a:lstStyle>
            <a:lvl1pPr algn="l" indent="0" marL="0">
              <a:buNone/>
              <a:defRPr cap="all">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p:txBody>
          <a:bodyPr/>
          <a:p>
            <a:fld id="{1160EA64-D806-43AC-9DF2-F8C432F32B4C}" type="datetimeFigureOut">
              <a:rPr lang="en-US" smtClean="0"/>
              <a:t>2/22/2024</a:t>
            </a:fld>
            <a:endParaRPr dirty="0" lang="en-US"/>
          </a:p>
        </p:txBody>
      </p:sp>
      <p:sp>
        <p:nvSpPr>
          <p:cNvPr id="1048586" name="Footer Placeholder 4"/>
          <p:cNvSpPr>
            <a:spLocks noGrp="1"/>
          </p:cNvSpPr>
          <p:nvPr>
            <p:ph type="ftr" sz="quarter" idx="11"/>
          </p:nvPr>
        </p:nvSpPr>
        <p:spPr/>
        <p:txBody>
          <a:bodyPr/>
          <a:p>
            <a:endParaRPr dirty="0" lang="en-US"/>
          </a:p>
        </p:txBody>
      </p:sp>
      <p:sp>
        <p:nvSpPr>
          <p:cNvPr id="1048587" name="Slide Number Placeholder 5"/>
          <p:cNvSpPr>
            <a:spLocks noGrp="1"/>
          </p:cNvSpPr>
          <p:nvPr>
            <p:ph type="sldNum" sz="quarter" idx="12"/>
          </p:nvPr>
        </p:nvSpPr>
        <p:spPr/>
        <p:txBody>
          <a:bodyPr/>
          <a:p>
            <a:fld id="{8A7A6979-0714-4377-B894-6BE4C2D6E202}"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5" name=""/>
        <p:cNvGrpSpPr/>
        <p:nvPr/>
      </p:nvGrpSpPr>
      <p:grpSpPr>
        <a:xfrm>
          <a:off x="0" y="0"/>
          <a:ext cx="0" cy="0"/>
          <a:chOff x="0" y="0"/>
          <a:chExt cx="0" cy="0"/>
        </a:xfrm>
      </p:grpSpPr>
      <p:sp>
        <p:nvSpPr>
          <p:cNvPr id="1048676" name="Title 1"/>
          <p:cNvSpPr>
            <a:spLocks noGrp="1"/>
          </p:cNvSpPr>
          <p:nvPr>
            <p:ph type="title"/>
          </p:nvPr>
        </p:nvSpPr>
        <p:spPr>
          <a:xfrm>
            <a:off x="1154956" y="4800587"/>
            <a:ext cx="8825657" cy="566738"/>
          </a:xfrm>
        </p:spPr>
        <p:txBody>
          <a:bodyPr anchor="b">
            <a:normAutofit/>
          </a:bodyPr>
          <a:lstStyle>
            <a:lvl1pPr algn="l">
              <a:defRPr b="0" sz="24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1154955" y="685800"/>
            <a:ext cx="8825658" cy="3640666"/>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8" name="Text Placeholder 3"/>
          <p:cNvSpPr>
            <a:spLocks noGrp="1"/>
          </p:cNvSpPr>
          <p:nvPr>
            <p:ph type="body" sz="half" idx="2"/>
          </p:nvPr>
        </p:nvSpPr>
        <p:spPr>
          <a:xfrm>
            <a:off x="1154956" y="5367325"/>
            <a:ext cx="8825656"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4"/>
          <p:cNvSpPr>
            <a:spLocks noGrp="1"/>
          </p:cNvSpPr>
          <p:nvPr>
            <p:ph type="dt" sz="half" idx="10"/>
          </p:nvPr>
        </p:nvSpPr>
        <p:spPr/>
        <p:txBody>
          <a:bodyPr/>
          <a:p>
            <a:fld id="{1160EA64-D806-43AC-9DF2-F8C432F32B4C}" type="datetimeFigureOut">
              <a:rPr lang="en-US" smtClean="0"/>
              <a:t>2/22/2024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8A7A6979-0714-4377-B894-6BE4C2D6E202}"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7" name=""/>
        <p:cNvGrpSpPr/>
        <p:nvPr/>
      </p:nvGrpSpPr>
      <p:grpSpPr>
        <a:xfrm>
          <a:off x="0" y="0"/>
          <a:ext cx="0" cy="0"/>
          <a:chOff x="0" y="0"/>
          <a:chExt cx="0" cy="0"/>
        </a:xfrm>
      </p:grpSpPr>
      <p:sp>
        <p:nvSpPr>
          <p:cNvPr id="1048621"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dirty="0" lang="en-US"/>
          </a:p>
        </p:txBody>
      </p:sp>
      <p:sp>
        <p:nvSpPr>
          <p:cNvPr id="1048622" name="Text Placeholder 3"/>
          <p:cNvSpPr>
            <a:spLocks noGrp="1"/>
          </p:cNvSpPr>
          <p:nvPr>
            <p:ph type="body" sz="half" idx="2"/>
          </p:nvPr>
        </p:nvSpPr>
        <p:spPr>
          <a:xfrm>
            <a:off x="1154954" y="3657600"/>
            <a:ext cx="8825659" cy="23622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3" name="Date Placeholder 3"/>
          <p:cNvSpPr>
            <a:spLocks noGrp="1"/>
          </p:cNvSpPr>
          <p:nvPr>
            <p:ph type="dt" sz="half" idx="10"/>
          </p:nvPr>
        </p:nvSpPr>
        <p:spPr/>
        <p:txBody>
          <a:bodyPr/>
          <a:p>
            <a:fld id="{1160EA64-D806-43AC-9DF2-F8C432F32B4C}" type="datetimeFigureOut">
              <a:rPr lang="en-US" smtClean="0"/>
              <a:t>2/22/2024</a:t>
            </a:fld>
            <a:endParaRPr dirty="0" lang="en-US"/>
          </a:p>
        </p:txBody>
      </p:sp>
      <p:sp>
        <p:nvSpPr>
          <p:cNvPr id="1048624" name="Footer Placeholder 4"/>
          <p:cNvSpPr>
            <a:spLocks noGrp="1"/>
          </p:cNvSpPr>
          <p:nvPr>
            <p:ph type="ftr" sz="quarter" idx="11"/>
          </p:nvPr>
        </p:nvSpPr>
        <p:spPr/>
        <p:txBody>
          <a:bodyPr/>
          <a:p>
            <a:endParaRPr dirty="0" lang="en-US"/>
          </a:p>
        </p:txBody>
      </p:sp>
      <p:sp>
        <p:nvSpPr>
          <p:cNvPr id="1048625" name="Slide Number Placeholder 5"/>
          <p:cNvSpPr>
            <a:spLocks noGrp="1"/>
          </p:cNvSpPr>
          <p:nvPr>
            <p:ph type="sldNum" sz="quarter" idx="12"/>
          </p:nvPr>
        </p:nvSpPr>
        <p:spPr/>
        <p:txBody>
          <a:bodyPr/>
          <a:p>
            <a:fld id="{8A7A6979-0714-4377-B894-6BE4C2D6E202}"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3" name=""/>
        <p:cNvGrpSpPr/>
        <p:nvPr/>
      </p:nvGrpSpPr>
      <p:grpSpPr>
        <a:xfrm>
          <a:off x="0" y="0"/>
          <a:ext cx="0" cy="0"/>
          <a:chOff x="0" y="0"/>
          <a:chExt cx="0" cy="0"/>
        </a:xfrm>
      </p:grpSpPr>
      <p:sp>
        <p:nvSpPr>
          <p:cNvPr id="1048663"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dirty="0" lang="en-US"/>
          </a:p>
        </p:txBody>
      </p:sp>
      <p:sp>
        <p:nvSpPr>
          <p:cNvPr id="1048664" name="Text Placeholder 3"/>
          <p:cNvSpPr>
            <a:spLocks noGrp="1"/>
          </p:cNvSpPr>
          <p:nvPr>
            <p:ph type="body" sz="half" idx="13"/>
          </p:nvPr>
        </p:nvSpPr>
        <p:spPr>
          <a:xfrm>
            <a:off x="1930400" y="3771174"/>
            <a:ext cx="7385828" cy="342174"/>
          </a:xfrm>
        </p:spPr>
        <p:txBody>
          <a:bodyPr anchor="t">
            <a:normAutofit/>
          </a:bodyPr>
          <a:lstStyle>
            <a:lvl1pPr indent="0" marL="0">
              <a:buNone/>
              <a:defRPr b="0" cap="small" dirty="0" sz="1400" i="0" kern="1200" lang="en-US">
                <a:solidFill>
                  <a:schemeClr val="accent1"/>
                </a:solidFill>
                <a:latin typeface="+mj-lt"/>
                <a:ea typeface="+mj-ea"/>
                <a:cs typeface="+mj-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Text Placeholder 3"/>
          <p:cNvSpPr>
            <a:spLocks noGrp="1"/>
          </p:cNvSpPr>
          <p:nvPr>
            <p:ph type="body" sz="half" idx="2"/>
          </p:nvPr>
        </p:nvSpPr>
        <p:spPr>
          <a:xfrm>
            <a:off x="1154954" y="4350657"/>
            <a:ext cx="8825659" cy="16764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6" name="Date Placeholder 3"/>
          <p:cNvSpPr>
            <a:spLocks noGrp="1"/>
          </p:cNvSpPr>
          <p:nvPr>
            <p:ph type="dt" sz="half" idx="10"/>
          </p:nvPr>
        </p:nvSpPr>
        <p:spPr/>
        <p:txBody>
          <a:bodyPr/>
          <a:p>
            <a:fld id="{1160EA64-D806-43AC-9DF2-F8C432F32B4C}" type="datetimeFigureOut">
              <a:rPr lang="en-US" smtClean="0"/>
              <a:t>2/22/2024</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8A7A6979-0714-4377-B894-6BE4C2D6E202}" type="slidenum">
              <a:rPr lang="en-US" smtClean="0"/>
              <a:t>‹#›</a:t>
            </a:fld>
            <a:endParaRPr dirty="0" lang="en-US"/>
          </a:p>
        </p:txBody>
      </p:sp>
      <p:sp>
        <p:nvSpPr>
          <p:cNvPr id="1048669" name="TextBox 10"/>
          <p:cNvSpPr txBox="1"/>
          <p:nvPr/>
        </p:nvSpPr>
        <p:spPr>
          <a:xfrm>
            <a:off x="898295" y="971253"/>
            <a:ext cx="801912" cy="1969770"/>
          </a:xfrm>
          <a:prstGeom prst="rect"/>
          <a:noFill/>
        </p:spPr>
        <p:txBody>
          <a:bodyPr rtlCol="0" wrap="square">
            <a:spAutoFit/>
          </a:bodyPr>
          <a:lstStyle>
            <a:defPPr>
              <a:defRPr lang="en-US"/>
            </a:defPPr>
            <a:lvl1pPr algn="r">
              <a:defRPr b="0" sz="12200" i="0">
                <a:solidFill>
                  <a:schemeClr val="accent1"/>
                </a:solidFill>
                <a:latin typeface="Arial"/>
                <a:ea typeface="+mj-ea"/>
                <a:cs typeface="+mj-cs"/>
              </a:defRPr>
            </a:lvl1pPr>
          </a:lstStyle>
          <a:p>
            <a:pPr lvl="0"/>
            <a:r>
              <a:rPr dirty="0" lang="en-US"/>
              <a:t>“</a:t>
            </a:r>
          </a:p>
        </p:txBody>
      </p:sp>
      <p:sp>
        <p:nvSpPr>
          <p:cNvPr id="1048670" name="TextBox 12"/>
          <p:cNvSpPr txBox="1"/>
          <p:nvPr/>
        </p:nvSpPr>
        <p:spPr>
          <a:xfrm>
            <a:off x="9330490" y="2613787"/>
            <a:ext cx="801912" cy="1969770"/>
          </a:xfrm>
          <a:prstGeom prst="rect"/>
          <a:noFill/>
        </p:spPr>
        <p:txBody>
          <a:bodyPr rtlCol="0" wrap="square">
            <a:spAutoFit/>
          </a:bodyPr>
          <a:lstStyle>
            <a:defPPr>
              <a:defRPr lang="en-US"/>
            </a:defPPr>
            <a:lvl1pPr algn="r">
              <a:defRPr b="0" sz="12200" i="0">
                <a:solidFill>
                  <a:schemeClr val="accent1"/>
                </a:solidFill>
                <a:latin typeface="Arial"/>
                <a:ea typeface="+mj-ea"/>
                <a:cs typeface="+mj-cs"/>
              </a:defRPr>
            </a:lvl1pPr>
          </a:lstStyle>
          <a:p>
            <a:pPr lvl="0"/>
            <a:r>
              <a:rPr dirty="0" lang="en-US"/>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6" name=""/>
        <p:cNvGrpSpPr/>
        <p:nvPr/>
      </p:nvGrpSpPr>
      <p:grpSpPr>
        <a:xfrm>
          <a:off x="0" y="0"/>
          <a:ext cx="0" cy="0"/>
          <a:chOff x="0" y="0"/>
          <a:chExt cx="0" cy="0"/>
        </a:xfrm>
      </p:grpSpPr>
      <p:sp>
        <p:nvSpPr>
          <p:cNvPr id="1048616" name="Title 1"/>
          <p:cNvSpPr>
            <a:spLocks noGrp="1"/>
          </p:cNvSpPr>
          <p:nvPr>
            <p:ph type="title"/>
          </p:nvPr>
        </p:nvSpPr>
        <p:spPr>
          <a:xfrm>
            <a:off x="1154954" y="3124201"/>
            <a:ext cx="8825659" cy="1653180"/>
          </a:xfrm>
        </p:spPr>
        <p:txBody>
          <a:bodyPr anchor="b"/>
          <a:lstStyle>
            <a:lvl1pPr algn="l">
              <a:defRPr b="0" cap="none" sz="4000"/>
            </a:lvl1pPr>
          </a:lstStyle>
          <a:p>
            <a:r>
              <a:rPr lang="en-US"/>
              <a:t>Click to edit Master title style</a:t>
            </a:r>
            <a:endParaRPr dirty="0" lang="en-US"/>
          </a:p>
        </p:txBody>
      </p:sp>
      <p:sp>
        <p:nvSpPr>
          <p:cNvPr id="1048617" name="Text Placeholder 2"/>
          <p:cNvSpPr>
            <a:spLocks noGrp="1"/>
          </p:cNvSpPr>
          <p:nvPr>
            <p:ph type="body" idx="1"/>
          </p:nvPr>
        </p:nvSpPr>
        <p:spPr>
          <a:xfrm>
            <a:off x="1154955" y="4777381"/>
            <a:ext cx="8825658" cy="860400"/>
          </a:xfrm>
        </p:spPr>
        <p:txBody>
          <a:bodyPr anchor="t"/>
          <a:lstStyle>
            <a:lvl1pPr algn="l" indent="0" marL="0">
              <a:buNone/>
              <a:defRPr cap="none" sz="20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18" name="Date Placeholder 3"/>
          <p:cNvSpPr>
            <a:spLocks noGrp="1"/>
          </p:cNvSpPr>
          <p:nvPr>
            <p:ph type="dt" sz="half" idx="10"/>
          </p:nvPr>
        </p:nvSpPr>
        <p:spPr/>
        <p:txBody>
          <a:bodyPr/>
          <a:p>
            <a:fld id="{1160EA64-D806-43AC-9DF2-F8C432F32B4C}" type="datetimeFigureOut">
              <a:rPr lang="en-US" smtClean="0"/>
              <a:t>2/22/2024</a:t>
            </a:fld>
            <a:endParaRPr dirty="0" lang="en-US"/>
          </a:p>
        </p:txBody>
      </p:sp>
      <p:sp>
        <p:nvSpPr>
          <p:cNvPr id="1048619" name="Footer Placeholder 4"/>
          <p:cNvSpPr>
            <a:spLocks noGrp="1"/>
          </p:cNvSpPr>
          <p:nvPr>
            <p:ph type="ftr" sz="quarter" idx="11"/>
          </p:nvPr>
        </p:nvSpPr>
        <p:spPr/>
        <p:txBody>
          <a:bodyPr/>
          <a:p>
            <a:endParaRPr dirty="0" lang="en-US"/>
          </a:p>
        </p:txBody>
      </p:sp>
      <p:sp>
        <p:nvSpPr>
          <p:cNvPr id="1048620" name="Slide Number Placeholder 5"/>
          <p:cNvSpPr>
            <a:spLocks noGrp="1"/>
          </p:cNvSpPr>
          <p:nvPr>
            <p:ph type="sldNum" sz="quarter" idx="12"/>
          </p:nvPr>
        </p:nvSpPr>
        <p:spPr/>
        <p:txBody>
          <a:bodyPr/>
          <a:p>
            <a:fld id="{8A7A6979-0714-4377-B894-6BE4C2D6E202}"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7" name=""/>
        <p:cNvGrpSpPr/>
        <p:nvPr/>
      </p:nvGrpSpPr>
      <p:grpSpPr>
        <a:xfrm>
          <a:off x="0" y="0"/>
          <a:ext cx="0" cy="0"/>
          <a:chOff x="0" y="0"/>
          <a:chExt cx="0" cy="0"/>
        </a:xfrm>
      </p:grpSpPr>
      <p:sp>
        <p:nvSpPr>
          <p:cNvPr id="1048688"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89" name="Text Placeholder 2"/>
          <p:cNvSpPr>
            <a:spLocks noGrp="1"/>
          </p:cNvSpPr>
          <p:nvPr>
            <p:ph type="body" idx="1"/>
          </p:nvPr>
        </p:nvSpPr>
        <p:spPr>
          <a:xfrm>
            <a:off x="632947" y="1981200"/>
            <a:ext cx="2946866"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652463" y="2667000"/>
            <a:ext cx="2927350"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3883659" y="1981200"/>
            <a:ext cx="2936241"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3873106" y="2667000"/>
            <a:ext cx="2946794"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124700" y="1981200"/>
            <a:ext cx="2932113"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124700" y="2667000"/>
            <a:ext cx="2932113"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2" name="Straight Connector 16"/>
          <p:cNvCxnSpPr>
            <a:cxnSpLocks/>
          </p:cNvCxnSpPr>
          <p:nvPr/>
        </p:nvCxnSpPr>
        <p:spPr>
          <a:xfrm>
            <a:off x="3726142" y="2133600"/>
            <a:ext cx="0" cy="3962400"/>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3" name="Straight Connector 17"/>
          <p:cNvCxnSpPr>
            <a:cxnSpLocks/>
          </p:cNvCxnSpPr>
          <p:nvPr/>
        </p:nvCxnSpPr>
        <p:spPr>
          <a:xfrm>
            <a:off x="6962227" y="2133600"/>
            <a:ext cx="0" cy="3966882"/>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95" name="Date Placeholder 3"/>
          <p:cNvSpPr>
            <a:spLocks noGrp="1"/>
          </p:cNvSpPr>
          <p:nvPr>
            <p:ph type="dt" sz="half" idx="10"/>
          </p:nvPr>
        </p:nvSpPr>
        <p:spPr/>
        <p:txBody>
          <a:bodyPr/>
          <a:p>
            <a:fld id="{1160EA64-D806-43AC-9DF2-F8C432F32B4C}" type="datetimeFigureOut">
              <a:rPr lang="en-US" smtClean="0"/>
              <a:t>2/22/2024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8A7A6979-0714-4377-B894-6BE4C2D6E202}"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49" name=""/>
        <p:cNvGrpSpPr/>
        <p:nvPr/>
      </p:nvGrpSpPr>
      <p:grpSpPr>
        <a:xfrm>
          <a:off x="0" y="0"/>
          <a:ext cx="0" cy="0"/>
          <a:chOff x="0" y="0"/>
          <a:chExt cx="0" cy="0"/>
        </a:xfrm>
      </p:grpSpPr>
      <p:sp>
        <p:nvSpPr>
          <p:cNvPr id="1048632"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33" name="Text Placeholder 2"/>
          <p:cNvSpPr>
            <a:spLocks noGrp="1"/>
          </p:cNvSpPr>
          <p:nvPr>
            <p:ph type="body" idx="1"/>
          </p:nvPr>
        </p:nvSpPr>
        <p:spPr>
          <a:xfrm>
            <a:off x="652463" y="4250949"/>
            <a:ext cx="2940050"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4" name="Picture Placeholder 2"/>
          <p:cNvSpPr>
            <a:spLocks noChangeAspect="1" noGrp="1"/>
          </p:cNvSpPr>
          <p:nvPr>
            <p:ph type="pic" idx="15"/>
          </p:nvPr>
        </p:nvSpPr>
        <p:spPr>
          <a:xfrm>
            <a:off x="652463" y="2209800"/>
            <a:ext cx="2940050"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5" name="Text Placeholder 3"/>
          <p:cNvSpPr>
            <a:spLocks noGrp="1"/>
          </p:cNvSpPr>
          <p:nvPr>
            <p:ph type="body" sz="half" idx="18"/>
          </p:nvPr>
        </p:nvSpPr>
        <p:spPr>
          <a:xfrm>
            <a:off x="652463" y="4827211"/>
            <a:ext cx="2940050"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6" name="Text Placeholder 4"/>
          <p:cNvSpPr>
            <a:spLocks noGrp="1"/>
          </p:cNvSpPr>
          <p:nvPr>
            <p:ph type="body" sz="quarter" idx="3"/>
          </p:nvPr>
        </p:nvSpPr>
        <p:spPr>
          <a:xfrm>
            <a:off x="3889375" y="4250949"/>
            <a:ext cx="2930525"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7" name="Picture Placeholder 2"/>
          <p:cNvSpPr>
            <a:spLocks noChangeAspect="1" noGrp="1"/>
          </p:cNvSpPr>
          <p:nvPr>
            <p:ph type="pic" idx="21"/>
          </p:nvPr>
        </p:nvSpPr>
        <p:spPr>
          <a:xfrm>
            <a:off x="3889374" y="2209800"/>
            <a:ext cx="2930525"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8" name="Text Placeholder 3"/>
          <p:cNvSpPr>
            <a:spLocks noGrp="1"/>
          </p:cNvSpPr>
          <p:nvPr>
            <p:ph type="body" sz="half" idx="19"/>
          </p:nvPr>
        </p:nvSpPr>
        <p:spPr>
          <a:xfrm>
            <a:off x="3888022" y="4827210"/>
            <a:ext cx="2934406"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9" name="Text Placeholder 4"/>
          <p:cNvSpPr>
            <a:spLocks noGrp="1"/>
          </p:cNvSpPr>
          <p:nvPr>
            <p:ph type="body" sz="quarter" idx="13"/>
          </p:nvPr>
        </p:nvSpPr>
        <p:spPr>
          <a:xfrm>
            <a:off x="7124700" y="4250949"/>
            <a:ext cx="2932113"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0" name="Picture Placeholder 2"/>
          <p:cNvSpPr>
            <a:spLocks noChangeAspect="1" noGrp="1"/>
          </p:cNvSpPr>
          <p:nvPr>
            <p:ph type="pic" idx="22"/>
          </p:nvPr>
        </p:nvSpPr>
        <p:spPr>
          <a:xfrm>
            <a:off x="7124699" y="2209800"/>
            <a:ext cx="2932113"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1" name="Text Placeholder 3"/>
          <p:cNvSpPr>
            <a:spLocks noGrp="1"/>
          </p:cNvSpPr>
          <p:nvPr>
            <p:ph type="body" sz="half" idx="20"/>
          </p:nvPr>
        </p:nvSpPr>
        <p:spPr>
          <a:xfrm>
            <a:off x="7124575" y="4827208"/>
            <a:ext cx="2935997"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0" name="Straight Connector 16"/>
          <p:cNvCxnSpPr>
            <a:cxnSpLocks/>
          </p:cNvCxnSpPr>
          <p:nvPr/>
        </p:nvCxnSpPr>
        <p:spPr>
          <a:xfrm>
            <a:off x="3726142" y="2133600"/>
            <a:ext cx="0" cy="3962400"/>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42" name="Date Placeholder 3"/>
          <p:cNvSpPr>
            <a:spLocks noGrp="1"/>
          </p:cNvSpPr>
          <p:nvPr>
            <p:ph type="dt" sz="half" idx="10"/>
          </p:nvPr>
        </p:nvSpPr>
        <p:spPr/>
        <p:txBody>
          <a:bodyPr/>
          <a:p>
            <a:fld id="{1160EA64-D806-43AC-9DF2-F8C432F32B4C}" type="datetimeFigureOut">
              <a:rPr lang="en-US" smtClean="0"/>
              <a:t>2/22/2024</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8A7A6979-0714-4377-B894-6BE4C2D6E202}"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anchor="t" anchorCtr="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E9F9C37B-1D36-470B-8223-D6C91242EC14}" type="datetimeFigureOut">
              <a:rPr lang="en-US" smtClean="0"/>
              <a:t>2/22/2024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8A7A6979-0714-4377-B894-6BE4C2D6E202}"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658" name="Vertical Title 1"/>
          <p:cNvSpPr>
            <a:spLocks noGrp="1"/>
          </p:cNvSpPr>
          <p:nvPr>
            <p:ph type="title" orient="vert"/>
          </p:nvPr>
        </p:nvSpPr>
        <p:spPr>
          <a:xfrm>
            <a:off x="8304212" y="430213"/>
            <a:ext cx="1752601" cy="5826125"/>
          </a:xfrm>
        </p:spPr>
        <p:txBody>
          <a:bodyPr anchor="b" anchorCtr="0" vert="eaVert"/>
          <a:p>
            <a:r>
              <a:rPr lang="en-US"/>
              <a:t>Click to edit Master title style</a:t>
            </a:r>
            <a:endParaRPr dirty="0" lang="en-US"/>
          </a:p>
        </p:txBody>
      </p:sp>
      <p:sp>
        <p:nvSpPr>
          <p:cNvPr id="1048659" name="Vertical Text Placeholder 2"/>
          <p:cNvSpPr>
            <a:spLocks noGrp="1"/>
          </p:cNvSpPr>
          <p:nvPr>
            <p:ph type="body" orient="vert" idx="1"/>
          </p:nvPr>
        </p:nvSpPr>
        <p:spPr>
          <a:xfrm>
            <a:off x="652463" y="887414"/>
            <a:ext cx="7423149" cy="536892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3"/>
          <p:cNvSpPr>
            <a:spLocks noGrp="1"/>
          </p:cNvSpPr>
          <p:nvPr>
            <p:ph type="dt" sz="half" idx="10"/>
          </p:nvPr>
        </p:nvSpPr>
        <p:spPr/>
        <p:txBody>
          <a:bodyPr/>
          <a:p>
            <a:fld id="{67C6F52A-A82B-47A2-A83A-8C4C91F2D59F}" type="datetimeFigureOut">
              <a:rPr lang="en-US" smtClean="0"/>
              <a:t>2/22/2024</a:t>
            </a:fld>
            <a:endParaRPr dirty="0" lang="en-US"/>
          </a:p>
        </p:txBody>
      </p:sp>
      <p:sp>
        <p:nvSpPr>
          <p:cNvPr id="1048661" name="Footer Placeholder 4"/>
          <p:cNvSpPr>
            <a:spLocks noGrp="1"/>
          </p:cNvSpPr>
          <p:nvPr>
            <p:ph type="ftr" sz="quarter" idx="11"/>
          </p:nvPr>
        </p:nvSpPr>
        <p:spPr/>
        <p:txBody>
          <a:bodyPr/>
          <a:p>
            <a:endParaRPr dirty="0" lang="en-US"/>
          </a:p>
        </p:txBody>
      </p:sp>
      <p:sp>
        <p:nvSpPr>
          <p:cNvPr id="1048662" name="Slide Number Placeholder 5"/>
          <p:cNvSpPr>
            <a:spLocks noGrp="1"/>
          </p:cNvSpPr>
          <p:nvPr>
            <p:ph type="sldNum" sz="quarter" idx="12"/>
          </p:nvPr>
        </p:nvSpPr>
        <p:spPr/>
        <p:txBody>
          <a:bodyPr/>
          <a:p>
            <a:fld id="{8A7A6979-0714-4377-B894-6BE4C2D6E202}"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4" name=""/>
        <p:cNvGrpSpPr/>
        <p:nvPr/>
      </p:nvGrpSpPr>
      <p:grpSpPr>
        <a:xfrm>
          <a:off x="0" y="0"/>
          <a:ext cx="0" cy="0"/>
          <a:chOff x="0" y="0"/>
          <a:chExt cx="0" cy="0"/>
        </a:xfrm>
      </p:grpSpPr>
      <p:sp>
        <p:nvSpPr>
          <p:cNvPr id="1048671" name="Title 1"/>
          <p:cNvSpPr>
            <a:spLocks noGrp="1"/>
          </p:cNvSpPr>
          <p:nvPr>
            <p:ph type="title"/>
          </p:nvPr>
        </p:nvSpPr>
        <p:spPr/>
        <p:txBody>
          <a:bodyPr/>
          <a:p>
            <a:r>
              <a:rPr lang="en-US"/>
              <a:t>Click to edit Master title style</a:t>
            </a:r>
            <a:endParaRPr dirty="0" lang="en-US"/>
          </a:p>
        </p:txBody>
      </p:sp>
      <p:sp>
        <p:nvSpPr>
          <p:cNvPr id="104867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Date Placeholder 6"/>
          <p:cNvSpPr>
            <a:spLocks noGrp="1"/>
          </p:cNvSpPr>
          <p:nvPr>
            <p:ph type="dt" sz="half" idx="10"/>
          </p:nvPr>
        </p:nvSpPr>
        <p:spPr/>
        <p:txBody>
          <a:bodyPr/>
          <a:p>
            <a:fld id="{F070A7B3-6521-4DCA-87E5-044747A908C1}" type="datetimeFigureOut">
              <a:rPr lang="en-US" smtClean="0"/>
              <a:t>2/22/2024</a:t>
            </a:fld>
            <a:endParaRPr dirty="0" lang="en-US"/>
          </a:p>
        </p:txBody>
      </p:sp>
      <p:sp>
        <p:nvSpPr>
          <p:cNvPr id="1048674" name="Footer Placeholder 4"/>
          <p:cNvSpPr>
            <a:spLocks noGrp="1"/>
          </p:cNvSpPr>
          <p:nvPr>
            <p:ph type="ftr" sz="quarter" idx="11"/>
          </p:nvPr>
        </p:nvSpPr>
        <p:spPr/>
        <p:txBody>
          <a:bodyPr/>
          <a:p>
            <a:endParaRPr dirty="0" lang="en-US"/>
          </a:p>
        </p:txBody>
      </p:sp>
      <p:sp>
        <p:nvSpPr>
          <p:cNvPr id="1048675" name="Slide Number Placeholder 5"/>
          <p:cNvSpPr>
            <a:spLocks noGrp="1"/>
          </p:cNvSpPr>
          <p:nvPr>
            <p:ph type="sldNum" sz="quarter" idx="12"/>
          </p:nvPr>
        </p:nvSpPr>
        <p:spPr/>
        <p:txBody>
          <a:bodyPr/>
          <a:p>
            <a:fld id="{8A7A6979-0714-4377-B894-6BE4C2D6E202}"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5" name="Title 1"/>
          <p:cNvSpPr>
            <a:spLocks noGrp="1"/>
          </p:cNvSpPr>
          <p:nvPr>
            <p:ph type="title"/>
          </p:nvPr>
        </p:nvSpPr>
        <p:spPr>
          <a:xfrm>
            <a:off x="1154956" y="2861733"/>
            <a:ext cx="8825657" cy="1915647"/>
          </a:xfrm>
        </p:spPr>
        <p:txBody>
          <a:bodyPr anchor="b"/>
          <a:lstStyle>
            <a:lvl1pPr algn="l">
              <a:defRPr b="0" cap="none" sz="4000"/>
            </a:lvl1pPr>
          </a:lstStyle>
          <a:p>
            <a:r>
              <a:rPr lang="en-US"/>
              <a:t>Click to edit Master title style</a:t>
            </a:r>
            <a:endParaRPr dirty="0" lang="en-US"/>
          </a:p>
        </p:txBody>
      </p:sp>
      <p:sp>
        <p:nvSpPr>
          <p:cNvPr id="1048646" name="Text Placeholder 2"/>
          <p:cNvSpPr>
            <a:spLocks noGrp="1"/>
          </p:cNvSpPr>
          <p:nvPr>
            <p:ph type="body" idx="1"/>
          </p:nvPr>
        </p:nvSpPr>
        <p:spPr>
          <a:xfrm>
            <a:off x="1154955" y="4777381"/>
            <a:ext cx="8825658" cy="860400"/>
          </a:xfrm>
        </p:spPr>
        <p:txBody>
          <a:bodyPr anchor="t"/>
          <a:lstStyle>
            <a:lvl1pPr algn="l" indent="0" marL="0">
              <a:buNone/>
              <a:defRPr cap="all" sz="20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1160EA64-D806-43AC-9DF2-F8C432F32B4C}" type="datetimeFigureOut">
              <a:rPr lang="en-US" smtClean="0"/>
              <a:t>2/22/2024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8A7A6979-0714-4377-B894-6BE4C2D6E202}"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AB134690-1557-4C89-A502-4959FE7FAD70}" type="datetimeFigureOut">
              <a:rPr lang="en-US" smtClean="0"/>
              <a:t>2/22/2024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8A7A6979-0714-4377-B894-6BE4C2D6E202}"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endParaRPr dirty="0" lang="en-US"/>
          </a:p>
        </p:txBody>
      </p:sp>
      <p:sp>
        <p:nvSpPr>
          <p:cNvPr id="1048651" name="Text Placeholder 2"/>
          <p:cNvSpPr>
            <a:spLocks noGrp="1"/>
          </p:cNvSpPr>
          <p:nvPr>
            <p:ph type="body" idx="1"/>
          </p:nvPr>
        </p:nvSpPr>
        <p:spPr>
          <a:xfrm>
            <a:off x="1103313" y="1905000"/>
            <a:ext cx="4396338"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3" name="Text Placeholder 4"/>
          <p:cNvSpPr>
            <a:spLocks noGrp="1"/>
          </p:cNvSpPr>
          <p:nvPr>
            <p:ph type="body" sz="quarter" idx="3"/>
          </p:nvPr>
        </p:nvSpPr>
        <p:spPr>
          <a:xfrm>
            <a:off x="5654495" y="1905000"/>
            <a:ext cx="4396339"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Date Placeholder 6"/>
          <p:cNvSpPr>
            <a:spLocks noGrp="1"/>
          </p:cNvSpPr>
          <p:nvPr>
            <p:ph type="dt" sz="half" idx="10"/>
          </p:nvPr>
        </p:nvSpPr>
        <p:spPr/>
        <p:txBody>
          <a:bodyPr/>
          <a:p>
            <a:fld id="{1160EA64-D806-43AC-9DF2-F8C432F32B4C}" type="datetimeFigureOut">
              <a:rPr lang="en-US" smtClean="0"/>
              <a:t>2/22/2024</a:t>
            </a:fld>
            <a:endParaRPr dirty="0" lang="en-US"/>
          </a:p>
        </p:txBody>
      </p:sp>
      <p:sp>
        <p:nvSpPr>
          <p:cNvPr id="1048656" name="Footer Placeholder 7"/>
          <p:cNvSpPr>
            <a:spLocks noGrp="1"/>
          </p:cNvSpPr>
          <p:nvPr>
            <p:ph type="ftr" sz="quarter" idx="11"/>
          </p:nvPr>
        </p:nvSpPr>
        <p:spPr/>
        <p:txBody>
          <a:bodyPr/>
          <a:p>
            <a:endParaRPr dirty="0" lang="en-US"/>
          </a:p>
        </p:txBody>
      </p:sp>
      <p:sp>
        <p:nvSpPr>
          <p:cNvPr id="1048657" name="Slide Number Placeholder 8"/>
          <p:cNvSpPr>
            <a:spLocks noGrp="1"/>
          </p:cNvSpPr>
          <p:nvPr>
            <p:ph type="sldNum" sz="quarter" idx="12"/>
          </p:nvPr>
        </p:nvSpPr>
        <p:spPr/>
        <p:txBody>
          <a:bodyPr/>
          <a:p>
            <a:fld id="{8A7A6979-0714-4377-B894-6BE4C2D6E202}" type="slidenum">
              <a:rPr lang="en-US" smtClean="0"/>
              <a:t>‹#›</a:t>
            </a:fld>
            <a:endParaRPr dirty="0"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02" name="Title 1"/>
          <p:cNvSpPr>
            <a:spLocks noGrp="1"/>
          </p:cNvSpPr>
          <p:nvPr>
            <p:ph type="title"/>
          </p:nvPr>
        </p:nvSpPr>
        <p:spPr/>
        <p:txBody>
          <a:bodyPr/>
          <a:p>
            <a:r>
              <a:rPr lang="en-US"/>
              <a:t>Click to edit Master title style</a:t>
            </a:r>
            <a:endParaRPr dirty="0" lang="en-US"/>
          </a:p>
        </p:txBody>
      </p:sp>
      <p:sp>
        <p:nvSpPr>
          <p:cNvPr id="1048603" name="Date Placeholder 2"/>
          <p:cNvSpPr>
            <a:spLocks noGrp="1"/>
          </p:cNvSpPr>
          <p:nvPr>
            <p:ph type="dt" sz="half" idx="10"/>
          </p:nvPr>
        </p:nvSpPr>
        <p:spPr/>
        <p:txBody>
          <a:bodyPr/>
          <a:p>
            <a:fld id="{E1037C31-9E7A-4F99-8774-A0E530DE1A42}" type="datetimeFigureOut">
              <a:rPr lang="en-US" smtClean="0"/>
              <a:t>2/22/2024</a:t>
            </a:fld>
            <a:endParaRPr dirty="0" lang="en-US"/>
          </a:p>
        </p:txBody>
      </p:sp>
      <p:sp>
        <p:nvSpPr>
          <p:cNvPr id="1048604" name="Footer Placeholder 3"/>
          <p:cNvSpPr>
            <a:spLocks noGrp="1"/>
          </p:cNvSpPr>
          <p:nvPr>
            <p:ph type="ftr" sz="quarter" idx="11"/>
          </p:nvPr>
        </p:nvSpPr>
        <p:spPr/>
        <p:txBody>
          <a:bodyPr/>
          <a:p>
            <a:endParaRPr dirty="0" lang="en-US"/>
          </a:p>
        </p:txBody>
      </p:sp>
      <p:sp>
        <p:nvSpPr>
          <p:cNvPr id="1048605" name="Slide Number Placeholder 4"/>
          <p:cNvSpPr>
            <a:spLocks noGrp="1"/>
          </p:cNvSpPr>
          <p:nvPr>
            <p:ph type="sldNum" sz="quarter" idx="12"/>
          </p:nvPr>
        </p:nvSpPr>
        <p:spPr/>
        <p:txBody>
          <a:bodyPr/>
          <a:p>
            <a:fld id="{8A7A6979-0714-4377-B894-6BE4C2D6E202}"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592" name="Date Placeholder 1"/>
          <p:cNvSpPr>
            <a:spLocks noGrp="1"/>
          </p:cNvSpPr>
          <p:nvPr>
            <p:ph type="dt" sz="half" idx="10"/>
          </p:nvPr>
        </p:nvSpPr>
        <p:spPr/>
        <p:txBody>
          <a:bodyPr/>
          <a:p>
            <a:fld id="{C278504F-A551-4DE0-9316-4DCD1D8CC752}" type="datetimeFigureOut">
              <a:rPr lang="en-US" smtClean="0"/>
              <a:t>2/22/2024</a:t>
            </a:fld>
            <a:endParaRPr dirty="0" lang="en-US"/>
          </a:p>
        </p:txBody>
      </p:sp>
      <p:sp>
        <p:nvSpPr>
          <p:cNvPr id="1048593" name="Footer Placeholder 2"/>
          <p:cNvSpPr>
            <a:spLocks noGrp="1"/>
          </p:cNvSpPr>
          <p:nvPr>
            <p:ph type="ftr" sz="quarter" idx="11"/>
          </p:nvPr>
        </p:nvSpPr>
        <p:spPr/>
        <p:txBody>
          <a:bodyPr/>
          <a:p>
            <a:endParaRPr dirty="0" lang="en-US"/>
          </a:p>
        </p:txBody>
      </p:sp>
      <p:sp>
        <p:nvSpPr>
          <p:cNvPr id="1048594" name="Slide Number Placeholder 3"/>
          <p:cNvSpPr>
            <a:spLocks noGrp="1"/>
          </p:cNvSpPr>
          <p:nvPr>
            <p:ph type="sldNum" sz="quarter" idx="12"/>
          </p:nvPr>
        </p:nvSpPr>
        <p:spPr/>
        <p:txBody>
          <a:bodyPr/>
          <a:p>
            <a:fld id="{8A7A6979-0714-4377-B894-6BE4C2D6E202}"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98" name="Title 1"/>
          <p:cNvSpPr>
            <a:spLocks noGrp="1"/>
          </p:cNvSpPr>
          <p:nvPr>
            <p:ph type="title"/>
          </p:nvPr>
        </p:nvSpPr>
        <p:spPr>
          <a:xfrm>
            <a:off x="1154954" y="1447800"/>
            <a:ext cx="3401064" cy="1447800"/>
          </a:xfrm>
        </p:spPr>
        <p:txBody>
          <a:bodyPr anchor="b"/>
          <a:lstStyle>
            <a:lvl1pPr algn="l">
              <a:defRPr b="0" sz="2400"/>
            </a:lvl1pPr>
          </a:lstStyle>
          <a:p>
            <a:r>
              <a:rPr lang="en-US"/>
              <a:t>Click to edit Master title style</a:t>
            </a:r>
            <a:endParaRPr dirty="0" lang="en-US"/>
          </a:p>
        </p:txBody>
      </p:sp>
      <p:sp>
        <p:nvSpPr>
          <p:cNvPr id="1048699"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1154954" y="3129280"/>
            <a:ext cx="3401063" cy="2895599"/>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1" name="Date Placeholder 4"/>
          <p:cNvSpPr>
            <a:spLocks noGrp="1"/>
          </p:cNvSpPr>
          <p:nvPr>
            <p:ph type="dt" sz="half" idx="10"/>
          </p:nvPr>
        </p:nvSpPr>
        <p:spPr/>
        <p:txBody>
          <a:bodyPr/>
          <a:p>
            <a:fld id="{D1BE4249-C0D0-4B06-8692-E8BB871AF643}" type="datetimeFigureOut">
              <a:rPr lang="en-US" smtClean="0"/>
              <a:t>2/22/2024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8A7A6979-0714-4377-B894-6BE4C2D6E202}"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26" name="Title 1"/>
          <p:cNvSpPr>
            <a:spLocks noGrp="1"/>
          </p:cNvSpPr>
          <p:nvPr>
            <p:ph type="title"/>
          </p:nvPr>
        </p:nvSpPr>
        <p:spPr>
          <a:xfrm>
            <a:off x="1153907" y="1854192"/>
            <a:ext cx="5092906" cy="1574808"/>
          </a:xfrm>
        </p:spPr>
        <p:txBody>
          <a:bodyPr anchor="b">
            <a:normAutofit/>
          </a:bodyPr>
          <a:lstStyle>
            <a:lvl1pPr algn="l">
              <a:defRPr b="0" sz="3600"/>
            </a:lvl1pPr>
          </a:lstStyle>
          <a:p>
            <a:r>
              <a:rPr lang="en-US"/>
              <a:t>Click to edit Master title style</a:t>
            </a:r>
            <a:endParaRPr dirty="0" lang="en-US"/>
          </a:p>
        </p:txBody>
      </p:sp>
      <p:sp>
        <p:nvSpPr>
          <p:cNvPr id="1048627" name="Picture Placeholder 2"/>
          <p:cNvSpPr>
            <a:spLocks noChangeAspect="1" noGrp="1"/>
          </p:cNvSpPr>
          <p:nvPr>
            <p:ph type="pic" idx="1"/>
          </p:nvPr>
        </p:nvSpPr>
        <p:spPr>
          <a:xfrm>
            <a:off x="6949546" y="1143000"/>
            <a:ext cx="3200400"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28" name="Text Placeholder 3"/>
          <p:cNvSpPr>
            <a:spLocks noGrp="1"/>
          </p:cNvSpPr>
          <p:nvPr>
            <p:ph type="body" sz="half" idx="2"/>
          </p:nvPr>
        </p:nvSpPr>
        <p:spPr>
          <a:xfrm>
            <a:off x="1154954" y="3657600"/>
            <a:ext cx="5084979" cy="1371600"/>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p>
            <a:fld id="{042B0DB6-F5C7-45FB-8CF3-31B45F9C2DAC}" type="datetimeFigureOut">
              <a:rPr lang="en-US" smtClean="0"/>
              <a:t>2/22/2024</a:t>
            </a:fld>
            <a:endParaRPr dirty="0" lang="en-US"/>
          </a:p>
        </p:txBody>
      </p:sp>
      <p:sp>
        <p:nvSpPr>
          <p:cNvPr id="1048630" name="Footer Placeholder 5"/>
          <p:cNvSpPr>
            <a:spLocks noGrp="1"/>
          </p:cNvSpPr>
          <p:nvPr>
            <p:ph type="ftr" sz="quarter" idx="11"/>
          </p:nvPr>
        </p:nvSpPr>
        <p:spPr/>
        <p:txBody>
          <a:bodyPr/>
          <a:p>
            <a:endParaRPr dirty="0" lang="en-US"/>
          </a:p>
        </p:txBody>
      </p:sp>
      <p:sp>
        <p:nvSpPr>
          <p:cNvPr id="1048631" name="Slide Number Placeholder 6"/>
          <p:cNvSpPr>
            <a:spLocks noGrp="1"/>
          </p:cNvSpPr>
          <p:nvPr>
            <p:ph type="sldNum" sz="quarter" idx="12"/>
          </p:nvPr>
        </p:nvSpPr>
        <p:spPr/>
        <p:txBody>
          <a:bodyPr/>
          <a:p>
            <a:fld id="{8A7A6979-0714-4377-B894-6BE4C2D6E202}"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image" Target="../media/image2.png"/><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pic>
        <p:nvPicPr>
          <p:cNvPr id="2097152" name="Picture 7"/>
          <p:cNvPicPr>
            <a:picLocks noChangeAspect="1"/>
          </p:cNvPicPr>
          <p:nvPr/>
        </p:nvPicPr>
        <p:blipFill rotWithShape="1">
          <a:blip xmlns:r="http://schemas.openxmlformats.org/officeDocument/2006/relationships" r:embed="rId18"/>
          <a:srcRect l="3613"/>
          <a:stretch>
            <a:fillRect/>
          </a:stretch>
        </p:blipFill>
        <p:spPr>
          <a:xfrm>
            <a:off x="0" y="2669685"/>
            <a:ext cx="4037012" cy="4188315"/>
          </a:xfrm>
          <a:prstGeom prst="rect"/>
        </p:spPr>
      </p:pic>
      <p:pic>
        <p:nvPicPr>
          <p:cNvPr id="2097153" name="Picture 6"/>
          <p:cNvPicPr>
            <a:picLocks noChangeAspect="1"/>
          </p:cNvPicPr>
          <p:nvPr/>
        </p:nvPicPr>
        <p:blipFill rotWithShape="1">
          <a:blip xmlns:r="http://schemas.openxmlformats.org/officeDocument/2006/relationships" r:embed="rId19"/>
          <a:srcRect l="35640"/>
          <a:stretch>
            <a:fillRect/>
          </a:stretch>
        </p:blipFill>
        <p:spPr>
          <a:xfrm>
            <a:off x="0" y="2892347"/>
            <a:ext cx="1522412" cy="2365453"/>
          </a:xfrm>
          <a:prstGeom prst="rect"/>
        </p:spPr>
      </p:pic>
      <p:sp>
        <p:nvSpPr>
          <p:cNvPr id="1048576" name="Oval 15"/>
          <p:cNvSpPr/>
          <p:nvPr/>
        </p:nvSpPr>
        <p:spPr>
          <a:xfrm>
            <a:off x="8609012" y="1676400"/>
            <a:ext cx="2819400" cy="2819400"/>
          </a:xfrm>
          <a:prstGeom prst="ellipse"/>
          <a:gradFill flip="none" rotWithShape="1">
            <a:gsLst>
              <a:gs pos="0">
                <a:schemeClr val="accent1">
                  <a:lumMod val="60000"/>
                  <a:lumOff val="40000"/>
                  <a:alpha val="7000"/>
                </a:schemeClr>
              </a:gs>
              <a:gs pos="36000">
                <a:schemeClr val="accent1">
                  <a:lumMod val="60000"/>
                  <a:lumOff val="40000"/>
                  <a:alpha val="6000"/>
                </a:schemeClr>
              </a:gs>
              <a:gs pos="69000">
                <a:schemeClr val="accent1">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xmlns:r="http://schemas.openxmlformats.org/officeDocument/2006/relationships" r:embed="rId20"/>
          <a:srcRect t="28713"/>
          <a:stretch>
            <a:fillRect/>
          </a:stretch>
        </p:blipFill>
        <p:spPr>
          <a:xfrm>
            <a:off x="8000197" y="0"/>
            <a:ext cx="1603387" cy="1143000"/>
          </a:xfrm>
          <a:prstGeom prst="rect"/>
        </p:spPr>
      </p:pic>
      <p:pic>
        <p:nvPicPr>
          <p:cNvPr id="2097155" name="Picture 9"/>
          <p:cNvPicPr>
            <a:picLocks noChangeAspect="1"/>
          </p:cNvPicPr>
          <p:nvPr/>
        </p:nvPicPr>
        <p:blipFill rotWithShape="1">
          <a:blip xmlns:r="http://schemas.openxmlformats.org/officeDocument/2006/relationships" r:embed="rId21"/>
          <a:srcRect b="24199"/>
          <a:stretch>
            <a:fillRect/>
          </a:stretch>
        </p:blipFill>
        <p:spPr>
          <a:xfrm>
            <a:off x="8609012" y="6092866"/>
            <a:ext cx="993734" cy="765134"/>
          </a:xfrm>
          <a:prstGeom prst="rect"/>
        </p:spPr>
      </p:pic>
      <p:sp>
        <p:nvSpPr>
          <p:cNvPr id="1048577"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p:spPr>
        <p:txBody>
          <a:bodyPr anchor="t" bIns="45720" lIns="91440" rIns="91440" rtlCol="0" tIns="45720" vert="horz">
            <a:noAutofit/>
          </a:bodyPr>
          <a:p>
            <a:r>
              <a:rPr lang="en-US"/>
              <a:t>Click to edit Master title style</a:t>
            </a:r>
            <a:endParaRPr dirty="0" lang="en-US"/>
          </a:p>
        </p:txBody>
      </p:sp>
      <p:sp>
        <p:nvSpPr>
          <p:cNvPr id="1048579" name="Text Placeholder 2"/>
          <p:cNvSpPr>
            <a:spLocks noGrp="1"/>
          </p:cNvSpPr>
          <p:nvPr>
            <p:ph type="body" idx="1"/>
          </p:nvPr>
        </p:nvSpPr>
        <p:spPr>
          <a:xfrm>
            <a:off x="1103312" y="2052918"/>
            <a:ext cx="8946541" cy="4195481"/>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0" name="Date Placeholder 3"/>
          <p:cNvSpPr>
            <a:spLocks noGrp="1"/>
          </p:cNvSpPr>
          <p:nvPr>
            <p:ph type="dt" sz="half" idx="2"/>
          </p:nvPr>
        </p:nvSpPr>
        <p:spPr>
          <a:xfrm rot="5400000">
            <a:off x="10155639" y="1790701"/>
            <a:ext cx="990599" cy="304799"/>
          </a:xfrm>
          <a:prstGeom prst="rect"/>
        </p:spPr>
        <p:txBody>
          <a:bodyPr anchor="t" bIns="45720" lIns="91440" rIns="91440" rtlCol="0" tIns="45720" vert="horz"/>
          <a:lstStyle>
            <a:lvl1pPr algn="l">
              <a:defRPr b="0" sz="1100" i="0">
                <a:solidFill>
                  <a:schemeClr val="tx1">
                    <a:tint val="75000"/>
                    <a:alpha val="60000"/>
                  </a:schemeClr>
                </a:solidFill>
              </a:defRPr>
            </a:lvl1pPr>
          </a:lstStyle>
          <a:p>
            <a:fld id="{1160EA64-D806-43AC-9DF2-F8C432F32B4C}" type="datetimeFigureOut">
              <a:rPr lang="en-US" smtClean="0"/>
              <a:t>2/22/2024</a:t>
            </a:fld>
            <a:endParaRPr dirty="0" lang="en-US"/>
          </a:p>
        </p:txBody>
      </p:sp>
      <p:sp>
        <p:nvSpPr>
          <p:cNvPr id="1048581" name="Footer Placeholder 4"/>
          <p:cNvSpPr>
            <a:spLocks noGrp="1"/>
          </p:cNvSpPr>
          <p:nvPr>
            <p:ph type="ftr" sz="quarter" idx="3"/>
          </p:nvPr>
        </p:nvSpPr>
        <p:spPr>
          <a:xfrm rot="5400000">
            <a:off x="8951573" y="3225297"/>
            <a:ext cx="3859795" cy="304801"/>
          </a:xfrm>
          <a:prstGeom prst="rect"/>
        </p:spPr>
        <p:txBody>
          <a:bodyPr anchor="b" bIns="45720" lIns="91440" rIns="91440" rtlCol="0" tIns="45720" vert="horz"/>
          <a:lstStyle>
            <a:lvl1pPr algn="l">
              <a:defRPr b="0" sz="1100" i="0">
                <a:solidFill>
                  <a:schemeClr val="tx1">
                    <a:tint val="75000"/>
                    <a:alpha val="60000"/>
                  </a:schemeClr>
                </a:solidFill>
              </a:defRPr>
            </a:lvl1pPr>
          </a:lstStyle>
          <a:p>
            <a:endParaRPr dirty="0" lang="en-US"/>
          </a:p>
        </p:txBody>
      </p:sp>
      <p:sp>
        <p:nvSpPr>
          <p:cNvPr id="1048582" name="Slide Number Placeholder 5"/>
          <p:cNvSpPr>
            <a:spLocks noGrp="1"/>
          </p:cNvSpPr>
          <p:nvPr>
            <p:ph type="sldNum" sz="quarter" idx="4"/>
          </p:nvPr>
        </p:nvSpPr>
        <p:spPr>
          <a:xfrm>
            <a:off x="10352540" y="295729"/>
            <a:ext cx="838199" cy="767687"/>
          </a:xfrm>
          <a:prstGeom prst="rect"/>
        </p:spPr>
        <p:txBody>
          <a:bodyPr anchor="b" bIns="45720" lIns="91440" rIns="91440" rtlCol="0" tIns="45720" vert="horz"/>
          <a:lstStyle>
            <a:lvl1pPr algn="ctr">
              <a:defRPr b="0" sz="2800" i="0">
                <a:solidFill>
                  <a:schemeClr val="tx1">
                    <a:tint val="75000"/>
                  </a:schemeClr>
                </a:solidFill>
              </a:defRPr>
            </a:lvl1pPr>
          </a:lstStyle>
          <a:p>
            <a:fld id="{8A7A6979-0714-4377-B894-6BE4C2D6E202}"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dt="0" ftr="0" hdr="0" sldNum="0"/>
  <p:txStyles>
    <p:title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b="0" sz="2000" i="0" kern="12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b="0" sz="1800" i="0" kern="12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b="0" sz="1600" i="0" kern="12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b="0" sz="1400" i="0" kern="1200">
          <a:solidFill>
            <a:schemeClr val="tx1"/>
          </a:solidFill>
          <a:latin typeface="+mj-lt"/>
          <a:ea typeface="+mj-ea"/>
          <a:cs typeface="+mj-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hyperlink" Target="https://homepages.inf.ed.ac.uk/opb/papers/PODS1997a.pdf" TargetMode="External"/><Relationship Id="rId2" Type="http://schemas.openxmlformats.org/officeDocument/2006/relationships/hyperlink" Target="https://en.wikipedia.org/wiki/Semi-structured_data%23cite_ref-2" TargetMode="External"/><Relationship Id="rId3" Type="http://schemas.openxmlformats.org/officeDocument/2006/relationships/hyperlink" Target="http://db.cis.upenn.edu/research/SS_XML.html" TargetMode="External"/><Relationship Id="rId4" Type="http://schemas.openxmlformats.org/officeDocument/2006/relationships/hyperlink" Target="https://en.wikipedia.org/wiki/Semi-structured_data%23cite_ref-3" TargetMode="External"/><Relationship Id="rId5" Type="http://schemas.openxmlformats.org/officeDocument/2006/relationships/hyperlink" Target="http://infolab.stanford.edu/lore/home/index.html" TargetMode="External"/><Relationship Id="rId6" Type="http://schemas.openxmlformats.org/officeDocument/2006/relationships/hyperlink" Target="http://marciazeng.slis.kent.edu/metadatabasics/types.htm" TargetMode="External"/><Relationship Id="rId7" Type="http://schemas.openxmlformats.org/officeDocument/2006/relationships/hyperlink" Target="https://web.archive.org/web/20161007120833/http:/marciazeng.slis.kent.edu/metadatabasics/types.htm" TargetMode="External"/><Relationship Id="rId8" Type="http://schemas.openxmlformats.org/officeDocument/2006/relationships/hyperlink" Target="https://en.wikipedia.org/wiki/Metadata%23cite_ref-Understanding_Metadata_(2)_5-0" TargetMode="External"/><Relationship Id="rId9" Type="http://schemas.openxmlformats.org/officeDocument/2006/relationships/hyperlink" Target="https://web.archive.org/web/20141107022958/http:/www.niso.org/publications/press/UnderstandingMetadata.pdf" TargetMode="External"/><Relationship Id="rId10" Type="http://schemas.openxmlformats.org/officeDocument/2006/relationships/hyperlink" Target="https://en.wikipedia.org/wiki/ISBN_(identifier)" TargetMode="External"/><Relationship Id="rId11" Type="http://schemas.openxmlformats.org/officeDocument/2006/relationships/hyperlink" Target="https://en.wikipedia.org/wiki/Special:BookSources/978-1-880124-62-8" TargetMode="External"/><Relationship Id="rId12" Type="http://schemas.openxmlformats.org/officeDocument/2006/relationships/hyperlink" Target="http://www.niso.org/publications/press/UnderstandingMetadata.pdf" TargetMode="External"/><Relationship Id="rId13" Type="http://schemas.openxmlformats.org/officeDocument/2006/relationships/hyperlink" Target="https://en.wikipedia.org/wiki/Metadata%23cite_ref-:4_6-0" TargetMode="External"/><Relationship Id="rId14" Type="http://schemas.openxmlformats.org/officeDocument/2006/relationships/hyperlink" Target="https://en.wikipedia.org/wiki/Metadata%23cite_ref-:4_6-1" TargetMode="External"/><Relationship Id="rId15" Type="http://schemas.openxmlformats.org/officeDocument/2006/relationships/hyperlink" Target="https://stats.oecd.org/glossary/detail.asp?ID=7076" TargetMode="External"/><Relationship Id="rId16" Type="http://schemas.openxmlformats.org/officeDocument/2006/relationships/hyperlink" Target="https://web.archive.org/web/20210711201158/https:/stats.oecd.org/glossary/detail.asp?ID=7076" TargetMode="External"/><Relationship Id="rId17"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hyperlink" Target="https://cnx.org/contents/MDgA8wfz@22.2:YzfkjC2r@17" TargetMode="External"/><Relationship Id="rId2" Type="http://schemas.openxmlformats.org/officeDocument/2006/relationships/hyperlink" Target="http://www.flowgorithm.org/" TargetMode="External"/><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hyperlink" Target="https://en.wikipedia.org/wiki/Data_model" TargetMode="External"/><Relationship Id="rId2" Type="http://schemas.openxmlformats.org/officeDocument/2006/relationships/hyperlink" Target="https://en.wikipedia.org/wiki/Plain_text" TargetMode="External"/><Relationship Id="rId3" Type="http://schemas.openxmlformats.org/officeDocument/2006/relationships/hyperlink" Target="https://en.wikipedia.org/wiki/Ambiguities" TargetMode="External"/><Relationship Id="rId4" Type="http://schemas.openxmlformats.org/officeDocument/2006/relationships/hyperlink" Target="https://en.wikipedia.org/wiki/Annotation" TargetMode="External"/><Relationship Id="rId5" Type="http://schemas.openxmlformats.org/officeDocument/2006/relationships/hyperlink" Target="https://en.wikipedia.org/wiki/Tag_(metadata)" TargetMode="External"/><Relationship Id="rId6"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hyperlink" Target="https://en.wikipedia.org/wiki/Structured_data" TargetMode="External"/><Relationship Id="rId2" Type="http://schemas.openxmlformats.org/officeDocument/2006/relationships/hyperlink" Target="https://en.wikipedia.org/wiki/Relational_database" TargetMode="External"/><Relationship Id="rId3" Type="http://schemas.openxmlformats.org/officeDocument/2006/relationships/hyperlink" Target="https://en.wikipedia.org/wiki/Table_(database)" TargetMode="External"/><Relationship Id="rId4" Type="http://schemas.openxmlformats.org/officeDocument/2006/relationships/hyperlink" Target="https://en.wikipedia.org/wiki/Tag_(metadata)" TargetMode="External"/><Relationship Id="rId5" Type="http://schemas.openxmlformats.org/officeDocument/2006/relationships/hyperlink" Target="https://en.wikipedia.org/wiki/Self-describing" TargetMode="External"/><Relationship Id="rId6"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8" name="Title 1"/>
          <p:cNvSpPr>
            <a:spLocks noGrp="1"/>
          </p:cNvSpPr>
          <p:nvPr>
            <p:ph type="ctrTitle"/>
          </p:nvPr>
        </p:nvSpPr>
        <p:spPr>
          <a:xfrm>
            <a:off x="2326058" y="3429000"/>
            <a:ext cx="8895521" cy="1325218"/>
          </a:xfrm>
        </p:spPr>
        <p:txBody>
          <a:bodyPr>
            <a:normAutofit fontScale="90000"/>
          </a:bodyPr>
          <a:p>
            <a:r>
              <a:rPr dirty="0" sz="3600" lang="en-US">
                <a:solidFill>
                  <a:schemeClr val="tx2">
                    <a:lumMod val="10000"/>
                  </a:schemeClr>
                </a:solidFill>
              </a:rPr>
              <a:t>FACULTY OF INFORMATION AND COMMUNICATION TECHNOLOGY(FICT)</a:t>
            </a:r>
            <a:br>
              <a:rPr dirty="0" lang="en-US">
                <a:solidFill>
                  <a:schemeClr val="tx2">
                    <a:lumMod val="10000"/>
                  </a:schemeClr>
                </a:solidFill>
              </a:rPr>
            </a:br>
            <a:endParaRPr dirty="0" lang="en-GB">
              <a:solidFill>
                <a:schemeClr val="tx2">
                  <a:lumMod val="10000"/>
                </a:schemeClr>
              </a:solidFill>
            </a:endParaRPr>
          </a:p>
        </p:txBody>
      </p:sp>
      <p:sp>
        <p:nvSpPr>
          <p:cNvPr id="1048589" name="TextBox 3"/>
          <p:cNvSpPr txBox="1"/>
          <p:nvPr/>
        </p:nvSpPr>
        <p:spPr>
          <a:xfrm>
            <a:off x="304800" y="4372483"/>
            <a:ext cx="10376451" cy="1958341"/>
          </a:xfrm>
          <a:prstGeom prst="rect"/>
          <a:noFill/>
        </p:spPr>
        <p:txBody>
          <a:bodyPr rtlCol="0" wrap="square">
            <a:spAutoFit/>
          </a:bodyPr>
          <a:p>
            <a:pPr algn="ctr"/>
            <a:endParaRPr b="1" dirty="0" lang="en-US">
              <a:solidFill>
                <a:srgbClr val="002060"/>
              </a:solidFill>
            </a:endParaRPr>
          </a:p>
          <a:p>
            <a:pPr algn="ctr"/>
            <a:r>
              <a:rPr b="1" dirty="0" lang="en-US">
                <a:solidFill>
                  <a:srgbClr val="002060"/>
                </a:solidFill>
              </a:rPr>
              <a:t>EMERGING TECHNOLOGY - CSC 107</a:t>
            </a:r>
          </a:p>
          <a:p>
            <a:pPr algn="ctr"/>
            <a:endParaRPr b="1" dirty="0" lang="en-US">
              <a:solidFill>
                <a:srgbClr val="002060"/>
              </a:solidFill>
            </a:endParaRPr>
          </a:p>
          <a:p>
            <a:pPr algn="ctr"/>
            <a:endParaRPr b="1" dirty="0" lang="en-US">
              <a:solidFill>
                <a:srgbClr val="002060"/>
              </a:solidFill>
            </a:endParaRPr>
          </a:p>
          <a:p>
            <a:pPr algn="ctr"/>
            <a:r>
              <a:rPr b="1" dirty="0" lang="en-US">
                <a:solidFill>
                  <a:srgbClr val="002060"/>
                </a:solidFill>
              </a:rPr>
              <a:t>GROUP FOUR(4) PRESENTATION ON </a:t>
            </a:r>
          </a:p>
          <a:p>
            <a:pPr algn="ctr"/>
            <a:endParaRPr b="1" dirty="0" lang="en-US">
              <a:solidFill>
                <a:srgbClr val="002060"/>
              </a:solidFill>
            </a:endParaRPr>
          </a:p>
          <a:p>
            <a:pPr algn="ctr"/>
            <a:endParaRPr b="1" dirty="0" lang="en-US">
              <a:solidFill>
                <a:srgbClr val="002060"/>
              </a:solidFill>
            </a:endParaRPr>
          </a:p>
        </p:txBody>
      </p:sp>
      <p:pic>
        <p:nvPicPr>
          <p:cNvPr id="2097156" name="Picture 4"/>
          <p:cNvPicPr>
            <a:picLocks/>
          </p:cNvPicPr>
          <p:nvPr/>
        </p:nvPicPr>
        <p:blipFill>
          <a:blip xmlns:r="http://schemas.openxmlformats.org/officeDocument/2006/relationships" r:embed="rId1"/>
          <a:stretch>
            <a:fillRect/>
          </a:stretch>
        </p:blipFill>
        <p:spPr>
          <a:xfrm>
            <a:off x="2951018" y="570277"/>
            <a:ext cx="6331527" cy="1325218"/>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0" name="TextBox 2"/>
          <p:cNvSpPr txBox="1"/>
          <p:nvPr/>
        </p:nvSpPr>
        <p:spPr>
          <a:xfrm>
            <a:off x="678872" y="508475"/>
            <a:ext cx="10501745" cy="6463308"/>
          </a:xfrm>
          <a:prstGeom prst="rect"/>
          <a:noFill/>
        </p:spPr>
        <p:txBody>
          <a:bodyPr wrap="square">
            <a:spAutoFit/>
          </a:bodyPr>
          <a:p>
            <a:pPr algn="l"/>
            <a:endParaRPr b="0" dirty="0" i="0" lang="en-US">
              <a:solidFill>
                <a:srgbClr val="000000"/>
              </a:solidFill>
              <a:effectLst/>
              <a:latin typeface="ProximaNova"/>
            </a:endParaRPr>
          </a:p>
          <a:p>
            <a:pPr indent="-285750" marL="285750">
              <a:buFont typeface="Wingdings" panose="05000000000000000000" pitchFamily="2" charset="2"/>
              <a:buChar char="v"/>
            </a:pPr>
            <a:endParaRPr b="1" dirty="0" sz="1800" lang="en-US">
              <a:solidFill>
                <a:schemeClr val="bg1"/>
              </a:solidFill>
            </a:endParaRPr>
          </a:p>
          <a:p>
            <a:r>
              <a:rPr b="1" dirty="0" lang="en-US" err="1">
                <a:solidFill>
                  <a:schemeClr val="bg1"/>
                </a:solidFill>
              </a:rPr>
              <a:t>C.</a:t>
            </a:r>
            <a:r>
              <a:rPr b="1" dirty="0" sz="1800" lang="en-US" err="1">
                <a:solidFill>
                  <a:schemeClr val="bg1"/>
                </a:solidFill>
              </a:rPr>
              <a:t>Which</a:t>
            </a:r>
            <a:r>
              <a:rPr b="1" dirty="0" sz="1800" lang="en-US">
                <a:solidFill>
                  <a:schemeClr val="bg1"/>
                </a:solidFill>
              </a:rPr>
              <a:t> information flow step in the data value chain do you think is </a:t>
            </a:r>
            <a:r>
              <a:rPr b="1" dirty="0" sz="1800" lang="en-US" err="1">
                <a:solidFill>
                  <a:schemeClr val="bg1"/>
                </a:solidFill>
              </a:rPr>
              <a:t>labour</a:t>
            </a:r>
            <a:r>
              <a:rPr b="1" dirty="0" sz="1800" lang="en-US">
                <a:solidFill>
                  <a:schemeClr val="bg1"/>
                </a:solidFill>
              </a:rPr>
              <a:t> intensive? and why?</a:t>
            </a:r>
          </a:p>
          <a:p>
            <a:pPr algn="l"/>
            <a:endParaRPr b="0" dirty="0" i="0" lang="en-US">
              <a:solidFill>
                <a:srgbClr val="000000"/>
              </a:solidFill>
              <a:effectLst/>
              <a:latin typeface="ProximaNova"/>
            </a:endParaRPr>
          </a:p>
          <a:p>
            <a:pPr algn="l"/>
            <a:r>
              <a:rPr b="0" dirty="0" i="0" lang="en-US">
                <a:solidFill>
                  <a:srgbClr val="000000"/>
                </a:solidFill>
                <a:effectLst/>
                <a:latin typeface="ProximaNova"/>
              </a:rPr>
              <a:t>The information flow step in the data value chain that is likely to be labor-intensive is data collection. This is because data collection involves the process of gathering raw data from various sources, which often requires significant manual effort.</a:t>
            </a:r>
          </a:p>
          <a:p>
            <a:pPr algn="l"/>
            <a:r>
              <a:rPr b="0" dirty="0" i="0" lang="en-US">
                <a:solidFill>
                  <a:srgbClr val="000000"/>
                </a:solidFill>
                <a:effectLst/>
                <a:latin typeface="ProximaNova"/>
              </a:rPr>
              <a:t>For instance, data collection may involve the manual entry of data into spreadsheets, databases or other data collection tools. This can be a time-consuming and tedious process that requires significant labor and attention to detail to ensure accuracy</a:t>
            </a:r>
          </a:p>
          <a:p>
            <a:pPr algn="l"/>
            <a:r>
              <a:rPr b="0" dirty="0" i="0" lang="en-US">
                <a:solidFill>
                  <a:srgbClr val="000000"/>
                </a:solidFill>
                <a:effectLst/>
                <a:latin typeface="ProximaNova"/>
              </a:rPr>
              <a:t>Moreover, in many cases, data collection may involve the use of specialized tools and equipment that require skilled personnel to operate. This could include things like sensors, cameras, or other measurement devices, which need to be calibrated and monitored to ensure that they are collecting accurate data.</a:t>
            </a:r>
          </a:p>
          <a:p>
            <a:pPr algn="l"/>
            <a:endParaRPr b="0" dirty="0" i="0" lang="en-US">
              <a:solidFill>
                <a:srgbClr val="000000"/>
              </a:solidFill>
              <a:effectLst/>
              <a:latin typeface="ProximaNova"/>
            </a:endParaRPr>
          </a:p>
          <a:p>
            <a:r>
              <a:rPr b="1" dirty="0" sz="1800" lang="en-US">
                <a:solidFill>
                  <a:schemeClr val="bg1"/>
                </a:solidFill>
              </a:rPr>
              <a:t>D. What are the different data types and their value chain?</a:t>
            </a:r>
          </a:p>
          <a:p>
            <a:pPr algn="l"/>
            <a:endParaRPr b="0" dirty="0" i="0" lang="en-US">
              <a:solidFill>
                <a:srgbClr val="000000"/>
              </a:solidFill>
              <a:effectLst/>
              <a:latin typeface="ProximaNova"/>
            </a:endParaRPr>
          </a:p>
          <a:p>
            <a:pPr algn="l"/>
            <a:r>
              <a:rPr b="0" dirty="0" i="0" lang="en-US">
                <a:solidFill>
                  <a:srgbClr val="171717"/>
                </a:solidFill>
                <a:effectLst/>
                <a:latin typeface="verdana" panose="020B0604030504040204" pitchFamily="34" charset="0"/>
              </a:rPr>
              <a:t>“The </a:t>
            </a:r>
            <a:r>
              <a:rPr b="0" dirty="0" i="1" lang="en-US">
                <a:solidFill>
                  <a:srgbClr val="171717"/>
                </a:solidFill>
                <a:effectLst/>
                <a:latin typeface="verdana" panose="020B0604030504040204" pitchFamily="34" charset="0"/>
              </a:rPr>
              <a:t>value chain</a:t>
            </a:r>
            <a:r>
              <a:rPr b="0" dirty="0" i="0" lang="en-US">
                <a:solidFill>
                  <a:srgbClr val="171717"/>
                </a:solidFill>
                <a:effectLst/>
                <a:latin typeface="verdana" panose="020B0604030504040204" pitchFamily="34" charset="0"/>
              </a:rPr>
              <a:t> describes the full range of activities which are required to bring a product or service from conception, through the different phases of production (involving a combination of physical transformation and the input of various producer services), delivery to final consumers, and final disposal after use.</a:t>
            </a:r>
          </a:p>
          <a:p>
            <a:pPr algn="l"/>
            <a:endParaRPr dirty="0" lang="en-US">
              <a:solidFill>
                <a:srgbClr val="171717"/>
              </a:solidFill>
              <a:latin typeface="verdana" panose="020B0604030504040204" pitchFamily="34" charset="0"/>
            </a:endParaRPr>
          </a:p>
          <a:p>
            <a:pPr algn="l"/>
            <a:endParaRPr b="0" dirty="0" i="0" lang="en-US">
              <a:solidFill>
                <a:srgbClr val="000000"/>
              </a:solidFill>
              <a:effectLst/>
              <a:latin typeface="Proxima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extBox 3"/>
          <p:cNvSpPr txBox="1"/>
          <p:nvPr/>
        </p:nvSpPr>
        <p:spPr>
          <a:xfrm>
            <a:off x="277091" y="374072"/>
            <a:ext cx="11790218" cy="6463308"/>
          </a:xfrm>
          <a:prstGeom prst="rect"/>
          <a:noFill/>
        </p:spPr>
        <p:txBody>
          <a:bodyPr rtlCol="0" wrap="square">
            <a:spAutoFit/>
          </a:bodyPr>
          <a:p>
            <a:r>
              <a:rPr dirty="0" lang="en-US">
                <a:solidFill>
                  <a:schemeClr val="bg1"/>
                </a:solidFill>
              </a:rPr>
              <a:t>The Diagram Below Shows The Different Types Data And Their Value Chain</a:t>
            </a:r>
          </a:p>
          <a:p>
            <a:endParaRPr dirty="0" lang="en-US">
              <a:solidFill>
                <a:schemeClr val="bg1"/>
              </a:solidFill>
            </a:endParaRPr>
          </a:p>
          <a:p>
            <a:endParaRPr dirty="0" lang="en-US">
              <a:solidFill>
                <a:schemeClr val="bg1"/>
              </a:solidFill>
            </a:endParaRPr>
          </a:p>
          <a:p>
            <a:endParaRPr dirty="0" lang="en-US">
              <a:solidFill>
                <a:schemeClr val="bg1"/>
              </a:solidFill>
            </a:endParaRPr>
          </a:p>
          <a:p>
            <a:endParaRPr dirty="0" lang="en-US">
              <a:solidFill>
                <a:schemeClr val="bg1"/>
              </a:solidFill>
            </a:endParaRPr>
          </a:p>
          <a:p>
            <a:endParaRPr dirty="0" lang="en-US">
              <a:solidFill>
                <a:schemeClr val="bg1"/>
              </a:solidFill>
            </a:endParaRPr>
          </a:p>
          <a:p>
            <a:r>
              <a:rPr dirty="0" lang="en-US">
                <a:solidFill>
                  <a:schemeClr val="bg1"/>
                </a:solidFill>
              </a:rPr>
              <a:t>	Big data			     It plays a crucial </a:t>
            </a:r>
            <a:r>
              <a:rPr dirty="0" lang="en-US" err="1">
                <a:solidFill>
                  <a:schemeClr val="bg1"/>
                </a:solidFill>
              </a:rPr>
              <a:t>rolr</a:t>
            </a:r>
            <a:r>
              <a:rPr dirty="0" lang="en-US">
                <a:solidFill>
                  <a:schemeClr val="bg1"/>
                </a:solidFill>
              </a:rPr>
              <a:t> in the value 		1.marketing and sales</a:t>
            </a:r>
          </a:p>
          <a:p>
            <a:r>
              <a:rPr dirty="0" lang="en-US">
                <a:solidFill>
                  <a:schemeClr val="bg1"/>
                </a:solidFill>
              </a:rPr>
              <a:t>						     chain of organization by providing 	2.product development</a:t>
            </a:r>
          </a:p>
          <a:p>
            <a:r>
              <a:rPr dirty="0" lang="en-US">
                <a:solidFill>
                  <a:schemeClr val="bg1"/>
                </a:solidFill>
              </a:rPr>
              <a:t>						     valuable insights and opportunities	3.supply chain management</a:t>
            </a:r>
          </a:p>
          <a:p>
            <a:r>
              <a:rPr dirty="0" lang="en-US">
                <a:solidFill>
                  <a:schemeClr val="bg1"/>
                </a:solidFill>
              </a:rPr>
              <a:t>	 					     for improving decision-making and 	</a:t>
            </a:r>
          </a:p>
          <a:p>
            <a:r>
              <a:rPr dirty="0" lang="en-US">
                <a:solidFill>
                  <a:schemeClr val="bg1"/>
                </a:solidFill>
              </a:rPr>
              <a:t>						     business operations</a:t>
            </a:r>
          </a:p>
          <a:p>
            <a:r>
              <a:rPr dirty="0" lang="en-US">
                <a:solidFill>
                  <a:schemeClr val="bg1"/>
                </a:solidFill>
              </a:rPr>
              <a:t>	</a:t>
            </a:r>
          </a:p>
          <a:p>
            <a:r>
              <a:rPr dirty="0" lang="en-US">
                <a:solidFill>
                  <a:schemeClr val="bg1"/>
                </a:solidFill>
              </a:rPr>
              <a:t>	meta data			     it provides information about other 	1.data governance</a:t>
            </a:r>
          </a:p>
          <a:p>
            <a:r>
              <a:rPr dirty="0" lang="en-US">
                <a:solidFill>
                  <a:schemeClr val="bg1"/>
                </a:solidFill>
              </a:rPr>
              <a:t>						    data									2.transparency</a:t>
            </a:r>
          </a:p>
          <a:p>
            <a:r>
              <a:rPr dirty="0" lang="en-US">
                <a:solidFill>
                  <a:schemeClr val="bg1"/>
                </a:solidFill>
              </a:rPr>
              <a:t>																3.traceability</a:t>
            </a:r>
          </a:p>
          <a:p>
            <a:r>
              <a:rPr dirty="0" lang="en-US">
                <a:solidFill>
                  <a:schemeClr val="bg1"/>
                </a:solidFill>
              </a:rPr>
              <a:t>	</a:t>
            </a:r>
          </a:p>
          <a:p>
            <a:r>
              <a:rPr dirty="0" lang="en-US">
                <a:solidFill>
                  <a:schemeClr val="bg1"/>
                </a:solidFill>
              </a:rPr>
              <a:t>	structured data		    data that is organized in a certain 		1.identify trends and patterns</a:t>
            </a:r>
          </a:p>
          <a:p>
            <a:r>
              <a:rPr dirty="0" lang="en-US">
                <a:solidFill>
                  <a:schemeClr val="bg1"/>
                </a:solidFill>
              </a:rPr>
              <a:t>						     way, typically in a database or 		2.analyze historical data</a:t>
            </a:r>
          </a:p>
          <a:p>
            <a:r>
              <a:rPr dirty="0" lang="en-US">
                <a:solidFill>
                  <a:schemeClr val="bg1"/>
                </a:solidFill>
              </a:rPr>
              <a:t>						     spread sheet format					3.track sales performance</a:t>
            </a:r>
          </a:p>
          <a:p>
            <a:r>
              <a:rPr dirty="0" lang="en-US">
                <a:solidFill>
                  <a:schemeClr val="bg1"/>
                </a:solidFill>
              </a:rPr>
              <a:t>	</a:t>
            </a:r>
          </a:p>
          <a:p>
            <a:r>
              <a:rPr dirty="0" lang="en-US">
                <a:solidFill>
                  <a:schemeClr val="bg1"/>
                </a:solidFill>
              </a:rPr>
              <a:t>	semi- structured		     refers to information that does not		      1.data collection</a:t>
            </a:r>
          </a:p>
          <a:p>
            <a:r>
              <a:rPr dirty="0" lang="en-US">
                <a:solidFill>
                  <a:schemeClr val="bg1"/>
                </a:solidFill>
              </a:rPr>
              <a:t>						     fit neatly in to traditional structure 		      data </a:t>
            </a:r>
            <a:r>
              <a:rPr dirty="0" lang="en-US" err="1">
                <a:solidFill>
                  <a:schemeClr val="bg1"/>
                </a:solidFill>
              </a:rPr>
              <a:t>stoage</a:t>
            </a:r>
            <a:r>
              <a:rPr dirty="0" lang="en-US">
                <a:solidFill>
                  <a:schemeClr val="bg1"/>
                </a:solidFill>
              </a:rPr>
              <a:t> </a:t>
            </a:r>
          </a:p>
          <a:p>
            <a:r>
              <a:rPr dirty="0" lang="en-US">
                <a:solidFill>
                  <a:schemeClr val="bg1"/>
                </a:solidFill>
              </a:rPr>
              <a:t>						    data format such as relational database   decision making</a:t>
            </a:r>
            <a:endParaRPr dirty="0" lang="en-GB">
              <a:solidFill>
                <a:schemeClr val="bg1"/>
              </a:solidFill>
            </a:endParaRPr>
          </a:p>
        </p:txBody>
      </p:sp>
      <p:sp>
        <p:nvSpPr>
          <p:cNvPr id="1048612" name="Rectangle: Rounded Corners 4"/>
          <p:cNvSpPr/>
          <p:nvPr/>
        </p:nvSpPr>
        <p:spPr>
          <a:xfrm>
            <a:off x="623455" y="1427018"/>
            <a:ext cx="2272145" cy="52647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Data type</a:t>
            </a:r>
            <a:endParaRPr dirty="0" lang="en-GB"/>
          </a:p>
        </p:txBody>
      </p:sp>
      <p:sp>
        <p:nvSpPr>
          <p:cNvPr id="1048613" name="Rectangle: Rounded Corners 6"/>
          <p:cNvSpPr/>
          <p:nvPr/>
        </p:nvSpPr>
        <p:spPr>
          <a:xfrm>
            <a:off x="3449784" y="1427028"/>
            <a:ext cx="3505198" cy="52647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Description</a:t>
            </a:r>
            <a:endParaRPr dirty="0" lang="en-GB"/>
          </a:p>
        </p:txBody>
      </p:sp>
      <p:sp>
        <p:nvSpPr>
          <p:cNvPr id="1048614" name="Rectangle: Rounded Corners 7"/>
          <p:cNvSpPr/>
          <p:nvPr/>
        </p:nvSpPr>
        <p:spPr>
          <a:xfrm>
            <a:off x="7412182" y="1399304"/>
            <a:ext cx="4544291" cy="526473"/>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t>Value chain role</a:t>
            </a:r>
            <a:endParaRPr dirty="0"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5" name="TextBox 1"/>
          <p:cNvSpPr txBox="1"/>
          <p:nvPr/>
        </p:nvSpPr>
        <p:spPr>
          <a:xfrm>
            <a:off x="845127" y="928255"/>
            <a:ext cx="10889674" cy="5201424"/>
          </a:xfrm>
          <a:prstGeom prst="rect"/>
          <a:noFill/>
        </p:spPr>
        <p:txBody>
          <a:bodyPr rtlCol="0" wrap="square">
            <a:spAutoFit/>
          </a:bodyPr>
          <a:p>
            <a:pPr algn="l">
              <a:buFont typeface="+mj-lt"/>
              <a:buAutoNum type="arabicPeriod"/>
            </a:pPr>
            <a:r>
              <a:rPr b="0" dirty="0" sz="2000" i="0" lang="en-GB">
                <a:solidFill>
                  <a:schemeClr val="bg1"/>
                </a:solidFill>
                <a:effectLst/>
                <a:latin typeface="Arial" panose="020B0604020202020204" pitchFamily="34" charset="0"/>
              </a:rPr>
              <a:t> </a:t>
            </a:r>
            <a:r>
              <a:rPr b="0" dirty="0" sz="1600" i="1" lang="en-GB">
                <a:solidFill>
                  <a:schemeClr val="bg1"/>
                </a:solidFill>
                <a:effectLst/>
                <a:latin typeface="Arial" panose="020B0604020202020204" pitchFamily="34" charset="0"/>
              </a:rPr>
              <a:t>Peter </a:t>
            </a:r>
            <a:r>
              <a:rPr b="0" dirty="0" sz="1600" i="1" lang="en-GB" err="1">
                <a:solidFill>
                  <a:schemeClr val="bg1"/>
                </a:solidFill>
                <a:effectLst/>
                <a:latin typeface="Arial" panose="020B0604020202020204" pitchFamily="34" charset="0"/>
              </a:rPr>
              <a:t>Buneman</a:t>
            </a:r>
            <a:r>
              <a:rPr b="0" dirty="0" sz="1600" i="1" lang="en-GB">
                <a:solidFill>
                  <a:schemeClr val="bg1"/>
                </a:solidFill>
                <a:effectLst/>
                <a:latin typeface="Arial" panose="020B0604020202020204" pitchFamily="34" charset="0"/>
              </a:rPr>
              <a:t> (1997). </a:t>
            </a:r>
            <a:r>
              <a:rPr b="0" dirty="0" sz="1600" i="1" lang="en-GB" strike="noStrike" u="none">
                <a:solidFill>
                  <a:srgbClr val="FAC96A"/>
                </a:solidFill>
                <a:effectLst/>
                <a:latin typeface="Arial" panose="020B0604020202020204" pitchFamily="34" charset="0"/>
                <a:hlinkClick r:id="rId1"/>
              </a:rPr>
              <a:t>"</a:t>
            </a:r>
            <a:r>
              <a:rPr b="0" dirty="0" sz="1600" i="1" lang="en-GB" err="1" strike="noStrike" u="none">
                <a:solidFill>
                  <a:schemeClr val="bg1"/>
                </a:solidFill>
                <a:effectLst/>
                <a:latin typeface="Arial" panose="020B0604020202020204" pitchFamily="34" charset="0"/>
                <a:hlinkClick r:id="rId1"/>
              </a:rPr>
              <a:t>Semistructured</a:t>
            </a:r>
            <a:r>
              <a:rPr b="0" dirty="0" sz="1600" i="1" lang="en-GB" strike="noStrike" u="none">
                <a:solidFill>
                  <a:schemeClr val="bg1"/>
                </a:solidFill>
                <a:effectLst/>
                <a:latin typeface="Arial" panose="020B0604020202020204" pitchFamily="34" charset="0"/>
                <a:hlinkClick r:id="rId1"/>
              </a:rPr>
              <a:t> data"</a:t>
            </a:r>
            <a:r>
              <a:rPr b="0" dirty="0" sz="1600" i="1" lang="en-GB">
                <a:solidFill>
                  <a:schemeClr val="bg1"/>
                </a:solidFill>
                <a:effectLst/>
                <a:latin typeface="Arial" panose="020B0604020202020204" pitchFamily="34" charset="0"/>
              </a:rPr>
              <a:t> (PDF). Symposium on Principles of Database Systems.</a:t>
            </a:r>
            <a:endParaRPr b="0" dirty="0" sz="1600" i="0" lang="en-GB">
              <a:solidFill>
                <a:schemeClr val="bg1"/>
              </a:solidFill>
              <a:effectLst/>
              <a:latin typeface="Arial" panose="020B0604020202020204" pitchFamily="34" charset="0"/>
            </a:endParaRPr>
          </a:p>
          <a:p>
            <a:pPr algn="l">
              <a:buFont typeface="+mj-lt"/>
              <a:buAutoNum type="arabicPeriod"/>
            </a:pPr>
            <a:r>
              <a:rPr b="1" dirty="0" sz="1600" i="0" lang="en-GB" strike="noStrike" u="none">
                <a:solidFill>
                  <a:schemeClr val="bg1"/>
                </a:solidFill>
                <a:effectLst/>
                <a:latin typeface="Arial" panose="020B0604020202020204" pitchFamily="34" charset="0"/>
                <a:hlinkClick r:id="rId2" tooltip="Jump up"/>
              </a:rPr>
              <a:t>^</a:t>
            </a:r>
            <a:r>
              <a:rPr b="0" dirty="0" sz="1600" i="0" lang="en-GB">
                <a:solidFill>
                  <a:schemeClr val="bg1"/>
                </a:solidFill>
                <a:effectLst/>
                <a:latin typeface="Arial" panose="020B0604020202020204" pitchFamily="34" charset="0"/>
              </a:rPr>
              <a:t> </a:t>
            </a:r>
            <a:r>
              <a:rPr b="0" dirty="0" sz="1600" i="0" lang="en-GB" strike="noStrike" u="none">
                <a:solidFill>
                  <a:schemeClr val="bg1"/>
                </a:solidFill>
                <a:effectLst/>
                <a:latin typeface="Arial" panose="020B0604020202020204" pitchFamily="34" charset="0"/>
                <a:hlinkClick r:id="rId3"/>
              </a:rPr>
              <a:t>The Penn database group has semi-structured and XML data project</a:t>
            </a:r>
            <a:endParaRPr b="0" dirty="0" sz="1600" i="0" lang="en-GB">
              <a:solidFill>
                <a:schemeClr val="bg1"/>
              </a:solidFill>
              <a:effectLst/>
              <a:latin typeface="Arial" panose="020B0604020202020204" pitchFamily="34" charset="0"/>
            </a:endParaRPr>
          </a:p>
          <a:p>
            <a:pPr algn="l">
              <a:buFont typeface="+mj-lt"/>
              <a:buAutoNum type="arabicPeriod"/>
            </a:pPr>
            <a:r>
              <a:rPr b="1" dirty="0" sz="1600" i="0" lang="en-GB" strike="noStrike" u="none">
                <a:solidFill>
                  <a:schemeClr val="bg1"/>
                </a:solidFill>
                <a:effectLst/>
                <a:latin typeface="Arial" panose="020B0604020202020204" pitchFamily="34" charset="0"/>
                <a:hlinkClick r:id="rId4" tooltip="Jump up"/>
              </a:rPr>
              <a:t>^</a:t>
            </a:r>
            <a:r>
              <a:rPr b="0" dirty="0" sz="1600" i="0" lang="en-GB">
                <a:solidFill>
                  <a:schemeClr val="bg1"/>
                </a:solidFill>
                <a:effectLst/>
                <a:latin typeface="Arial" panose="020B0604020202020204" pitchFamily="34" charset="0"/>
              </a:rPr>
              <a:t> </a:t>
            </a:r>
            <a:r>
              <a:rPr b="0" dirty="0" sz="1600" i="0" lang="en-GB" strike="noStrike" u="none">
                <a:solidFill>
                  <a:schemeClr val="bg1"/>
                </a:solidFill>
                <a:effectLst/>
                <a:latin typeface="Arial" panose="020B0604020202020204" pitchFamily="34" charset="0"/>
                <a:hlinkClick r:id="rId5"/>
              </a:rPr>
              <a:t>Stanford Universities Lore DBMS</a:t>
            </a:r>
            <a:endParaRPr b="0" dirty="0" sz="1600" i="0" lang="en-GB">
              <a:solidFill>
                <a:schemeClr val="bg1"/>
              </a:solidFill>
              <a:effectLst/>
              <a:latin typeface="Arial" panose="020B0604020202020204" pitchFamily="34" charset="0"/>
            </a:endParaRPr>
          </a:p>
          <a:p>
            <a:pPr algn="l">
              <a:buFont typeface="+mj-lt"/>
              <a:buAutoNum type="arabicPeriod"/>
            </a:pPr>
            <a:r>
              <a:rPr b="0" dirty="0" sz="1600" i="0" lang="en-GB">
                <a:solidFill>
                  <a:srgbClr val="202122"/>
                </a:solidFill>
                <a:effectLst/>
                <a:latin typeface="Arial" panose="020B0604020202020204" pitchFamily="34" charset="0"/>
              </a:rPr>
              <a:t> </a:t>
            </a:r>
            <a:r>
              <a:rPr b="0" dirty="0" sz="1600" i="1" lang="en-GB">
                <a:solidFill>
                  <a:srgbClr val="202122"/>
                </a:solidFill>
                <a:effectLst/>
                <a:latin typeface="Arial" panose="020B0604020202020204" pitchFamily="34" charset="0"/>
              </a:rPr>
              <a:t>Zeng, Marcia (2004). </a:t>
            </a:r>
            <a:r>
              <a:rPr b="0" dirty="0" sz="1600" i="1" lang="en-GB" strike="noStrike" u="none">
                <a:solidFill>
                  <a:srgbClr val="3366CC"/>
                </a:solidFill>
                <a:effectLst/>
                <a:latin typeface="Arial" panose="020B0604020202020204" pitchFamily="34" charset="0"/>
                <a:hlinkClick r:id="rId6"/>
              </a:rPr>
              <a:t>"Metadata Types and Functions"</a:t>
            </a:r>
            <a:r>
              <a:rPr b="0" dirty="0" sz="1600" i="1" lang="en-GB">
                <a:solidFill>
                  <a:srgbClr val="202122"/>
                </a:solidFill>
                <a:effectLst/>
                <a:latin typeface="Arial" panose="020B0604020202020204" pitchFamily="34" charset="0"/>
              </a:rPr>
              <a:t>. NISO. </a:t>
            </a:r>
            <a:r>
              <a:rPr b="0" dirty="0" sz="1600" i="1" lang="en-GB" strike="noStrike" u="none">
                <a:solidFill>
                  <a:srgbClr val="3366CC"/>
                </a:solidFill>
                <a:effectLst/>
                <a:latin typeface="Arial" panose="020B0604020202020204" pitchFamily="34" charset="0"/>
                <a:hlinkClick r:id="rId7"/>
              </a:rPr>
              <a:t>Archived</a:t>
            </a:r>
            <a:r>
              <a:rPr b="0" dirty="0" sz="1600" i="1" lang="en-GB">
                <a:solidFill>
                  <a:srgbClr val="202122"/>
                </a:solidFill>
                <a:effectLst/>
                <a:latin typeface="Arial" panose="020B0604020202020204" pitchFamily="34" charset="0"/>
              </a:rPr>
              <a:t> from the original on 7 October 2016. Retrieved 5 October 2016.</a:t>
            </a:r>
            <a:endParaRPr b="0" dirty="0" sz="1600" i="0" lang="en-GB">
              <a:solidFill>
                <a:srgbClr val="202122"/>
              </a:solidFill>
              <a:effectLst/>
              <a:latin typeface="Arial" panose="020B0604020202020204" pitchFamily="34" charset="0"/>
            </a:endParaRPr>
          </a:p>
          <a:p>
            <a:pPr algn="l">
              <a:buFont typeface="+mj-lt"/>
              <a:buAutoNum type="arabicPeriod"/>
            </a:pPr>
            <a:r>
              <a:rPr b="1" dirty="0" sz="1600" i="0" lang="en-GB" strike="noStrike" u="none">
                <a:solidFill>
                  <a:srgbClr val="3366CC"/>
                </a:solidFill>
                <a:effectLst/>
                <a:latin typeface="Arial" panose="020B0604020202020204" pitchFamily="34" charset="0"/>
                <a:hlinkClick r:id="rId8" tooltip="Jump up"/>
              </a:rPr>
              <a:t>^</a:t>
            </a:r>
            <a:r>
              <a:rPr b="0" dirty="0" sz="1600" i="0" lang="en-GB">
                <a:solidFill>
                  <a:srgbClr val="202122"/>
                </a:solidFill>
                <a:effectLst/>
                <a:latin typeface="Arial" panose="020B0604020202020204" pitchFamily="34" charset="0"/>
              </a:rPr>
              <a:t> </a:t>
            </a:r>
            <a:r>
              <a:rPr b="0" dirty="0" sz="1600" i="1" lang="en-GB">
                <a:solidFill>
                  <a:srgbClr val="202122"/>
                </a:solidFill>
                <a:effectLst/>
                <a:latin typeface="Arial" panose="020B0604020202020204" pitchFamily="34" charset="0"/>
              </a:rPr>
              <a:t>National Information Standards Organization (NISO) (2001). </a:t>
            </a:r>
            <a:r>
              <a:rPr b="0" dirty="0" sz="1600" i="1" lang="en-GB" strike="noStrike" u="none">
                <a:solidFill>
                  <a:srgbClr val="3366CC"/>
                </a:solidFill>
                <a:effectLst/>
                <a:latin typeface="Arial" panose="020B0604020202020204" pitchFamily="34" charset="0"/>
                <a:hlinkClick r:id="rId9"/>
              </a:rPr>
              <a:t>Understanding Metadata</a:t>
            </a:r>
            <a:r>
              <a:rPr b="0" dirty="0" sz="1600" i="1" lang="en-GB">
                <a:solidFill>
                  <a:srgbClr val="202122"/>
                </a:solidFill>
                <a:effectLst/>
                <a:latin typeface="Arial" panose="020B0604020202020204" pitchFamily="34" charset="0"/>
              </a:rPr>
              <a:t> (PDF). NISO Press. p. 1. </a:t>
            </a:r>
            <a:r>
              <a:rPr b="0" dirty="0" sz="1600" i="1" lang="en-GB" strike="noStrike" u="none">
                <a:solidFill>
                  <a:srgbClr val="3366CC"/>
                </a:solidFill>
                <a:effectLst/>
                <a:latin typeface="Arial" panose="020B0604020202020204" pitchFamily="34" charset="0"/>
                <a:hlinkClick r:id="rId10" tooltip="ISBN (identifier)"/>
              </a:rPr>
              <a:t>ISBN</a:t>
            </a:r>
            <a:r>
              <a:rPr b="0" dirty="0" sz="1600" i="1" lang="en-GB">
                <a:solidFill>
                  <a:srgbClr val="202122"/>
                </a:solidFill>
                <a:effectLst/>
                <a:latin typeface="Arial" panose="020B0604020202020204" pitchFamily="34" charset="0"/>
              </a:rPr>
              <a:t> </a:t>
            </a:r>
            <a:r>
              <a:rPr b="0" dirty="0" sz="1600" i="1" lang="en-GB" strike="noStrike" u="none">
                <a:solidFill>
                  <a:srgbClr val="3366CC"/>
                </a:solidFill>
                <a:effectLst/>
                <a:latin typeface="Arial" panose="020B0604020202020204" pitchFamily="34" charset="0"/>
                <a:hlinkClick r:id="rId11" tooltip="Special:BookSources/978-1-880124-62-8"/>
              </a:rPr>
              <a:t>978-1-880124-62-8</a:t>
            </a:r>
            <a:r>
              <a:rPr b="0" dirty="0" sz="1600" i="1" lang="en-GB">
                <a:solidFill>
                  <a:srgbClr val="202122"/>
                </a:solidFill>
                <a:effectLst/>
                <a:latin typeface="Arial" panose="020B0604020202020204" pitchFamily="34" charset="0"/>
              </a:rPr>
              <a:t>. Archived from </a:t>
            </a:r>
            <a:r>
              <a:rPr b="0" dirty="0" sz="1600" i="1" lang="en-GB" strike="noStrike" u="none">
                <a:solidFill>
                  <a:srgbClr val="3366CC"/>
                </a:solidFill>
                <a:effectLst/>
                <a:latin typeface="Arial" panose="020B0604020202020204" pitchFamily="34" charset="0"/>
                <a:hlinkClick r:id="rId12"/>
              </a:rPr>
              <a:t>the original</a:t>
            </a:r>
            <a:r>
              <a:rPr b="0" dirty="0" sz="1600" i="1" lang="en-GB">
                <a:solidFill>
                  <a:srgbClr val="202122"/>
                </a:solidFill>
                <a:effectLst/>
                <a:latin typeface="Arial" panose="020B0604020202020204" pitchFamily="34" charset="0"/>
              </a:rPr>
              <a:t> (PDF) on 7 November 2014. Retrieved 20 June 2008.</a:t>
            </a:r>
            <a:endParaRPr b="0" dirty="0" sz="1600" i="0" lang="en-GB">
              <a:solidFill>
                <a:srgbClr val="202122"/>
              </a:solidFill>
              <a:effectLst/>
              <a:latin typeface="Arial" panose="020B0604020202020204" pitchFamily="34" charset="0"/>
            </a:endParaRPr>
          </a:p>
          <a:p>
            <a:pPr algn="l">
              <a:buFont typeface="+mj-lt"/>
              <a:buAutoNum type="arabicPeriod"/>
            </a:pPr>
            <a:r>
              <a:rPr b="0" dirty="0" sz="1600" i="0" lang="en-GB">
                <a:solidFill>
                  <a:srgbClr val="202122"/>
                </a:solidFill>
                <a:effectLst/>
                <a:latin typeface="Arial" panose="020B0604020202020204" pitchFamily="34" charset="0"/>
              </a:rPr>
              <a:t>^ </a:t>
            </a:r>
            <a:r>
              <a:rPr b="0" dirty="0" sz="1600" i="0" lang="en-GB" strike="noStrike" u="none">
                <a:solidFill>
                  <a:srgbClr val="3366CC"/>
                </a:solidFill>
                <a:effectLst/>
                <a:latin typeface="Arial" panose="020B0604020202020204" pitchFamily="34" charset="0"/>
                <a:hlinkClick r:id="rId13"/>
              </a:rPr>
              <a:t>Jump up </a:t>
            </a:r>
            <a:r>
              <a:rPr b="0" dirty="0" sz="1600" i="0" lang="en-GB" err="1" strike="noStrike" u="none">
                <a:solidFill>
                  <a:srgbClr val="3366CC"/>
                </a:solidFill>
                <a:effectLst/>
                <a:latin typeface="Arial" panose="020B0604020202020204" pitchFamily="34" charset="0"/>
                <a:hlinkClick r:id="rId13"/>
              </a:rPr>
              <a:t>to:</a:t>
            </a:r>
            <a:r>
              <a:rPr baseline="30000" b="1" dirty="0" sz="1600" i="1" lang="en-GB" err="1" strike="noStrike" u="none">
                <a:solidFill>
                  <a:srgbClr val="3366CC"/>
                </a:solidFill>
                <a:effectLst/>
                <a:latin typeface="Arial" panose="020B0604020202020204" pitchFamily="34" charset="0"/>
                <a:hlinkClick r:id="rId13"/>
              </a:rPr>
              <a:t>a</a:t>
            </a:r>
            <a:r>
              <a:rPr b="0" dirty="0" sz="1600" i="0" lang="en-GB">
                <a:solidFill>
                  <a:srgbClr val="202122"/>
                </a:solidFill>
                <a:effectLst/>
                <a:latin typeface="Arial" panose="020B0604020202020204" pitchFamily="34" charset="0"/>
              </a:rPr>
              <a:t> </a:t>
            </a:r>
            <a:r>
              <a:rPr baseline="30000" b="1" dirty="0" sz="1600" i="1" lang="en-GB" strike="noStrike" u="none">
                <a:solidFill>
                  <a:srgbClr val="3366CC"/>
                </a:solidFill>
                <a:effectLst/>
                <a:latin typeface="Arial" panose="020B0604020202020204" pitchFamily="34" charset="0"/>
                <a:hlinkClick r:id="rId14"/>
              </a:rPr>
              <a:t>b</a:t>
            </a:r>
            <a:r>
              <a:rPr b="0" dirty="0" sz="1600" i="0" lang="en-GB">
                <a:solidFill>
                  <a:srgbClr val="202122"/>
                </a:solidFill>
                <a:effectLst/>
                <a:latin typeface="Arial" panose="020B0604020202020204" pitchFamily="34" charset="0"/>
              </a:rPr>
              <a:t> </a:t>
            </a:r>
            <a:r>
              <a:rPr b="0" dirty="0" sz="1600" i="1" lang="en-GB">
                <a:solidFill>
                  <a:srgbClr val="202122"/>
                </a:solidFill>
                <a:effectLst/>
                <a:latin typeface="Arial" panose="020B0604020202020204" pitchFamily="34" charset="0"/>
              </a:rPr>
              <a:t>Directorate, OECD Statistics. </a:t>
            </a:r>
            <a:r>
              <a:rPr b="0" dirty="0" sz="1600" i="1" lang="en-GB" strike="noStrike" u="none">
                <a:solidFill>
                  <a:srgbClr val="3366CC"/>
                </a:solidFill>
                <a:effectLst/>
                <a:latin typeface="Arial" panose="020B0604020202020204" pitchFamily="34" charset="0"/>
                <a:hlinkClick r:id="rId15"/>
              </a:rPr>
              <a:t>"OECD Glossary of Statistical Terms – Reference metadata Definition"</a:t>
            </a:r>
            <a:r>
              <a:rPr b="0" dirty="0" sz="1600" i="1" lang="en-GB">
                <a:solidFill>
                  <a:srgbClr val="202122"/>
                </a:solidFill>
                <a:effectLst/>
                <a:latin typeface="Arial" panose="020B0604020202020204" pitchFamily="34" charset="0"/>
              </a:rPr>
              <a:t>. stats.oecd.org. </a:t>
            </a:r>
            <a:r>
              <a:rPr b="0" dirty="0" sz="1600" i="1" lang="en-GB" strike="noStrike" u="none">
                <a:solidFill>
                  <a:srgbClr val="3366CC"/>
                </a:solidFill>
                <a:effectLst/>
                <a:latin typeface="Arial" panose="020B0604020202020204" pitchFamily="34" charset="0"/>
                <a:hlinkClick r:id="rId16"/>
              </a:rPr>
              <a:t>Archived</a:t>
            </a:r>
            <a:r>
              <a:rPr b="0" dirty="0" sz="1600" i="1" lang="en-GB">
                <a:solidFill>
                  <a:srgbClr val="202122"/>
                </a:solidFill>
                <a:effectLst/>
                <a:latin typeface="Arial" panose="020B0604020202020204" pitchFamily="34" charset="0"/>
              </a:rPr>
              <a:t> from the original on 11 July 2021. Retrieved 24 May 2018.</a:t>
            </a:r>
            <a:endParaRPr b="0" dirty="0" sz="1600" i="0" lang="en-GB">
              <a:solidFill>
                <a:srgbClr val="202122"/>
              </a:solidFill>
              <a:effectLst/>
              <a:latin typeface="Arial" panose="020B0604020202020204" pitchFamily="34" charset="0"/>
            </a:endParaRPr>
          </a:p>
          <a:p>
            <a:endParaRPr b="1" dirty="0" sz="2000" lang="en-US">
              <a:solidFill>
                <a:schemeClr val="bg1"/>
              </a:solidFill>
            </a:endParaRPr>
          </a:p>
          <a:p>
            <a:r>
              <a:rPr b="1" dirty="0" sz="2000" lang="en-US">
                <a:solidFill>
                  <a:schemeClr val="bg1"/>
                </a:solidFill>
              </a:rPr>
              <a:t>Presentation by</a:t>
            </a:r>
            <a:r>
              <a:rPr b="1" dirty="0" lang="en-US">
                <a:solidFill>
                  <a:schemeClr val="bg1"/>
                </a:solidFill>
              </a:rPr>
              <a:t>:</a:t>
            </a:r>
          </a:p>
          <a:p>
            <a:endParaRPr b="1" dirty="0" lang="en-US">
              <a:solidFill>
                <a:schemeClr val="bg1"/>
              </a:solidFill>
            </a:endParaRPr>
          </a:p>
          <a:p>
            <a:r>
              <a:rPr b="1" dirty="0" lang="en-US" err="1">
                <a:solidFill>
                  <a:schemeClr val="bg1"/>
                </a:solidFill>
              </a:rPr>
              <a:t>Musah</a:t>
            </a:r>
            <a:r>
              <a:rPr b="1" dirty="0" lang="en-US">
                <a:solidFill>
                  <a:schemeClr val="bg1"/>
                </a:solidFill>
              </a:rPr>
              <a:t> Ali Adongo		UG0857923</a:t>
            </a:r>
          </a:p>
          <a:p>
            <a:r>
              <a:rPr b="1" dirty="0" lang="en-US">
                <a:solidFill>
                  <a:schemeClr val="bg1"/>
                </a:solidFill>
              </a:rPr>
              <a:t>Nabil Mumuni			UG0708923</a:t>
            </a:r>
          </a:p>
          <a:p>
            <a:r>
              <a:rPr b="1" dirty="0" lang="en-US" err="1">
                <a:solidFill>
                  <a:schemeClr val="bg1"/>
                </a:solidFill>
              </a:rPr>
              <a:t>Issah</a:t>
            </a:r>
            <a:r>
              <a:rPr b="1" dirty="0" lang="en-US">
                <a:solidFill>
                  <a:schemeClr val="bg1"/>
                </a:solidFill>
              </a:rPr>
              <a:t> Adams			UG0709023</a:t>
            </a:r>
          </a:p>
          <a:p>
            <a:r>
              <a:rPr b="1" dirty="0" lang="en-US">
                <a:solidFill>
                  <a:schemeClr val="bg1"/>
                </a:solidFill>
              </a:rPr>
              <a:t>Adam </a:t>
            </a:r>
            <a:r>
              <a:rPr b="1" dirty="0" lang="en-US" err="1">
                <a:solidFill>
                  <a:schemeClr val="bg1"/>
                </a:solidFill>
              </a:rPr>
              <a:t>Issahaku</a:t>
            </a:r>
            <a:r>
              <a:rPr b="1" dirty="0" lang="en-US">
                <a:solidFill>
                  <a:schemeClr val="bg1"/>
                </a:solidFill>
              </a:rPr>
              <a:t>			UG0735123</a:t>
            </a:r>
          </a:p>
          <a:p>
            <a:r>
              <a:rPr b="1" dirty="0" lang="en-US" err="1">
                <a:solidFill>
                  <a:schemeClr val="bg1"/>
                </a:solidFill>
              </a:rPr>
              <a:t>Ntumy</a:t>
            </a:r>
            <a:r>
              <a:rPr b="1" dirty="0" lang="en-US">
                <a:solidFill>
                  <a:schemeClr val="bg1"/>
                </a:solidFill>
              </a:rPr>
              <a:t> Eden				UG0796023</a:t>
            </a:r>
          </a:p>
          <a:p>
            <a:r>
              <a:rPr b="1" dirty="0" lang="en-US" err="1">
                <a:solidFill>
                  <a:schemeClr val="bg1"/>
                </a:solidFill>
              </a:rPr>
              <a:t>Ligbouli</a:t>
            </a:r>
            <a:r>
              <a:rPr b="1" dirty="0" lang="en-US">
                <a:solidFill>
                  <a:schemeClr val="bg1"/>
                </a:solidFill>
              </a:rPr>
              <a:t> </a:t>
            </a:r>
            <a:r>
              <a:rPr b="1" dirty="0" lang="en-US" err="1">
                <a:solidFill>
                  <a:schemeClr val="bg1"/>
                </a:solidFill>
              </a:rPr>
              <a:t>Dapila</a:t>
            </a:r>
            <a:r>
              <a:rPr b="1" dirty="0" lang="en-US">
                <a:solidFill>
                  <a:schemeClr val="bg1"/>
                </a:solidFill>
              </a:rPr>
              <a:t> Daniel	UG0853923</a:t>
            </a:r>
          </a:p>
          <a:p>
            <a:endParaRPr b="1" dirty="0" lang="en-GB">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0" name="TextBox 3"/>
          <p:cNvSpPr txBox="1"/>
          <p:nvPr/>
        </p:nvSpPr>
        <p:spPr>
          <a:xfrm>
            <a:off x="636104" y="801754"/>
            <a:ext cx="8759687" cy="400110"/>
          </a:xfrm>
          <a:prstGeom prst="rect"/>
          <a:noFill/>
        </p:spPr>
        <p:txBody>
          <a:bodyPr rtlCol="0" wrap="square">
            <a:spAutoFit/>
          </a:bodyPr>
          <a:p>
            <a:pPr algn="ctr"/>
            <a:r>
              <a:rPr b="1" dirty="0" sz="2000" lang="en-US" u="sng">
                <a:solidFill>
                  <a:schemeClr val="tx1">
                    <a:lumMod val="95000"/>
                  </a:schemeClr>
                </a:solidFill>
                <a:latin typeface="Adobe Gothic Std B" panose="020B0800000000000000" pitchFamily="34" charset="-128"/>
                <a:ea typeface="Adobe Gothic Std B" panose="020B0800000000000000" pitchFamily="34" charset="-128"/>
              </a:rPr>
              <a:t>OUTLINE</a:t>
            </a:r>
            <a:r>
              <a:rPr b="1" dirty="0" sz="2000" lang="en-US" u="sng">
                <a:solidFill>
                  <a:schemeClr val="bg1"/>
                </a:solidFill>
                <a:latin typeface="Adobe Gothic Std B" panose="020B0800000000000000" pitchFamily="34" charset="-128"/>
                <a:ea typeface="Adobe Gothic Std B" panose="020B0800000000000000" pitchFamily="34" charset="-128"/>
              </a:rPr>
              <a:t> </a:t>
            </a:r>
            <a:r>
              <a:rPr b="1" dirty="0" sz="2000" lang="en-US" u="sng">
                <a:solidFill>
                  <a:schemeClr val="tx1">
                    <a:lumMod val="95000"/>
                  </a:schemeClr>
                </a:solidFill>
                <a:latin typeface="Adobe Gothic Std B" panose="020B0800000000000000" pitchFamily="34" charset="-128"/>
                <a:ea typeface="Adobe Gothic Std B" panose="020B0800000000000000" pitchFamily="34" charset="-128"/>
              </a:rPr>
              <a:t>OF</a:t>
            </a:r>
            <a:r>
              <a:rPr b="1" dirty="0" sz="2000" lang="en-US" u="sng">
                <a:solidFill>
                  <a:schemeClr val="bg1"/>
                </a:solidFill>
                <a:latin typeface="Adobe Gothic Std B" panose="020B0800000000000000" pitchFamily="34" charset="-128"/>
                <a:ea typeface="Adobe Gothic Std B" panose="020B0800000000000000" pitchFamily="34" charset="-128"/>
              </a:rPr>
              <a:t> </a:t>
            </a:r>
            <a:r>
              <a:rPr b="1" dirty="0" sz="2000" lang="en-US" u="sng">
                <a:solidFill>
                  <a:schemeClr val="tx1">
                    <a:lumMod val="95000"/>
                  </a:schemeClr>
                </a:solidFill>
                <a:latin typeface="Adobe Gothic Std B" panose="020B0800000000000000" pitchFamily="34" charset="-128"/>
                <a:ea typeface="Adobe Gothic Std B" panose="020B0800000000000000" pitchFamily="34" charset="-128"/>
              </a:rPr>
              <a:t>PRESENTATION</a:t>
            </a:r>
            <a:endParaRPr b="1" dirty="0" sz="2000" lang="en-GB" u="sng">
              <a:solidFill>
                <a:schemeClr val="tx1">
                  <a:lumMod val="95000"/>
                </a:schemeClr>
              </a:solidFill>
              <a:latin typeface="Adobe Gothic Std B" panose="020B0800000000000000" pitchFamily="34" charset="-128"/>
              <a:ea typeface="Adobe Gothic Std B" panose="020B0800000000000000" pitchFamily="34" charset="-128"/>
            </a:endParaRPr>
          </a:p>
        </p:txBody>
      </p:sp>
      <p:sp>
        <p:nvSpPr>
          <p:cNvPr id="1048591" name="TextBox 4"/>
          <p:cNvSpPr txBox="1"/>
          <p:nvPr/>
        </p:nvSpPr>
        <p:spPr>
          <a:xfrm>
            <a:off x="311429" y="1345096"/>
            <a:ext cx="8759687" cy="4053841"/>
          </a:xfrm>
          <a:prstGeom prst="rect"/>
          <a:noFill/>
        </p:spPr>
        <p:txBody>
          <a:bodyPr rtlCol="0" wrap="square">
            <a:spAutoFit/>
          </a:bodyPr>
          <a:p>
            <a:pPr indent="-285750" marL="285750">
              <a:buFont typeface="Wingdings" panose="05000000000000000000" pitchFamily="2" charset="2"/>
              <a:buChar char="v"/>
            </a:pPr>
            <a:endParaRPr dirty="0" sz="2000" lang="en-US">
              <a:solidFill>
                <a:srgbClr val="FFFF00"/>
              </a:solidFill>
            </a:endParaRPr>
          </a:p>
          <a:p>
            <a:pPr indent="-285750" marL="285750">
              <a:buFont typeface="Wingdings" panose="05000000000000000000" pitchFamily="2" charset="2"/>
              <a:buChar char="v"/>
            </a:pPr>
            <a:r>
              <a:rPr dirty="0" sz="2000" lang="en-US">
                <a:solidFill>
                  <a:srgbClr val="FFFF00"/>
                </a:solidFill>
              </a:rPr>
              <a:t>Discuss data types from programming and analytics perspectives</a:t>
            </a:r>
          </a:p>
          <a:p>
            <a:pPr indent="-285750" marL="285750">
              <a:buFont typeface="Wingdings" panose="05000000000000000000" pitchFamily="2" charset="2"/>
              <a:buChar char="v"/>
            </a:pPr>
            <a:endParaRPr dirty="0" sz="2000" lang="en-US">
              <a:solidFill>
                <a:srgbClr val="FFFF00"/>
              </a:solidFill>
            </a:endParaRPr>
          </a:p>
          <a:p>
            <a:pPr indent="-285750" marL="285750">
              <a:buFont typeface="Wingdings" panose="05000000000000000000" pitchFamily="2" charset="2"/>
              <a:buChar char="v"/>
            </a:pPr>
            <a:r>
              <a:rPr dirty="0" sz="2000" lang="en-US">
                <a:solidFill>
                  <a:srgbClr val="FFFF00"/>
                </a:solidFill>
              </a:rPr>
              <a:t>Compare Meta with Structured, Unstructured and Semi-Structured data types.</a:t>
            </a:r>
          </a:p>
          <a:p>
            <a:pPr indent="-285750" marL="285750">
              <a:buFont typeface="Wingdings" panose="05000000000000000000" pitchFamily="2" charset="2"/>
              <a:buChar char="v"/>
            </a:pPr>
            <a:endParaRPr dirty="0" sz="2000" lang="en-US">
              <a:solidFill>
                <a:srgbClr val="FFFF00"/>
              </a:solidFill>
            </a:endParaRPr>
          </a:p>
          <a:p>
            <a:pPr indent="-285750" marL="285750">
              <a:buFont typeface="Wingdings" panose="05000000000000000000" pitchFamily="2" charset="2"/>
              <a:buChar char="v"/>
            </a:pPr>
            <a:r>
              <a:rPr dirty="0" sz="2000" lang="en-US">
                <a:solidFill>
                  <a:srgbClr val="FFFF00"/>
                </a:solidFill>
              </a:rPr>
              <a:t>Which information flow step in the data value chain do you think is </a:t>
            </a:r>
            <a:r>
              <a:rPr dirty="0" sz="2000" lang="en-US" err="1">
                <a:solidFill>
                  <a:srgbClr val="FFFF00"/>
                </a:solidFill>
              </a:rPr>
              <a:t>labour</a:t>
            </a:r>
            <a:r>
              <a:rPr dirty="0" sz="2000" lang="en-US">
                <a:solidFill>
                  <a:srgbClr val="FFFF00"/>
                </a:solidFill>
              </a:rPr>
              <a:t> intensive? and why?</a:t>
            </a:r>
          </a:p>
          <a:p>
            <a:pPr indent="-285750" marL="285750">
              <a:buFont typeface="Wingdings" panose="05000000000000000000" pitchFamily="2" charset="2"/>
              <a:buChar char="v"/>
            </a:pPr>
            <a:endParaRPr dirty="0" sz="2000" lang="en-US">
              <a:solidFill>
                <a:srgbClr val="FFFF00"/>
              </a:solidFill>
            </a:endParaRPr>
          </a:p>
          <a:p>
            <a:pPr indent="-285750" marL="285750">
              <a:buFont typeface="Wingdings" panose="05000000000000000000" pitchFamily="2" charset="2"/>
              <a:buChar char="v"/>
            </a:pPr>
            <a:r>
              <a:rPr dirty="0" sz="2000" lang="en-US">
                <a:solidFill>
                  <a:srgbClr val="FFFF00"/>
                </a:solidFill>
              </a:rPr>
              <a:t>What are the different data types and their value chain?</a:t>
            </a:r>
          </a:p>
          <a:p>
            <a:pPr indent="-285750" marL="285750">
              <a:buFont typeface="Wingdings" panose="05000000000000000000" pitchFamily="2" charset="2"/>
              <a:buChar char="v"/>
            </a:pPr>
            <a:endParaRPr dirty="0" sz="2000" lang="en-US">
              <a:solidFill>
                <a:srgbClr val="FFFF00"/>
              </a:solidFill>
            </a:endParaRPr>
          </a:p>
          <a:p>
            <a:pPr indent="-285750" marL="285750">
              <a:buFont typeface="Wingdings" panose="05000000000000000000" pitchFamily="2" charset="2"/>
              <a:buChar char="v"/>
            </a:pPr>
            <a:r>
              <a:rPr dirty="0" sz="2000" lang="en-US">
                <a:solidFill>
                  <a:srgbClr val="FFFF00"/>
                </a:solidFill>
              </a:rPr>
              <a:t>References</a:t>
            </a:r>
          </a:p>
          <a:p>
            <a:pPr indent="-342900" marL="342900">
              <a:buFont typeface="Wingdings" panose="05000000000000000000" pitchFamily="2" charset="2"/>
              <a:buChar char="Ø"/>
            </a:pPr>
            <a:endParaRPr dirty="0" sz="2000" lang="en-GB">
              <a:latin typeface="Adobe Fan Heiti Std B" panose="020B0700000000000000" pitchFamily="34" charset="-128"/>
              <a:ea typeface="Adobe Fan Heiti Std B" panose="020B0700000000000000"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5" name="TextBox 3"/>
          <p:cNvSpPr txBox="1"/>
          <p:nvPr/>
        </p:nvSpPr>
        <p:spPr>
          <a:xfrm>
            <a:off x="2504660" y="425585"/>
            <a:ext cx="6096000" cy="646331"/>
          </a:xfrm>
          <a:prstGeom prst="rect"/>
          <a:noFill/>
        </p:spPr>
        <p:txBody>
          <a:bodyPr wrap="square">
            <a:spAutoFit/>
          </a:bodyPr>
          <a:p>
            <a:pPr algn="ctr"/>
            <a:r>
              <a:rPr b="1" dirty="0" lang="en-US">
                <a:solidFill>
                  <a:schemeClr val="bg1">
                    <a:lumMod val="95000"/>
                    <a:lumOff val="5000"/>
                  </a:schemeClr>
                </a:solidFill>
                <a:latin typeface="Arial Black" panose="020B0A04020102020204" pitchFamily="34" charset="0"/>
              </a:rPr>
              <a:t>DISCUSS DATA TYPES FROM PROGRAMMING AND ANALYTICS PERSPECTIVES</a:t>
            </a:r>
          </a:p>
        </p:txBody>
      </p:sp>
      <p:sp>
        <p:nvSpPr>
          <p:cNvPr id="1048596" name="TextBox 4"/>
          <p:cNvSpPr txBox="1"/>
          <p:nvPr/>
        </p:nvSpPr>
        <p:spPr>
          <a:xfrm>
            <a:off x="450574" y="1364974"/>
            <a:ext cx="11380355" cy="4752341"/>
          </a:xfrm>
          <a:prstGeom prst="rect"/>
          <a:noFill/>
        </p:spPr>
        <p:txBody>
          <a:bodyPr rtlCol="0" wrap="square">
            <a:spAutoFit/>
          </a:bodyPr>
          <a:p>
            <a:r>
              <a:rPr b="1" dirty="0" lang="en-US" u="sng">
                <a:solidFill>
                  <a:schemeClr val="bg1">
                    <a:lumMod val="95000"/>
                    <a:lumOff val="5000"/>
                  </a:schemeClr>
                </a:solidFill>
              </a:rPr>
              <a:t>OVERVIEW OF DATA TPYPES FROM PROGRAMMING PERSPECTIVE</a:t>
            </a:r>
          </a:p>
          <a:p>
            <a:endParaRPr dirty="0" lang="en-US">
              <a:solidFill>
                <a:schemeClr val="bg1">
                  <a:lumMod val="95000"/>
                  <a:lumOff val="5000"/>
                </a:schemeClr>
              </a:solidFill>
            </a:endParaRPr>
          </a:p>
          <a:p>
            <a:r>
              <a:rPr dirty="0" sz="1600" lang="en-US">
                <a:solidFill>
                  <a:schemeClr val="bg1">
                    <a:lumMod val="95000"/>
                    <a:lumOff val="5000"/>
                  </a:schemeClr>
                </a:solidFill>
              </a:rPr>
              <a:t>A data type is a classification of data which tells the compiler or interpreter how the programmer </a:t>
            </a:r>
          </a:p>
          <a:p>
            <a:r>
              <a:rPr dirty="0" sz="1600" lang="en-US">
                <a:solidFill>
                  <a:schemeClr val="bg1">
                    <a:lumMod val="95000"/>
                    <a:lumOff val="5000"/>
                  </a:schemeClr>
                </a:solidFill>
              </a:rPr>
              <a:t>intends to use the data. Most programming languages support various types of data, including integer, </a:t>
            </a:r>
          </a:p>
          <a:p>
            <a:r>
              <a:rPr dirty="0" sz="1600" lang="en-US">
                <a:solidFill>
                  <a:schemeClr val="bg1">
                    <a:lumMod val="95000"/>
                    <a:lumOff val="5000"/>
                  </a:schemeClr>
                </a:solidFill>
              </a:rPr>
              <a:t>real, character or string, and Boolean</a:t>
            </a:r>
          </a:p>
          <a:p>
            <a:endParaRPr dirty="0" sz="1600" lang="en-US">
              <a:solidFill>
                <a:schemeClr val="bg1">
                  <a:lumMod val="95000"/>
                  <a:lumOff val="5000"/>
                </a:schemeClr>
              </a:solidFill>
            </a:endParaRPr>
          </a:p>
          <a:p>
            <a:r>
              <a:rPr dirty="0" sz="1600" lang="en-US">
                <a:solidFill>
                  <a:schemeClr val="bg1">
                    <a:lumMod val="95000"/>
                    <a:lumOff val="5000"/>
                  </a:schemeClr>
                </a:solidFill>
              </a:rPr>
              <a:t>Our interactions (inputs and outputs) with a program are treated in many languages as a stream of bytes. </a:t>
            </a:r>
          </a:p>
          <a:p>
            <a:r>
              <a:rPr dirty="0" sz="1600" lang="en-US">
                <a:solidFill>
                  <a:schemeClr val="bg1">
                    <a:lumMod val="95000"/>
                    <a:lumOff val="5000"/>
                  </a:schemeClr>
                </a:solidFill>
              </a:rPr>
              <a:t>These bytes represent data that can be interpreted as representing values that we understand. </a:t>
            </a:r>
          </a:p>
          <a:p>
            <a:r>
              <a:rPr dirty="0" sz="1600" lang="en-US">
                <a:solidFill>
                  <a:schemeClr val="bg1">
                    <a:lumMod val="95000"/>
                    <a:lumOff val="5000"/>
                  </a:schemeClr>
                </a:solidFill>
              </a:rPr>
              <a:t>Additionally,</a:t>
            </a:r>
          </a:p>
          <a:p>
            <a:r>
              <a:rPr dirty="0" sz="1600" lang="en-US">
                <a:solidFill>
                  <a:schemeClr val="bg1">
                    <a:lumMod val="95000"/>
                    <a:lumOff val="5000"/>
                  </a:schemeClr>
                </a:solidFill>
              </a:rPr>
              <a:t> within a program, we process this data in various ways such as adding them up or sorting them. </a:t>
            </a:r>
          </a:p>
          <a:p>
            <a:r>
              <a:rPr dirty="0" sz="1600" lang="en-US">
                <a:solidFill>
                  <a:schemeClr val="bg1">
                    <a:lumMod val="95000"/>
                    <a:lumOff val="5000"/>
                  </a:schemeClr>
                </a:solidFill>
              </a:rPr>
              <a:t>This data comes in different forms. Examples include:</a:t>
            </a:r>
          </a:p>
          <a:p>
            <a:r>
              <a:rPr dirty="0" sz="1600" lang="en-US">
                <a:solidFill>
                  <a:schemeClr val="bg1">
                    <a:lumMod val="95000"/>
                    <a:lumOff val="5000"/>
                  </a:schemeClr>
                </a:solidFill>
              </a:rPr>
              <a:t>•	your name – a string of characters</a:t>
            </a:r>
          </a:p>
          <a:p>
            <a:r>
              <a:rPr dirty="0" sz="1600" lang="en-US">
                <a:solidFill>
                  <a:schemeClr val="bg1">
                    <a:lumMod val="95000"/>
                    <a:lumOff val="5000"/>
                  </a:schemeClr>
                </a:solidFill>
              </a:rPr>
              <a:t>•	your age – usually an integer</a:t>
            </a:r>
          </a:p>
          <a:p>
            <a:r>
              <a:rPr dirty="0" sz="1600" lang="en-US">
                <a:solidFill>
                  <a:schemeClr val="bg1">
                    <a:lumMod val="95000"/>
                    <a:lumOff val="5000"/>
                  </a:schemeClr>
                </a:solidFill>
              </a:rPr>
              <a:t>•	the amount of money in your pocket – usually a value measured in dollars and cents (something with</a:t>
            </a:r>
          </a:p>
          <a:p>
            <a:r>
              <a:rPr dirty="0" sz="1600" lang="en-US">
                <a:solidFill>
                  <a:schemeClr val="bg1">
                    <a:lumMod val="95000"/>
                    <a:lumOff val="5000"/>
                  </a:schemeClr>
                </a:solidFill>
              </a:rPr>
              <a:t> a fractional part)</a:t>
            </a:r>
          </a:p>
          <a:p>
            <a:r>
              <a:rPr dirty="0" sz="1600" lang="en-US">
                <a:solidFill>
                  <a:schemeClr val="bg1">
                    <a:lumMod val="95000"/>
                    <a:lumOff val="5000"/>
                  </a:schemeClr>
                </a:solidFill>
              </a:rPr>
              <a:t>A major part of understanding how to design and code programs is centered in understanding the types </a:t>
            </a:r>
          </a:p>
          <a:p>
            <a:r>
              <a:rPr dirty="0" sz="1600" lang="en-US">
                <a:solidFill>
                  <a:schemeClr val="bg1">
                    <a:lumMod val="95000"/>
                    <a:lumOff val="5000"/>
                  </a:schemeClr>
                </a:solidFill>
              </a:rPr>
              <a:t>of data that we want to manipulate and how to manipulate that data.</a:t>
            </a:r>
          </a:p>
          <a:p>
            <a:r>
              <a:rPr dirty="0" sz="1600" lang="en-US">
                <a:solidFill>
                  <a:schemeClr val="bg1">
                    <a:lumMod val="95000"/>
                    <a:lumOff val="5000"/>
                  </a:schemeClr>
                </a:solidFill>
              </a:rPr>
              <a:t>Common data types include:</a:t>
            </a:r>
          </a:p>
          <a:p>
            <a:endParaRPr dirty="0" lang="en-GB">
              <a:solidFill>
                <a:schemeClr val="bg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7" name="TextBox 2"/>
          <p:cNvSpPr txBox="1"/>
          <p:nvPr/>
        </p:nvSpPr>
        <p:spPr>
          <a:xfrm>
            <a:off x="231913" y="1666006"/>
            <a:ext cx="11728174" cy="4705350"/>
          </a:xfrm>
          <a:prstGeom prst="rect"/>
          <a:noFill/>
        </p:spPr>
        <p:txBody>
          <a:bodyPr wrap="square">
            <a:spAutoFit/>
          </a:bodyPr>
          <a:p>
            <a:r>
              <a:rPr dirty="0" sz="1600" lang="en-US">
                <a:solidFill>
                  <a:schemeClr val="bg1">
                    <a:lumMod val="95000"/>
                    <a:lumOff val="5000"/>
                  </a:schemeClr>
                </a:solidFill>
              </a:rPr>
              <a:t>			 							</a:t>
            </a:r>
          </a:p>
          <a:p>
            <a:r>
              <a:rPr dirty="0" sz="1600" lang="en-US">
                <a:solidFill>
                  <a:schemeClr val="bg1">
                    <a:lumMod val="95000"/>
                    <a:lumOff val="5000"/>
                  </a:schemeClr>
                </a:solidFill>
              </a:rPr>
              <a:t>integer					whole numbers					-5, 0, 123</a:t>
            </a:r>
          </a:p>
          <a:p>
            <a:endParaRPr dirty="0" sz="1600" lang="en-US">
              <a:solidFill>
                <a:schemeClr val="bg1">
                  <a:lumMod val="95000"/>
                  <a:lumOff val="5000"/>
                </a:schemeClr>
              </a:solidFill>
            </a:endParaRPr>
          </a:p>
          <a:p>
            <a:r>
              <a:rPr dirty="0" sz="1600" lang="en-US">
                <a:solidFill>
                  <a:schemeClr val="bg1">
                    <a:lumMod val="95000"/>
                    <a:lumOff val="5000"/>
                  </a:schemeClr>
                </a:solidFill>
              </a:rPr>
              <a:t>floating point (real)		fractional numbers				-87.5, 0.0, 3.14159</a:t>
            </a:r>
          </a:p>
          <a:p>
            <a:endParaRPr dirty="0" sz="1600" lang="en-US">
              <a:solidFill>
                <a:schemeClr val="bg1">
                  <a:lumMod val="95000"/>
                  <a:lumOff val="5000"/>
                </a:schemeClr>
              </a:solidFill>
            </a:endParaRPr>
          </a:p>
          <a:p>
            <a:r>
              <a:rPr dirty="0" sz="1600" lang="en-US">
                <a:solidFill>
                  <a:schemeClr val="bg1">
                    <a:lumMod val="95000"/>
                    <a:lumOff val="5000"/>
                  </a:schemeClr>
                </a:solidFill>
              </a:rPr>
              <a:t>string					A sequence of characters			"Hello world!"</a:t>
            </a:r>
          </a:p>
          <a:p>
            <a:endParaRPr dirty="0" sz="1600" lang="en-US">
              <a:solidFill>
                <a:schemeClr val="bg1">
                  <a:lumMod val="95000"/>
                  <a:lumOff val="5000"/>
                </a:schemeClr>
              </a:solidFill>
            </a:endParaRPr>
          </a:p>
          <a:p>
            <a:r>
              <a:rPr dirty="0" sz="1600" lang="en-US">
                <a:solidFill>
                  <a:schemeClr val="bg1">
                    <a:lumMod val="95000"/>
                    <a:lumOff val="5000"/>
                  </a:schemeClr>
                </a:solidFill>
              </a:rPr>
              <a:t>Boolean					logical true or false				true, false</a:t>
            </a:r>
          </a:p>
          <a:p>
            <a:endParaRPr dirty="0" sz="1600" lang="en-US">
              <a:solidFill>
                <a:schemeClr val="bg1">
                  <a:lumMod val="95000"/>
                  <a:lumOff val="5000"/>
                </a:schemeClr>
              </a:solidFill>
            </a:endParaRPr>
          </a:p>
          <a:p>
            <a:r>
              <a:rPr dirty="0" sz="1600" lang="en-US">
                <a:solidFill>
                  <a:schemeClr val="bg1">
                    <a:lumMod val="95000"/>
                    <a:lumOff val="5000"/>
                  </a:schemeClr>
                </a:solidFill>
              </a:rPr>
              <a:t>Nothing					no data							null</a:t>
            </a:r>
          </a:p>
          <a:p>
            <a:endParaRPr dirty="0" sz="1600" lang="en-US">
              <a:solidFill>
                <a:schemeClr val="bg1">
                  <a:lumMod val="95000"/>
                  <a:lumOff val="5000"/>
                </a:schemeClr>
              </a:solidFill>
            </a:endParaRPr>
          </a:p>
          <a:p>
            <a:endParaRPr dirty="0" sz="1600" lang="en-US">
              <a:solidFill>
                <a:schemeClr val="bg1">
                  <a:lumMod val="95000"/>
                  <a:lumOff val="5000"/>
                </a:schemeClr>
              </a:solidFill>
            </a:endParaRPr>
          </a:p>
          <a:p>
            <a:r>
              <a:rPr dirty="0" sz="1600" lang="en-US">
                <a:solidFill>
                  <a:schemeClr val="bg1">
                    <a:lumMod val="95000"/>
                    <a:lumOff val="5000"/>
                  </a:schemeClr>
                </a:solidFill>
              </a:rPr>
              <a:t>The common data types usually exist in most programming languages and act or behave similarly from language to language. Additional complex and/or composite data types may exist and vary from language to language.</a:t>
            </a:r>
          </a:p>
          <a:p>
            <a:pPr>
              <a:lnSpc>
                <a:spcPct val="115000"/>
              </a:lnSpc>
              <a:spcBef>
                <a:spcPts val="1800"/>
              </a:spcBef>
              <a:spcAft>
                <a:spcPts val="1200"/>
              </a:spcAft>
            </a:pPr>
            <a:r>
              <a:rPr dirty="0" sz="1800" lang="en-US">
                <a:solidFill>
                  <a:schemeClr val="bg1">
                    <a:lumMod val="95000"/>
                    <a:lumOff val="5000"/>
                  </a:schemeClr>
                </a:solidFill>
                <a:effectLst/>
                <a:latin typeface="Montserrat" panose="00000500000000000000" pitchFamily="2" charset="0"/>
                <a:ea typeface="Arial" panose="020B0604020202020204" pitchFamily="34" charset="0"/>
              </a:rPr>
              <a:t>.</a:t>
            </a:r>
            <a:endParaRPr dirty="0" sz="1800" lang="en-GB">
              <a:solidFill>
                <a:schemeClr val="bg1">
                  <a:lumMod val="95000"/>
                  <a:lumOff val="5000"/>
                </a:schemeClr>
              </a:solidFill>
              <a:effectLst/>
              <a:latin typeface="Arial" panose="020B0604020202020204" pitchFamily="34" charset="0"/>
              <a:ea typeface="Arial" panose="020B0604020202020204" pitchFamily="34" charset="0"/>
            </a:endParaRPr>
          </a:p>
          <a:p>
            <a:pPr>
              <a:lnSpc>
                <a:spcPct val="115000"/>
              </a:lnSpc>
            </a:pPr>
            <a:endParaRPr dirty="0" sz="1800" lang="en-GB">
              <a:solidFill>
                <a:schemeClr val="bg1">
                  <a:lumMod val="95000"/>
                  <a:lumOff val="5000"/>
                </a:schemeClr>
              </a:solidFill>
              <a:effectLst/>
              <a:latin typeface="Arial" panose="020B0604020202020204" pitchFamily="34" charset="0"/>
              <a:ea typeface="Arial" panose="020B0604020202020204" pitchFamily="34" charset="0"/>
            </a:endParaRPr>
          </a:p>
          <a:p>
            <a:endParaRPr dirty="0" sz="1600" lang="en-US">
              <a:solidFill>
                <a:schemeClr val="bg1">
                  <a:lumMod val="95000"/>
                  <a:lumOff val="5000"/>
                </a:schemeClr>
              </a:solidFill>
            </a:endParaRPr>
          </a:p>
        </p:txBody>
      </p:sp>
      <p:cxnSp>
        <p:nvCxnSpPr>
          <p:cNvPr id="3145728" name="Straight Connector 4"/>
          <p:cNvCxnSpPr>
            <a:cxnSpLocks/>
          </p:cNvCxnSpPr>
          <p:nvPr/>
        </p:nvCxnSpPr>
        <p:spPr>
          <a:xfrm>
            <a:off x="2464904" y="1645305"/>
            <a:ext cx="0" cy="2556000"/>
          </a:xfrm>
          <a:prstGeom prst="line"/>
        </p:spPr>
        <p:style>
          <a:lnRef idx="3">
            <a:schemeClr val="dk1"/>
          </a:lnRef>
          <a:fillRef idx="0">
            <a:schemeClr val="dk1"/>
          </a:fillRef>
          <a:effectRef idx="2">
            <a:schemeClr val="dk1"/>
          </a:effectRef>
          <a:fontRef idx="minor">
            <a:schemeClr val="tx1"/>
          </a:fontRef>
        </p:style>
      </p:cxnSp>
      <p:cxnSp>
        <p:nvCxnSpPr>
          <p:cNvPr id="3145729" name="Straight Connector 5"/>
          <p:cNvCxnSpPr>
            <a:cxnSpLocks/>
          </p:cNvCxnSpPr>
          <p:nvPr/>
        </p:nvCxnSpPr>
        <p:spPr>
          <a:xfrm>
            <a:off x="5970104" y="1666006"/>
            <a:ext cx="0" cy="2556000"/>
          </a:xfrm>
          <a:prstGeom prst="line"/>
        </p:spPr>
        <p:style>
          <a:lnRef idx="3">
            <a:schemeClr val="dk1"/>
          </a:lnRef>
          <a:fillRef idx="0">
            <a:schemeClr val="dk1"/>
          </a:fillRef>
          <a:effectRef idx="2">
            <a:schemeClr val="dk1"/>
          </a:effectRef>
          <a:fontRef idx="minor">
            <a:schemeClr val="tx1"/>
          </a:fontRef>
        </p:style>
      </p:cxnSp>
      <p:sp>
        <p:nvSpPr>
          <p:cNvPr id="1048598" name="Rectangle: Rounded Corners 9"/>
          <p:cNvSpPr/>
          <p:nvPr/>
        </p:nvSpPr>
        <p:spPr>
          <a:xfrm>
            <a:off x="471065" y="1485021"/>
            <a:ext cx="1554684" cy="379827"/>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lang="en-GB"/>
              <a:t>Data Type</a:t>
            </a:r>
          </a:p>
        </p:txBody>
      </p:sp>
      <p:sp>
        <p:nvSpPr>
          <p:cNvPr id="1048599" name="Rectangle: Rounded Corners 10"/>
          <p:cNvSpPr/>
          <p:nvPr/>
        </p:nvSpPr>
        <p:spPr>
          <a:xfrm>
            <a:off x="3352596" y="1468612"/>
            <a:ext cx="1554684" cy="379827"/>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lang="en-GB"/>
              <a:t>Represents</a:t>
            </a:r>
          </a:p>
        </p:txBody>
      </p:sp>
      <p:sp>
        <p:nvSpPr>
          <p:cNvPr id="1048600" name="Rectangle: Rounded Corners 11"/>
          <p:cNvSpPr/>
          <p:nvPr/>
        </p:nvSpPr>
        <p:spPr>
          <a:xfrm>
            <a:off x="6276330" y="1452197"/>
            <a:ext cx="1554684" cy="379827"/>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r>
              <a:rPr dirty="0" lang="en-GB"/>
              <a:t>Examples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1" name="TextBox 2"/>
          <p:cNvSpPr txBox="1"/>
          <p:nvPr/>
        </p:nvSpPr>
        <p:spPr>
          <a:xfrm>
            <a:off x="351692" y="693630"/>
            <a:ext cx="9034974" cy="4111510"/>
          </a:xfrm>
          <a:prstGeom prst="rect"/>
          <a:noFill/>
        </p:spPr>
        <p:txBody>
          <a:bodyPr wrap="square">
            <a:spAutoFit/>
          </a:bodyPr>
          <a:p>
            <a:pPr>
              <a:lnSpc>
                <a:spcPct val="115000"/>
              </a:lnSpc>
              <a:spcBef>
                <a:spcPts val="1800"/>
              </a:spcBef>
              <a:spcAft>
                <a:spcPts val="1200"/>
              </a:spcAft>
            </a:pPr>
            <a:r>
              <a:rPr b="1" dirty="0" sz="1800" lang="en-US">
                <a:solidFill>
                  <a:schemeClr val="bg1">
                    <a:lumMod val="95000"/>
                    <a:lumOff val="5000"/>
                  </a:schemeClr>
                </a:solidFill>
                <a:effectLst/>
                <a:latin typeface="Montserrat" panose="00000500000000000000" pitchFamily="2" charset="0"/>
              </a:rPr>
              <a:t>Key Terms</a:t>
            </a:r>
            <a:endParaRPr b="1" dirty="0" sz="1800" lang="en-GB">
              <a:solidFill>
                <a:schemeClr val="bg1">
                  <a:lumMod val="95000"/>
                  <a:lumOff val="5000"/>
                </a:schemeClr>
              </a:solidFill>
              <a:effectLst/>
              <a:latin typeface="Arial" panose="020B0604020202020204" pitchFamily="34" charset="0"/>
            </a:endParaRPr>
          </a:p>
          <a:p>
            <a:pPr>
              <a:lnSpc>
                <a:spcPct val="115000"/>
              </a:lnSpc>
            </a:pPr>
            <a:r>
              <a:rPr b="1" dirty="0" sz="1800" lang="en-US">
                <a:effectLst/>
                <a:highlight>
                  <a:srgbClr val="000080"/>
                </a:highlight>
                <a:latin typeface="Montserrat" panose="00000500000000000000" pitchFamily="2" charset="0"/>
                <a:ea typeface="Arial" panose="020B0604020202020204" pitchFamily="34" charset="0"/>
              </a:rPr>
              <a:t>Boolean</a:t>
            </a:r>
            <a:r>
              <a:rPr b="1" dirty="0" sz="1800" lang="en-US">
                <a:solidFill>
                  <a:schemeClr val="bg1">
                    <a:lumMod val="95000"/>
                    <a:lumOff val="5000"/>
                  </a:schemeClr>
                </a:solidFill>
                <a:effectLst/>
                <a:highlight>
                  <a:srgbClr val="000080"/>
                </a:highlight>
                <a:latin typeface="Montserrat" panose="00000500000000000000" pitchFamily="2" charset="0"/>
                <a:ea typeface="Arial" panose="020B0604020202020204" pitchFamily="34" charset="0"/>
              </a:rPr>
              <a:t>:</a:t>
            </a:r>
            <a:r>
              <a:rPr b="1" dirty="0" lang="en-GB">
                <a:solidFill>
                  <a:schemeClr val="bg1">
                    <a:lumMod val="95000"/>
                    <a:lumOff val="5000"/>
                  </a:schemeClr>
                </a:solidFill>
                <a:highlight>
                  <a:srgbClr val="000080"/>
                </a:highlight>
                <a:latin typeface="Arial" panose="020B0604020202020204" pitchFamily="34" charset="0"/>
                <a:ea typeface="Arial" panose="020B0604020202020204" pitchFamily="34" charset="0"/>
              </a:rPr>
              <a:t> </a:t>
            </a:r>
            <a:r>
              <a:rPr dirty="0" sz="1800" lang="en-US">
                <a:solidFill>
                  <a:schemeClr val="bg1">
                    <a:lumMod val="95000"/>
                    <a:lumOff val="5000"/>
                  </a:schemeClr>
                </a:solidFill>
                <a:effectLst/>
                <a:latin typeface="Montserrat" panose="00000500000000000000" pitchFamily="2" charset="0"/>
                <a:ea typeface="Arial" panose="020B0604020202020204" pitchFamily="34" charset="0"/>
              </a:rPr>
              <a:t>A data type representing logical true or false.</a:t>
            </a:r>
            <a:endParaRPr dirty="0" sz="1800" lang="en-GB">
              <a:solidFill>
                <a:schemeClr val="bg1">
                  <a:lumMod val="95000"/>
                  <a:lumOff val="5000"/>
                </a:schemeClr>
              </a:solidFill>
              <a:effectLst/>
              <a:latin typeface="Arial" panose="020B0604020202020204" pitchFamily="34" charset="0"/>
              <a:ea typeface="Arial" panose="020B0604020202020204" pitchFamily="34" charset="0"/>
            </a:endParaRPr>
          </a:p>
          <a:p>
            <a:pPr>
              <a:lnSpc>
                <a:spcPct val="115000"/>
              </a:lnSpc>
            </a:pPr>
            <a:r>
              <a:rPr b="1" dirty="0" sz="1800" lang="en-US">
                <a:effectLst/>
                <a:highlight>
                  <a:srgbClr val="000080"/>
                </a:highlight>
                <a:latin typeface="Montserrat" panose="00000500000000000000" pitchFamily="2" charset="0"/>
                <a:ea typeface="Arial" panose="020B0604020202020204" pitchFamily="34" charset="0"/>
              </a:rPr>
              <a:t>data type:</a:t>
            </a:r>
            <a:r>
              <a:rPr b="1" dirty="0" lang="en-GB">
                <a:highlight>
                  <a:srgbClr val="000080"/>
                </a:highlight>
                <a:latin typeface="Arial" panose="020B0604020202020204" pitchFamily="34" charset="0"/>
                <a:ea typeface="Arial" panose="020B0604020202020204" pitchFamily="34" charset="0"/>
              </a:rPr>
              <a:t> </a:t>
            </a:r>
            <a:r>
              <a:rPr dirty="0" sz="1800" lang="en-US">
                <a:solidFill>
                  <a:schemeClr val="bg1">
                    <a:lumMod val="95000"/>
                    <a:lumOff val="5000"/>
                  </a:schemeClr>
                </a:solidFill>
                <a:effectLst/>
                <a:latin typeface="Montserrat" panose="00000500000000000000" pitchFamily="2" charset="0"/>
                <a:ea typeface="Arial" panose="020B0604020202020204" pitchFamily="34" charset="0"/>
              </a:rPr>
              <a:t>Defines a set of values and a set of operations that can be applied on those values.</a:t>
            </a:r>
            <a:endParaRPr dirty="0" sz="1800" lang="en-GB">
              <a:solidFill>
                <a:schemeClr val="bg1">
                  <a:lumMod val="95000"/>
                  <a:lumOff val="5000"/>
                </a:schemeClr>
              </a:solidFill>
              <a:effectLst/>
              <a:latin typeface="Arial" panose="020B0604020202020204" pitchFamily="34" charset="0"/>
              <a:ea typeface="Arial" panose="020B0604020202020204" pitchFamily="34" charset="0"/>
            </a:endParaRPr>
          </a:p>
          <a:p>
            <a:pPr>
              <a:lnSpc>
                <a:spcPct val="115000"/>
              </a:lnSpc>
            </a:pPr>
            <a:r>
              <a:rPr b="1" dirty="0" sz="1800" lang="en-US">
                <a:effectLst/>
                <a:highlight>
                  <a:srgbClr val="000080"/>
                </a:highlight>
                <a:latin typeface="Montserrat" panose="00000500000000000000" pitchFamily="2" charset="0"/>
                <a:ea typeface="Arial" panose="020B0604020202020204" pitchFamily="34" charset="0"/>
              </a:rPr>
              <a:t>Floating point:</a:t>
            </a:r>
            <a:r>
              <a:rPr b="1" dirty="0" lang="en-GB">
                <a:highlight>
                  <a:srgbClr val="000080"/>
                </a:highlight>
                <a:latin typeface="Arial" panose="020B0604020202020204" pitchFamily="34" charset="0"/>
                <a:ea typeface="Arial" panose="020B0604020202020204" pitchFamily="34" charset="0"/>
              </a:rPr>
              <a:t> </a:t>
            </a:r>
            <a:r>
              <a:rPr dirty="0" sz="1800" lang="en-US">
                <a:solidFill>
                  <a:schemeClr val="bg1">
                    <a:lumMod val="95000"/>
                    <a:lumOff val="5000"/>
                  </a:schemeClr>
                </a:solidFill>
                <a:effectLst/>
                <a:latin typeface="Montserrat" panose="00000500000000000000" pitchFamily="2" charset="0"/>
                <a:ea typeface="Arial" panose="020B0604020202020204" pitchFamily="34" charset="0"/>
              </a:rPr>
              <a:t>A data type representing numbers with fractional parts.</a:t>
            </a:r>
            <a:endParaRPr dirty="0" sz="1800" lang="en-GB">
              <a:solidFill>
                <a:schemeClr val="bg1">
                  <a:lumMod val="95000"/>
                  <a:lumOff val="5000"/>
                </a:schemeClr>
              </a:solidFill>
              <a:effectLst/>
              <a:latin typeface="Arial" panose="020B0604020202020204" pitchFamily="34" charset="0"/>
              <a:ea typeface="Arial" panose="020B0604020202020204" pitchFamily="34" charset="0"/>
            </a:endParaRPr>
          </a:p>
          <a:p>
            <a:pPr>
              <a:lnSpc>
                <a:spcPct val="115000"/>
              </a:lnSpc>
            </a:pPr>
            <a:r>
              <a:rPr b="1" dirty="0" sz="1800" lang="en-US">
                <a:effectLst/>
                <a:highlight>
                  <a:srgbClr val="000080"/>
                </a:highlight>
                <a:latin typeface="Montserrat" panose="00000500000000000000" pitchFamily="2" charset="0"/>
                <a:ea typeface="Arial" panose="020B0604020202020204" pitchFamily="34" charset="0"/>
              </a:rPr>
              <a:t>Integer</a:t>
            </a:r>
            <a:r>
              <a:rPr b="1" dirty="0" sz="1800" lang="en-US">
                <a:solidFill>
                  <a:schemeClr val="bg1">
                    <a:lumMod val="95000"/>
                    <a:lumOff val="5000"/>
                  </a:schemeClr>
                </a:solidFill>
                <a:effectLst/>
                <a:latin typeface="Montserrat" panose="00000500000000000000" pitchFamily="2" charset="0"/>
                <a:ea typeface="Arial" panose="020B0604020202020204" pitchFamily="34" charset="0"/>
              </a:rPr>
              <a:t>:</a:t>
            </a:r>
            <a:r>
              <a:rPr b="1" dirty="0" lang="en-GB">
                <a:solidFill>
                  <a:schemeClr val="bg1">
                    <a:lumMod val="95000"/>
                    <a:lumOff val="5000"/>
                  </a:schemeClr>
                </a:solidFill>
                <a:latin typeface="Arial" panose="020B0604020202020204" pitchFamily="34" charset="0"/>
                <a:ea typeface="Arial" panose="020B0604020202020204" pitchFamily="34" charset="0"/>
              </a:rPr>
              <a:t> </a:t>
            </a:r>
            <a:r>
              <a:rPr dirty="0" sz="1800" lang="en-US">
                <a:solidFill>
                  <a:schemeClr val="bg1">
                    <a:lumMod val="95000"/>
                    <a:lumOff val="5000"/>
                  </a:schemeClr>
                </a:solidFill>
                <a:effectLst/>
                <a:latin typeface="Montserrat" panose="00000500000000000000" pitchFamily="2" charset="0"/>
                <a:ea typeface="Arial" panose="020B0604020202020204" pitchFamily="34" charset="0"/>
              </a:rPr>
              <a:t>A data type representing whole numbers.</a:t>
            </a:r>
          </a:p>
          <a:p>
            <a:pPr>
              <a:lnSpc>
                <a:spcPct val="115000"/>
              </a:lnSpc>
            </a:pPr>
            <a:r>
              <a:rPr b="1" dirty="0" sz="1800" lang="en-US">
                <a:effectLst/>
                <a:highlight>
                  <a:srgbClr val="000080"/>
                </a:highlight>
                <a:latin typeface="Montserrat" panose="00000500000000000000" pitchFamily="2" charset="0"/>
                <a:ea typeface="Arial" panose="020B0604020202020204" pitchFamily="34" charset="0"/>
              </a:rPr>
              <a:t>String:</a:t>
            </a:r>
            <a:r>
              <a:rPr b="1" dirty="0" lang="en-GB">
                <a:highlight>
                  <a:srgbClr val="000080"/>
                </a:highlight>
                <a:latin typeface="Arial" panose="020B0604020202020204" pitchFamily="34" charset="0"/>
                <a:ea typeface="Arial" panose="020B0604020202020204" pitchFamily="34" charset="0"/>
              </a:rPr>
              <a:t>   </a:t>
            </a:r>
            <a:r>
              <a:rPr dirty="0" sz="1800" lang="en-US">
                <a:solidFill>
                  <a:schemeClr val="bg1">
                    <a:lumMod val="95000"/>
                    <a:lumOff val="5000"/>
                  </a:schemeClr>
                </a:solidFill>
                <a:effectLst/>
                <a:latin typeface="Montserrat" panose="00000500000000000000" pitchFamily="2" charset="0"/>
                <a:ea typeface="Arial" panose="020B0604020202020204" pitchFamily="34" charset="0"/>
              </a:rPr>
              <a:t>A data type representing a sequence of characters</a:t>
            </a:r>
            <a:endParaRPr b="1" dirty="0" sz="1800" lang="en-US">
              <a:solidFill>
                <a:schemeClr val="bg1">
                  <a:lumMod val="95000"/>
                  <a:lumOff val="5000"/>
                </a:schemeClr>
              </a:solidFill>
              <a:effectLst/>
              <a:latin typeface="Montserrat" panose="00000500000000000000" pitchFamily="2" charset="0"/>
            </a:endParaRPr>
          </a:p>
          <a:p>
            <a:pPr>
              <a:lnSpc>
                <a:spcPct val="115000"/>
              </a:lnSpc>
              <a:spcBef>
                <a:spcPts val="1800"/>
              </a:spcBef>
              <a:spcAft>
                <a:spcPts val="1200"/>
              </a:spcAft>
            </a:pPr>
            <a:r>
              <a:rPr b="1" dirty="0" sz="1800" lang="en-US">
                <a:solidFill>
                  <a:schemeClr val="bg1">
                    <a:lumMod val="95000"/>
                    <a:lumOff val="5000"/>
                  </a:schemeClr>
                </a:solidFill>
                <a:effectLst/>
                <a:latin typeface="Montserrat" panose="00000500000000000000" pitchFamily="2" charset="0"/>
              </a:rPr>
              <a:t>References</a:t>
            </a:r>
            <a:endParaRPr b="1" dirty="0" sz="1800" lang="en-GB">
              <a:solidFill>
                <a:schemeClr val="bg1">
                  <a:lumMod val="95000"/>
                  <a:lumOff val="5000"/>
                </a:schemeClr>
              </a:solidFill>
              <a:effectLst/>
              <a:latin typeface="Arial" panose="020B0604020202020204" pitchFamily="34" charset="0"/>
            </a:endParaRPr>
          </a:p>
          <a:p>
            <a:pPr indent="-342900" lvl="0" marL="342900">
              <a:lnSpc>
                <a:spcPct val="115000"/>
              </a:lnSpc>
              <a:buSzPts val="1000"/>
              <a:buFont typeface="Symbol" panose="05050102010706020507" pitchFamily="18" charset="2"/>
              <a:buChar char=""/>
              <a:tabLst>
                <a:tab algn="l" pos="457200"/>
              </a:tabLst>
            </a:pPr>
            <a:r>
              <a:rPr dirty="0" sz="1800" lang="en-US" u="sng">
                <a:solidFill>
                  <a:schemeClr val="bg1">
                    <a:lumMod val="95000"/>
                    <a:lumOff val="5000"/>
                  </a:schemeClr>
                </a:solidFill>
                <a:effectLst/>
                <a:latin typeface="Montserrat" panose="00000500000000000000" pitchFamily="2" charset="0"/>
                <a:ea typeface="Arial" panose="020B0604020202020204" pitchFamily="34" charset="0"/>
                <a:hlinkClick r:id="rId1"/>
              </a:rPr>
              <a:t>cnx.org: Programming Fundamentals – A Modular Structured Approach using C++</a:t>
            </a:r>
            <a:endParaRPr dirty="0" sz="1800" lang="en-GB">
              <a:solidFill>
                <a:schemeClr val="bg1">
                  <a:lumMod val="95000"/>
                  <a:lumOff val="5000"/>
                </a:schemeClr>
              </a:solidFill>
              <a:effectLst/>
              <a:latin typeface="Arial" panose="020B0604020202020204" pitchFamily="34" charset="0"/>
              <a:ea typeface="Arial" panose="020B0604020202020204" pitchFamily="34" charset="0"/>
            </a:endParaRPr>
          </a:p>
          <a:p>
            <a:pPr indent="-342900" lvl="0" marL="342900">
              <a:lnSpc>
                <a:spcPct val="115000"/>
              </a:lnSpc>
              <a:buSzPts val="1000"/>
              <a:buFont typeface="Symbol" panose="05050102010706020507" pitchFamily="18" charset="2"/>
              <a:buChar char=""/>
              <a:tabLst>
                <a:tab algn="l" pos="457200"/>
              </a:tabLst>
            </a:pPr>
            <a:r>
              <a:rPr dirty="0" sz="1800" lang="en-US" err="1" u="sng">
                <a:solidFill>
                  <a:srgbClr val="FAC96A"/>
                </a:solidFill>
                <a:effectLst/>
                <a:latin typeface="Montserrat" panose="00000500000000000000" pitchFamily="2" charset="0"/>
                <a:ea typeface="Arial" panose="020B0604020202020204" pitchFamily="34" charset="0"/>
                <a:hlinkClick r:id="rId2"/>
              </a:rPr>
              <a:t>Flowgorithm</a:t>
            </a:r>
            <a:r>
              <a:rPr dirty="0" sz="1800" lang="en-US" u="sng">
                <a:solidFill>
                  <a:schemeClr val="bg1">
                    <a:lumMod val="95000"/>
                    <a:lumOff val="5000"/>
                  </a:schemeClr>
                </a:solidFill>
                <a:effectLst/>
                <a:latin typeface="Montserrat" panose="00000500000000000000" pitchFamily="2" charset="0"/>
                <a:ea typeface="Arial" panose="020B0604020202020204" pitchFamily="34" charset="0"/>
                <a:hlinkClick r:id="rId2"/>
              </a:rPr>
              <a:t> – Flowchart Programming Language</a:t>
            </a:r>
            <a:endParaRPr dirty="0" sz="1800" lang="en-GB">
              <a:solidFill>
                <a:schemeClr val="bg1">
                  <a:lumMod val="95000"/>
                  <a:lumOff val="5000"/>
                </a:schemeClr>
              </a:solidFill>
              <a:effectLst/>
              <a:latin typeface="Arial" panose="020B0604020202020204" pitchFamily="34"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TextBox 2"/>
          <p:cNvSpPr txBox="1"/>
          <p:nvPr/>
        </p:nvSpPr>
        <p:spPr>
          <a:xfrm>
            <a:off x="569843" y="556591"/>
            <a:ext cx="11396870" cy="7294305"/>
          </a:xfrm>
          <a:prstGeom prst="rect"/>
          <a:noFill/>
        </p:spPr>
        <p:txBody>
          <a:bodyPr rtlCol="0" wrap="square">
            <a:spAutoFit/>
          </a:bodyPr>
          <a:p>
            <a:r>
              <a:rPr b="1" dirty="0" lang="en-US" u="sng">
                <a:solidFill>
                  <a:schemeClr val="bg1">
                    <a:lumMod val="95000"/>
                    <a:lumOff val="5000"/>
                  </a:schemeClr>
                </a:solidFill>
              </a:rPr>
              <a:t>OVERVIEW OF DATA TYPES FROM ANALYTIC PERSPECTIVE</a:t>
            </a:r>
          </a:p>
          <a:p>
            <a:r>
              <a:rPr b="0" dirty="0" i="0" lang="en-US">
                <a:solidFill>
                  <a:schemeClr val="bg1">
                    <a:lumMod val="95000"/>
                    <a:lumOff val="5000"/>
                  </a:schemeClr>
                </a:solidFill>
                <a:effectLst/>
                <a:latin typeface="TradeGothic"/>
              </a:rPr>
              <a:t>Most companies are collecting data all the time—but, in its raw form, this data doesn’t really mean anything.</a:t>
            </a:r>
          </a:p>
          <a:p>
            <a:r>
              <a:rPr b="0" dirty="0" i="0" lang="en-US">
                <a:solidFill>
                  <a:schemeClr val="bg1">
                    <a:lumMod val="95000"/>
                    <a:lumOff val="5000"/>
                  </a:schemeClr>
                </a:solidFill>
                <a:effectLst/>
                <a:latin typeface="TradeGothic"/>
              </a:rPr>
              <a:t> It’s what you do with the data that counts. Data analytics is the process of analyzing raw data in order to draw</a:t>
            </a:r>
          </a:p>
          <a:p>
            <a:r>
              <a:rPr b="0" dirty="0" i="0" lang="en-US">
                <a:solidFill>
                  <a:schemeClr val="bg1">
                    <a:lumMod val="95000"/>
                    <a:lumOff val="5000"/>
                  </a:schemeClr>
                </a:solidFill>
                <a:effectLst/>
                <a:latin typeface="TradeGothic"/>
              </a:rPr>
              <a:t> out patterns, trends, and insights that can tell you something meaningful about a particular area of the business.</a:t>
            </a:r>
          </a:p>
          <a:p>
            <a:r>
              <a:rPr b="0" dirty="0" i="0" lang="en-US">
                <a:solidFill>
                  <a:schemeClr val="bg1">
                    <a:lumMod val="95000"/>
                    <a:lumOff val="5000"/>
                  </a:schemeClr>
                </a:solidFill>
                <a:effectLst/>
                <a:latin typeface="TradeGothic"/>
              </a:rPr>
              <a:t> These insights are then used to make smart, data-driven decisions.</a:t>
            </a:r>
          </a:p>
          <a:p>
            <a:endParaRPr dirty="0" lang="en-US">
              <a:solidFill>
                <a:schemeClr val="bg1">
                  <a:lumMod val="95000"/>
                  <a:lumOff val="5000"/>
                </a:schemeClr>
              </a:solidFill>
              <a:latin typeface="TradeGothic"/>
            </a:endParaRPr>
          </a:p>
          <a:p>
            <a:r>
              <a:rPr dirty="0" lang="en-US">
                <a:solidFill>
                  <a:schemeClr val="bg1">
                    <a:lumMod val="95000"/>
                    <a:lumOff val="5000"/>
                  </a:schemeClr>
                </a:solidFill>
                <a:latin typeface="TradeGothic"/>
              </a:rPr>
              <a:t>TYPES OF ANALYTIC DATA</a:t>
            </a:r>
          </a:p>
          <a:p>
            <a:pPr algn="l">
              <a:buFont typeface="+mj-lt"/>
              <a:buAutoNum type="arabicPeriod"/>
            </a:pPr>
            <a:r>
              <a:rPr b="1" dirty="0" i="0" lang="en-US">
                <a:solidFill>
                  <a:schemeClr val="bg1">
                    <a:lumMod val="95000"/>
                    <a:lumOff val="5000"/>
                  </a:schemeClr>
                </a:solidFill>
                <a:effectLst/>
                <a:latin typeface="Söhne"/>
              </a:rPr>
              <a:t>Categorical Data: </a:t>
            </a:r>
            <a:r>
              <a:rPr b="0" dirty="0" i="0" lang="en-US">
                <a:solidFill>
                  <a:schemeClr val="bg1">
                    <a:lumMod val="95000"/>
                    <a:lumOff val="5000"/>
                  </a:schemeClr>
                </a:solidFill>
                <a:effectLst/>
                <a:latin typeface="Söhne"/>
              </a:rPr>
              <a:t>This data represents characteristics or qualitative attributes. </a:t>
            </a:r>
          </a:p>
          <a:p>
            <a:pPr algn="l"/>
            <a:r>
              <a:rPr b="0" dirty="0" i="0" lang="en-US">
                <a:solidFill>
                  <a:schemeClr val="bg1">
                    <a:lumMod val="95000"/>
                    <a:lumOff val="5000"/>
                  </a:schemeClr>
                </a:solidFill>
                <a:effectLst/>
                <a:latin typeface="Söhne"/>
              </a:rPr>
              <a:t>Examples include gender, color, and country of origin.</a:t>
            </a:r>
          </a:p>
          <a:p>
            <a:pPr algn="l">
              <a:buFont typeface="+mj-lt"/>
              <a:buAutoNum type="arabicPeriod"/>
            </a:pPr>
            <a:endParaRPr b="1" dirty="0" i="0" lang="en-US">
              <a:solidFill>
                <a:schemeClr val="bg1">
                  <a:lumMod val="95000"/>
                  <a:lumOff val="5000"/>
                </a:schemeClr>
              </a:solidFill>
              <a:effectLst/>
              <a:latin typeface="Söhne"/>
            </a:endParaRPr>
          </a:p>
          <a:p>
            <a:pPr algn="l"/>
            <a:r>
              <a:rPr b="1" dirty="0" i="0" lang="en-US">
                <a:solidFill>
                  <a:schemeClr val="bg1">
                    <a:lumMod val="95000"/>
                    <a:lumOff val="5000"/>
                  </a:schemeClr>
                </a:solidFill>
                <a:effectLst/>
                <a:latin typeface="Söhne"/>
              </a:rPr>
              <a:t>2. Numerical Data : </a:t>
            </a:r>
            <a:r>
              <a:rPr b="0" dirty="0" i="0" lang="en-US">
                <a:solidFill>
                  <a:schemeClr val="bg1">
                    <a:lumMod val="95000"/>
                    <a:lumOff val="5000"/>
                  </a:schemeClr>
                </a:solidFill>
                <a:effectLst/>
                <a:latin typeface="Söhne"/>
              </a:rPr>
              <a:t>This data represents quantitative measurements or values.</a:t>
            </a:r>
          </a:p>
          <a:p>
            <a:pPr algn="l"/>
            <a:r>
              <a:rPr b="0" dirty="0" i="0" lang="en-US">
                <a:solidFill>
                  <a:schemeClr val="bg1">
                    <a:lumMod val="95000"/>
                    <a:lumOff val="5000"/>
                  </a:schemeClr>
                </a:solidFill>
                <a:effectLst/>
                <a:latin typeface="Söhne"/>
              </a:rPr>
              <a:t>Examples include age, height, and income. Numerical data can be further categorized into discrete (e.g., number of children) and continuous (e.g., weight) variables.</a:t>
            </a:r>
          </a:p>
          <a:p>
            <a:pPr algn="l"/>
            <a:endParaRPr b="1" dirty="0" i="0" lang="en-US">
              <a:solidFill>
                <a:schemeClr val="bg1">
                  <a:lumMod val="95000"/>
                  <a:lumOff val="5000"/>
                </a:schemeClr>
              </a:solidFill>
              <a:effectLst/>
              <a:latin typeface="Söhne"/>
            </a:endParaRPr>
          </a:p>
          <a:p>
            <a:pPr algn="l"/>
            <a:r>
              <a:rPr b="1" dirty="0" lang="en-US">
                <a:solidFill>
                  <a:schemeClr val="bg1">
                    <a:lumMod val="95000"/>
                    <a:lumOff val="5000"/>
                  </a:schemeClr>
                </a:solidFill>
                <a:latin typeface="Söhne"/>
              </a:rPr>
              <a:t>3. </a:t>
            </a:r>
            <a:r>
              <a:rPr b="1" dirty="0" i="0" lang="en-US">
                <a:solidFill>
                  <a:schemeClr val="bg1">
                    <a:lumMod val="95000"/>
                    <a:lumOff val="5000"/>
                  </a:schemeClr>
                </a:solidFill>
                <a:effectLst/>
                <a:latin typeface="Söhne"/>
              </a:rPr>
              <a:t>Missing Data: </a:t>
            </a:r>
            <a:r>
              <a:rPr b="0" dirty="0" i="0" lang="en-US">
                <a:solidFill>
                  <a:schemeClr val="bg1">
                    <a:lumMod val="95000"/>
                    <a:lumOff val="5000"/>
                  </a:schemeClr>
                </a:solidFill>
                <a:effectLst/>
                <a:latin typeface="Söhne"/>
              </a:rPr>
              <a:t>This data represents values that are not available or not recorded.</a:t>
            </a:r>
          </a:p>
          <a:p>
            <a:pPr algn="l">
              <a:buFont typeface="Arial" panose="020B0604020202020204" pitchFamily="34" charset="0"/>
              <a:buChar char="•"/>
            </a:pPr>
            <a:r>
              <a:rPr b="0" dirty="0" i="0" lang="en-US">
                <a:solidFill>
                  <a:schemeClr val="bg1">
                    <a:lumMod val="95000"/>
                    <a:lumOff val="5000"/>
                  </a:schemeClr>
                </a:solidFill>
                <a:effectLst/>
                <a:latin typeface="Söhne"/>
              </a:rPr>
              <a:t>Analyzing missing data involves understanding patterns of missingness, imputation techniques, and assessing the impact of missing data on analysis results.</a:t>
            </a:r>
          </a:p>
          <a:p>
            <a:pPr algn="l"/>
            <a:endParaRPr b="1" dirty="0" i="0" lang="en-GB">
              <a:solidFill>
                <a:schemeClr val="bg1">
                  <a:lumMod val="95000"/>
                  <a:lumOff val="5000"/>
                </a:schemeClr>
              </a:solidFill>
              <a:effectLst/>
              <a:latin typeface="Söhne"/>
            </a:endParaRPr>
          </a:p>
          <a:p>
            <a:pPr algn="l"/>
            <a:r>
              <a:rPr b="1" dirty="0" i="0" lang="en-GB">
                <a:solidFill>
                  <a:schemeClr val="bg1">
                    <a:lumMod val="95000"/>
                    <a:lumOff val="5000"/>
                  </a:schemeClr>
                </a:solidFill>
                <a:effectLst/>
                <a:latin typeface="Söhne"/>
              </a:rPr>
              <a:t>4. Multimodal Data: </a:t>
            </a:r>
            <a:r>
              <a:rPr b="0" dirty="0" i="0" lang="en-GB">
                <a:solidFill>
                  <a:schemeClr val="bg1">
                    <a:lumMod val="95000"/>
                    <a:lumOff val="5000"/>
                  </a:schemeClr>
                </a:solidFill>
                <a:effectLst/>
                <a:latin typeface="Söhne"/>
              </a:rPr>
              <a:t>Multimodal data represent combinations of different data types.</a:t>
            </a:r>
          </a:p>
          <a:p>
            <a:pPr algn="l"/>
            <a:r>
              <a:rPr b="0" dirty="0" i="0" lang="en-GB">
                <a:solidFill>
                  <a:schemeClr val="bg1">
                    <a:lumMod val="95000"/>
                    <a:lumOff val="5000"/>
                  </a:schemeClr>
                </a:solidFill>
                <a:effectLst/>
                <a:latin typeface="Söhne"/>
              </a:rPr>
              <a:t>Examples include multimedia data (e.g., images, videos with accompanying text), sensor data (e.g., IoT data with spatial and temporal attributes), and omics data (e.g., genomics data with numerical and categorical attributes)</a:t>
            </a:r>
          </a:p>
          <a:p>
            <a:pPr algn="l">
              <a:buFont typeface="Arial" panose="020B0604020202020204" pitchFamily="34" charset="0"/>
              <a:buChar char="•"/>
            </a:pPr>
            <a:endParaRPr b="0" dirty="0" i="0" lang="en-US">
              <a:solidFill>
                <a:schemeClr val="bg1">
                  <a:lumMod val="95000"/>
                  <a:lumOff val="5000"/>
                </a:schemeClr>
              </a:solidFill>
              <a:effectLst/>
              <a:latin typeface="Söhne"/>
            </a:endParaRPr>
          </a:p>
          <a:p>
            <a:pPr algn="l"/>
            <a:endParaRPr b="0" dirty="0" i="0" lang="en-US">
              <a:solidFill>
                <a:schemeClr val="bg1">
                  <a:lumMod val="95000"/>
                  <a:lumOff val="5000"/>
                </a:schemeClr>
              </a:solidFill>
              <a:effectLst/>
              <a:latin typeface="Söhne"/>
            </a:endParaRPr>
          </a:p>
          <a:p>
            <a:pPr algn="l"/>
            <a:endParaRPr b="0" dirty="0" i="0" lang="en-US">
              <a:solidFill>
                <a:schemeClr val="bg1">
                  <a:lumMod val="95000"/>
                  <a:lumOff val="5000"/>
                </a:schemeClr>
              </a:solidFill>
              <a:effectLst/>
              <a:latin typeface="Söhne"/>
            </a:endParaRPr>
          </a:p>
          <a:p>
            <a:endParaRPr dirty="0" lang="en-GB">
              <a:solidFill>
                <a:schemeClr val="bg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7" name="TextBox 4"/>
          <p:cNvSpPr txBox="1"/>
          <p:nvPr/>
        </p:nvSpPr>
        <p:spPr>
          <a:xfrm>
            <a:off x="1099930" y="579927"/>
            <a:ext cx="10614991" cy="4832092"/>
          </a:xfrm>
          <a:prstGeom prst="rect"/>
          <a:noFill/>
        </p:spPr>
        <p:txBody>
          <a:bodyPr wrap="square">
            <a:spAutoFit/>
          </a:bodyPr>
          <a:p>
            <a:r>
              <a:rPr b="1" dirty="0" sz="2000" i="1" lang="en-US" u="sng">
                <a:solidFill>
                  <a:schemeClr val="bg1"/>
                </a:solidFill>
                <a:latin typeface="Adobe Gothic Std B" panose="020B0800000000000000" pitchFamily="34" charset="-128"/>
                <a:ea typeface="Adobe Gothic Std B" panose="020B0800000000000000" pitchFamily="34" charset="-128"/>
              </a:rPr>
              <a:t>Introduction to  data  types</a:t>
            </a:r>
          </a:p>
          <a:p>
            <a:endParaRPr b="1" dirty="0" lang="en-US">
              <a:latin typeface="Adobe Gothic Std B" panose="020B0800000000000000" pitchFamily="34" charset="-128"/>
              <a:ea typeface="Adobe Gothic Std B" panose="020B0800000000000000" pitchFamily="34" charset="-128"/>
            </a:endParaRPr>
          </a:p>
          <a:p>
            <a:pPr algn="l"/>
            <a:r>
              <a:rPr b="0" dirty="0" sz="1800" i="0" lang="en-US">
                <a:solidFill>
                  <a:srgbClr val="202122"/>
                </a:solidFill>
                <a:effectLst/>
                <a:latin typeface="Arial" panose="020B0604020202020204" pitchFamily="34" charset="0"/>
              </a:rPr>
              <a:t> 1. </a:t>
            </a:r>
            <a:r>
              <a:rPr b="0" dirty="0" sz="1800" i="0" lang="en-US">
                <a:solidFill>
                  <a:schemeClr val="bg1"/>
                </a:solidFill>
                <a:effectLst/>
                <a:latin typeface="Arial" panose="020B0604020202020204" pitchFamily="34" charset="0"/>
              </a:rPr>
              <a:t>Metadata means "data about data". Metadata is defined as the data providing information about one or more aspects of the data; it is used to summarize basic information about data that can make tracking and working with specific data easier </a:t>
            </a:r>
          </a:p>
          <a:p>
            <a:pPr algn="l"/>
            <a:r>
              <a:rPr dirty="0" sz="1800" lang="en-US">
                <a:solidFill>
                  <a:schemeClr val="bg1"/>
                </a:solidFill>
                <a:latin typeface="Arial" panose="020B0604020202020204" pitchFamily="34" charset="0"/>
              </a:rPr>
              <a:t>Examples:</a:t>
            </a:r>
            <a:endParaRPr b="0" dirty="0" sz="1800" i="0" lang="en-US">
              <a:solidFill>
                <a:schemeClr val="bg1"/>
              </a:solidFill>
              <a:effectLst/>
              <a:latin typeface="Arial" panose="020B0604020202020204" pitchFamily="34" charset="0"/>
            </a:endParaRPr>
          </a:p>
          <a:p>
            <a:pPr algn="l"/>
            <a:r>
              <a:rPr b="0" dirty="0" sz="1800" i="0" lang="en-US">
                <a:solidFill>
                  <a:schemeClr val="bg1"/>
                </a:solidFill>
                <a:effectLst/>
                <a:latin typeface="Arial" panose="020B0604020202020204" pitchFamily="34" charset="0"/>
              </a:rPr>
              <a:t>File size</a:t>
            </a:r>
          </a:p>
          <a:p>
            <a:pPr algn="l"/>
            <a:r>
              <a:rPr b="0" dirty="0" sz="1800" i="0" lang="en-US">
                <a:solidFill>
                  <a:schemeClr val="bg1"/>
                </a:solidFill>
                <a:effectLst/>
                <a:latin typeface="Arial" panose="020B0604020202020204" pitchFamily="34" charset="0"/>
              </a:rPr>
              <a:t>Data quality</a:t>
            </a:r>
          </a:p>
          <a:p>
            <a:pPr algn="l"/>
            <a:r>
              <a:rPr b="0" dirty="0" sz="1800" i="0" lang="en-US">
                <a:solidFill>
                  <a:schemeClr val="bg1"/>
                </a:solidFill>
                <a:effectLst/>
                <a:latin typeface="Arial" panose="020B0604020202020204" pitchFamily="34" charset="0"/>
              </a:rPr>
              <a:t>Source of the data</a:t>
            </a:r>
          </a:p>
          <a:p>
            <a:endParaRPr dirty="0" lang="en-US"/>
          </a:p>
          <a:p>
            <a:r>
              <a:rPr dirty="0" lang="en-US"/>
              <a:t>Types of metadata</a:t>
            </a:r>
          </a:p>
          <a:p>
            <a:endParaRPr dirty="0" lang="en-US"/>
          </a:p>
          <a:p>
            <a:pPr indent="-285750" marL="285750">
              <a:buFont typeface="Wingdings" panose="05000000000000000000" pitchFamily="2" charset="2"/>
              <a:buChar char="v"/>
            </a:pPr>
            <a:r>
              <a:rPr b="0" dirty="0" i="0" lang="en-US">
                <a:solidFill>
                  <a:srgbClr val="080809"/>
                </a:solidFill>
                <a:effectLst/>
                <a:latin typeface="PT Serif" panose="020B0604020202020204" pitchFamily="18" charset="0"/>
              </a:rPr>
              <a:t>Structural metadata: </a:t>
            </a:r>
            <a:r>
              <a:rPr dirty="0" lang="en-US">
                <a:solidFill>
                  <a:srgbClr val="080809"/>
                </a:solidFill>
                <a:latin typeface="PT Serif" panose="020B0604020202020204" pitchFamily="18" charset="0"/>
              </a:rPr>
              <a:t>P</a:t>
            </a:r>
            <a:r>
              <a:rPr b="0" dirty="0" i="0" lang="en-US">
                <a:solidFill>
                  <a:srgbClr val="080809"/>
                </a:solidFill>
                <a:effectLst/>
                <a:latin typeface="PT Serif" panose="020B0604020202020204" pitchFamily="18" charset="0"/>
              </a:rPr>
              <a:t>rovides information on the hierarchical structures between different data resources. This may include a table of contents, page, section, and chapter numbering.</a:t>
            </a:r>
          </a:p>
          <a:p>
            <a:pPr indent="-342900" marL="342900">
              <a:buFont typeface="Wingdings" panose="05000000000000000000" pitchFamily="2" charset="2"/>
              <a:buChar char="v"/>
            </a:pPr>
            <a:r>
              <a:rPr dirty="0" lang="en-US">
                <a:solidFill>
                  <a:schemeClr val="bg1"/>
                </a:solidFill>
              </a:rPr>
              <a:t>Descriptive metadata: </a:t>
            </a:r>
            <a:r>
              <a:rPr b="0" dirty="0" i="0" lang="en-US">
                <a:solidFill>
                  <a:srgbClr val="080809"/>
                </a:solidFill>
                <a:effectLst/>
                <a:latin typeface="PT Serif" panose="020A0603040505020204" pitchFamily="18" charset="0"/>
              </a:rPr>
              <a:t>It  also define the resource’s physical characteristics, such as its medium type and dimensions. </a:t>
            </a:r>
            <a:endParaRPr dirty="0" lang="en-US"/>
          </a:p>
          <a:p>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8" name="TextBox 2"/>
          <p:cNvSpPr txBox="1"/>
          <p:nvPr/>
        </p:nvSpPr>
        <p:spPr>
          <a:xfrm>
            <a:off x="374074" y="632888"/>
            <a:ext cx="11014362" cy="6463308"/>
          </a:xfrm>
          <a:prstGeom prst="rect"/>
          <a:noFill/>
        </p:spPr>
        <p:txBody>
          <a:bodyPr wrap="square">
            <a:spAutoFit/>
          </a:bodyPr>
          <a:p>
            <a:r>
              <a:rPr dirty="0" lang="en-US">
                <a:solidFill>
                  <a:schemeClr val="bg1"/>
                </a:solidFill>
              </a:rPr>
              <a:t>2. Structured data</a:t>
            </a:r>
          </a:p>
          <a:p>
            <a:endParaRPr dirty="0" lang="en-US">
              <a:solidFill>
                <a:schemeClr val="bg1"/>
              </a:solidFill>
            </a:endParaRPr>
          </a:p>
          <a:p>
            <a:r>
              <a:rPr dirty="0" lang="en-US">
                <a:solidFill>
                  <a:schemeClr val="bg1"/>
                </a:solidFill>
              </a:rPr>
              <a:t>Structured data is when data is in a standardized format, has a well-defined structure, complies to a data model, follows a persistent order, and is easily accessed by humans and programs. </a:t>
            </a:r>
          </a:p>
          <a:p>
            <a:endParaRPr dirty="0" lang="en-US">
              <a:solidFill>
                <a:schemeClr val="bg1"/>
              </a:solidFill>
            </a:endParaRPr>
          </a:p>
          <a:p>
            <a:r>
              <a:rPr dirty="0" lang="en-US">
                <a:solidFill>
                  <a:schemeClr val="bg1"/>
                </a:solidFill>
              </a:rPr>
              <a:t>Examples:</a:t>
            </a:r>
          </a:p>
          <a:p>
            <a:r>
              <a:rPr dirty="0" lang="en-US" err="1">
                <a:solidFill>
                  <a:schemeClr val="bg1"/>
                </a:solidFill>
              </a:rPr>
              <a:t>Javascript</a:t>
            </a:r>
            <a:r>
              <a:rPr dirty="0" lang="en-US">
                <a:solidFill>
                  <a:schemeClr val="bg1"/>
                </a:solidFill>
              </a:rPr>
              <a:t> object notation(JSON)</a:t>
            </a:r>
          </a:p>
          <a:p>
            <a:r>
              <a:rPr dirty="0" lang="en-US">
                <a:solidFill>
                  <a:schemeClr val="bg1"/>
                </a:solidFill>
              </a:rPr>
              <a:t>Extensible markup language(XML</a:t>
            </a:r>
            <a:r>
              <a:rPr dirty="0" lang="en-US"/>
              <a:t>)</a:t>
            </a:r>
          </a:p>
          <a:p>
            <a:endParaRPr dirty="0" lang="en-US"/>
          </a:p>
          <a:p>
            <a:r>
              <a:rPr dirty="0" lang="en-US">
                <a:solidFill>
                  <a:schemeClr val="bg1"/>
                </a:solidFill>
              </a:rPr>
              <a:t>Characteristics of structured data</a:t>
            </a:r>
          </a:p>
          <a:p>
            <a:pPr algn="l" indent="-285750" marL="285750">
              <a:buFont typeface="Wingdings" panose="05000000000000000000" pitchFamily="2" charset="2"/>
              <a:buChar char="v"/>
            </a:pPr>
            <a:r>
              <a:rPr b="0" dirty="0" i="0" lang="en-US">
                <a:solidFill>
                  <a:schemeClr val="bg1"/>
                </a:solidFill>
                <a:effectLst/>
                <a:latin typeface="Google Sans"/>
              </a:rPr>
              <a:t>The data conforms to a data model and has an easily identifiable structure.</a:t>
            </a:r>
          </a:p>
          <a:p>
            <a:pPr algn="l" indent="-285750" marL="285750">
              <a:buFont typeface="Wingdings" panose="05000000000000000000" pitchFamily="2" charset="2"/>
              <a:buChar char="v"/>
            </a:pPr>
            <a:r>
              <a:rPr b="0" dirty="0" i="0" lang="en-US">
                <a:solidFill>
                  <a:schemeClr val="bg1"/>
                </a:solidFill>
                <a:effectLst/>
                <a:latin typeface="Google Sans"/>
              </a:rPr>
              <a:t>The data is stored in rows and columns.</a:t>
            </a:r>
          </a:p>
          <a:p>
            <a:pPr algn="l" indent="-285750" marL="285750">
              <a:buFont typeface="Wingdings" panose="05000000000000000000" pitchFamily="2" charset="2"/>
              <a:buChar char="v"/>
            </a:pPr>
            <a:r>
              <a:rPr b="0" dirty="0" i="0" lang="en-US">
                <a:solidFill>
                  <a:schemeClr val="bg1"/>
                </a:solidFill>
                <a:effectLst/>
                <a:latin typeface="Google Sans"/>
              </a:rPr>
              <a:t>The data is well organized, which means that the definition, format, and the meaning of the data is known.</a:t>
            </a:r>
          </a:p>
          <a:p>
            <a:pPr algn="l"/>
            <a:endParaRPr b="0" dirty="0" i="0" lang="en-US">
              <a:solidFill>
                <a:schemeClr val="bg1"/>
              </a:solidFill>
              <a:effectLst/>
              <a:latin typeface="Google Sans"/>
            </a:endParaRPr>
          </a:p>
          <a:p>
            <a:pPr algn="l"/>
            <a:r>
              <a:rPr b="1" dirty="0" lang="en-US">
                <a:solidFill>
                  <a:schemeClr val="bg1"/>
                </a:solidFill>
                <a:latin typeface="Google Sans"/>
              </a:rPr>
              <a:t>3. Unstructured data</a:t>
            </a:r>
          </a:p>
          <a:p>
            <a:pPr algn="l"/>
            <a:endParaRPr b="1" dirty="0" lang="en-US">
              <a:solidFill>
                <a:schemeClr val="bg1"/>
              </a:solidFill>
              <a:latin typeface="Google Sans"/>
            </a:endParaRPr>
          </a:p>
          <a:p>
            <a:pPr algn="l"/>
            <a:r>
              <a:rPr b="1" dirty="0" i="0" lang="en-US">
                <a:solidFill>
                  <a:schemeClr val="bg1"/>
                </a:solidFill>
                <a:effectLst/>
                <a:latin typeface="Arial" panose="020B0604020202020204" pitchFamily="34" charset="0"/>
              </a:rPr>
              <a:t>Unstructured data</a:t>
            </a:r>
            <a:r>
              <a:rPr b="0" dirty="0" i="0" lang="en-US">
                <a:solidFill>
                  <a:schemeClr val="bg1"/>
                </a:solidFill>
                <a:effectLst/>
                <a:latin typeface="Arial" panose="020B0604020202020204" pitchFamily="34" charset="0"/>
              </a:rPr>
              <a:t> (or </a:t>
            </a:r>
            <a:r>
              <a:rPr b="1" dirty="0" i="0" lang="en-US">
                <a:solidFill>
                  <a:schemeClr val="bg1"/>
                </a:solidFill>
                <a:effectLst/>
                <a:latin typeface="Arial" panose="020B0604020202020204" pitchFamily="34" charset="0"/>
              </a:rPr>
              <a:t>unstructured information</a:t>
            </a:r>
            <a:r>
              <a:rPr b="0" dirty="0" i="0" lang="en-US">
                <a:solidFill>
                  <a:schemeClr val="bg1"/>
                </a:solidFill>
                <a:effectLst/>
                <a:latin typeface="Arial" panose="020B0604020202020204" pitchFamily="34" charset="0"/>
              </a:rPr>
              <a:t>) is information that either does not have a pre-defined </a:t>
            </a:r>
            <a:r>
              <a:rPr b="0" dirty="0" i="0" lang="en-US" strike="noStrike" u="none">
                <a:solidFill>
                  <a:schemeClr val="bg1"/>
                </a:solidFill>
                <a:effectLst/>
                <a:latin typeface="Arial" panose="020B0604020202020204" pitchFamily="34" charset="0"/>
                <a:hlinkClick r:id="rId1" tooltip="Data model"/>
              </a:rPr>
              <a:t>data model</a:t>
            </a:r>
            <a:r>
              <a:rPr b="0" dirty="0" i="0" lang="en-US">
                <a:solidFill>
                  <a:schemeClr val="bg1"/>
                </a:solidFill>
                <a:effectLst/>
                <a:latin typeface="Arial" panose="020B0604020202020204" pitchFamily="34" charset="0"/>
              </a:rPr>
              <a:t> or is not organized in a pre-defined manner. Unstructured information is typically </a:t>
            </a:r>
            <a:r>
              <a:rPr b="0" dirty="0" i="0" lang="en-US" strike="noStrike" u="none">
                <a:solidFill>
                  <a:schemeClr val="bg1"/>
                </a:solidFill>
                <a:effectLst/>
                <a:latin typeface="Arial" panose="020B0604020202020204" pitchFamily="34" charset="0"/>
                <a:hlinkClick r:id="rId2" tooltip="Plain text"/>
              </a:rPr>
              <a:t>text</a:t>
            </a:r>
            <a:r>
              <a:rPr b="0" dirty="0" i="0" lang="en-US">
                <a:solidFill>
                  <a:schemeClr val="bg1"/>
                </a:solidFill>
                <a:effectLst/>
                <a:latin typeface="Arial" panose="020B0604020202020204" pitchFamily="34" charset="0"/>
              </a:rPr>
              <a:t>-heavy, but may contain data such as dates, numbers, and facts as well. This results in irregularities and </a:t>
            </a:r>
            <a:r>
              <a:rPr b="0" dirty="0" i="0" lang="en-US" strike="noStrike" u="none">
                <a:solidFill>
                  <a:schemeClr val="bg1"/>
                </a:solidFill>
                <a:effectLst/>
                <a:latin typeface="Arial" panose="020B0604020202020204" pitchFamily="34" charset="0"/>
                <a:hlinkClick r:id="rId3" tooltip="Ambiguities"/>
              </a:rPr>
              <a:t>ambiguities</a:t>
            </a:r>
            <a:r>
              <a:rPr b="0" dirty="0" i="0" lang="en-US">
                <a:solidFill>
                  <a:schemeClr val="bg1"/>
                </a:solidFill>
                <a:effectLst/>
                <a:latin typeface="Arial" panose="020B0604020202020204" pitchFamily="34" charset="0"/>
              </a:rPr>
              <a:t> that make it difficult to understand using traditional programs as compared to data stored in fielded form in databases or </a:t>
            </a:r>
            <a:r>
              <a:rPr b="0" dirty="0" i="0" lang="en-US" strike="noStrike" u="none">
                <a:solidFill>
                  <a:schemeClr val="bg1"/>
                </a:solidFill>
                <a:effectLst/>
                <a:latin typeface="Arial" panose="020B0604020202020204" pitchFamily="34" charset="0"/>
                <a:hlinkClick r:id="rId4" tooltip="Annotation"/>
              </a:rPr>
              <a:t>annotated</a:t>
            </a:r>
            <a:r>
              <a:rPr b="0" dirty="0" i="0" lang="en-US">
                <a:solidFill>
                  <a:schemeClr val="bg1"/>
                </a:solidFill>
                <a:effectLst/>
                <a:latin typeface="Arial" panose="020B0604020202020204" pitchFamily="34" charset="0"/>
              </a:rPr>
              <a:t> (</a:t>
            </a:r>
            <a:r>
              <a:rPr b="0" dirty="0" i="0" lang="en-US" strike="noStrike" u="none">
                <a:solidFill>
                  <a:schemeClr val="bg1"/>
                </a:solidFill>
                <a:effectLst/>
                <a:latin typeface="Arial" panose="020B0604020202020204" pitchFamily="34" charset="0"/>
                <a:hlinkClick r:id="rId5" tooltip="Tag (metadata)"/>
              </a:rPr>
              <a:t>semantically tagged</a:t>
            </a:r>
            <a:r>
              <a:rPr b="0" dirty="0" i="0" lang="en-US">
                <a:solidFill>
                  <a:schemeClr val="bg1"/>
                </a:solidFill>
                <a:effectLst/>
                <a:latin typeface="Arial" panose="020B0604020202020204" pitchFamily="34" charset="0"/>
              </a:rPr>
              <a:t>) in documents.</a:t>
            </a:r>
            <a:endParaRPr b="0" dirty="0" i="0" lang="en-US">
              <a:solidFill>
                <a:schemeClr val="bg1"/>
              </a:solidFill>
              <a:effectLst/>
              <a:latin typeface="Google Sans"/>
            </a:endParaRPr>
          </a:p>
          <a:p>
            <a:endParaRPr dirty="0" lang="en-GB"/>
          </a:p>
          <a:p>
            <a:endParaRPr dirty="0" lang="en-GB">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9" name="TextBox 2"/>
          <p:cNvSpPr txBox="1"/>
          <p:nvPr/>
        </p:nvSpPr>
        <p:spPr>
          <a:xfrm>
            <a:off x="415635" y="521962"/>
            <a:ext cx="9615055" cy="5355312"/>
          </a:xfrm>
          <a:prstGeom prst="rect"/>
          <a:noFill/>
        </p:spPr>
        <p:txBody>
          <a:bodyPr wrap="square">
            <a:spAutoFit/>
          </a:bodyPr>
          <a:p>
            <a:r>
              <a:rPr b="0" dirty="0" i="0" lang="en-US">
                <a:solidFill>
                  <a:srgbClr val="202124"/>
                </a:solidFill>
                <a:effectLst/>
                <a:latin typeface="Google Sans"/>
              </a:rPr>
              <a:t> Examples of unstructured data include </a:t>
            </a:r>
            <a:r>
              <a:rPr b="0" dirty="0" i="0" lang="en-US">
                <a:solidFill>
                  <a:srgbClr val="040C28"/>
                </a:solidFill>
                <a:effectLst/>
                <a:latin typeface="Google Sans"/>
              </a:rPr>
              <a:t>legal documents, audio, chats, video, images, text on a web page</a:t>
            </a:r>
            <a:r>
              <a:rPr b="0" dirty="0" i="0" lang="en-US">
                <a:solidFill>
                  <a:srgbClr val="202124"/>
                </a:solidFill>
                <a:effectLst/>
                <a:latin typeface="Google Sans"/>
              </a:rPr>
              <a:t>, and much more. </a:t>
            </a:r>
          </a:p>
          <a:p>
            <a:endParaRPr dirty="0" lang="en-US">
              <a:solidFill>
                <a:srgbClr val="202124"/>
              </a:solidFill>
              <a:latin typeface="Google Sans"/>
            </a:endParaRPr>
          </a:p>
          <a:p>
            <a:endParaRPr dirty="0" lang="en-US">
              <a:solidFill>
                <a:srgbClr val="202124"/>
              </a:solidFill>
              <a:latin typeface="Google Sans"/>
            </a:endParaRPr>
          </a:p>
          <a:p>
            <a:pPr algn="l"/>
            <a:r>
              <a:rPr b="1" dirty="0" i="0" lang="en-US">
                <a:solidFill>
                  <a:srgbClr val="202124"/>
                </a:solidFill>
                <a:effectLst/>
                <a:latin typeface="Google Sans"/>
              </a:rPr>
              <a:t>Unstructured data has these features:</a:t>
            </a:r>
            <a:endParaRPr b="0" dirty="0" i="0" lang="en-US">
              <a:solidFill>
                <a:srgbClr val="202124"/>
              </a:solidFill>
              <a:effectLst/>
              <a:latin typeface="Google Sans"/>
            </a:endParaRPr>
          </a:p>
          <a:p>
            <a:pPr algn="l" indent="-285750" marL="285750">
              <a:buFont typeface="Wingdings" panose="05000000000000000000" pitchFamily="2" charset="2"/>
              <a:buChar char="v"/>
            </a:pPr>
            <a:r>
              <a:rPr b="0" dirty="0" i="0" lang="en-US">
                <a:solidFill>
                  <a:srgbClr val="202124"/>
                </a:solidFill>
                <a:effectLst/>
                <a:latin typeface="Google Sans"/>
              </a:rPr>
              <a:t>It has no identifiable structure or data model.</a:t>
            </a:r>
          </a:p>
          <a:p>
            <a:pPr algn="l" indent="-285750" marL="285750">
              <a:buFont typeface="Wingdings" panose="05000000000000000000" pitchFamily="2" charset="2"/>
              <a:buChar char="v"/>
            </a:pPr>
            <a:r>
              <a:rPr b="0" dirty="0" i="0" lang="en-US">
                <a:solidFill>
                  <a:srgbClr val="202124"/>
                </a:solidFill>
                <a:effectLst/>
                <a:latin typeface="Google Sans"/>
              </a:rPr>
              <a:t>It has no obvious organization.</a:t>
            </a:r>
          </a:p>
          <a:p>
            <a:pPr algn="l" indent="-285750" marL="285750">
              <a:buFont typeface="Wingdings" panose="05000000000000000000" pitchFamily="2" charset="2"/>
              <a:buChar char="v"/>
            </a:pPr>
            <a:r>
              <a:rPr b="0" dirty="0" i="0" lang="en-US">
                <a:solidFill>
                  <a:srgbClr val="202124"/>
                </a:solidFill>
                <a:effectLst/>
                <a:latin typeface="Google Sans"/>
              </a:rPr>
              <a:t>It cannot be easily analyzed for meaning or trends by either machines or humans without special training or tools.</a:t>
            </a:r>
          </a:p>
          <a:p>
            <a:pPr algn="l" indent="-285750" marL="285750">
              <a:buFont typeface="Wingdings" panose="05000000000000000000" pitchFamily="2" charset="2"/>
              <a:buChar char="v"/>
            </a:pPr>
            <a:endParaRPr dirty="0" lang="en-US">
              <a:solidFill>
                <a:srgbClr val="202124"/>
              </a:solidFill>
              <a:latin typeface="Google Sans"/>
            </a:endParaRPr>
          </a:p>
          <a:p>
            <a:pPr algn="l"/>
            <a:r>
              <a:rPr b="1" dirty="0" i="0" lang="en-US">
                <a:solidFill>
                  <a:srgbClr val="202122"/>
                </a:solidFill>
                <a:effectLst/>
                <a:latin typeface="Arial" panose="020B0604020202020204" pitchFamily="34" charset="0"/>
              </a:rPr>
              <a:t>3.Semi-structured data</a:t>
            </a:r>
            <a:r>
              <a:rPr b="0" dirty="0" i="0" lang="en-US">
                <a:solidFill>
                  <a:srgbClr val="202122"/>
                </a:solidFill>
                <a:effectLst/>
                <a:latin typeface="Arial" panose="020B0604020202020204" pitchFamily="34" charset="0"/>
              </a:rPr>
              <a:t> is a form of </a:t>
            </a:r>
            <a:r>
              <a:rPr b="0" dirty="0" i="0" lang="en-US" strike="noStrike" u="none">
                <a:solidFill>
                  <a:srgbClr val="3366CC"/>
                </a:solidFill>
                <a:effectLst/>
                <a:latin typeface="Arial" panose="020B0604020202020204" pitchFamily="34" charset="0"/>
                <a:hlinkClick r:id="rId1" tooltip="Structured data"/>
              </a:rPr>
              <a:t>structured data</a:t>
            </a:r>
            <a:r>
              <a:rPr b="0" dirty="0" i="0" lang="en-US">
                <a:solidFill>
                  <a:srgbClr val="202122"/>
                </a:solidFill>
                <a:effectLst/>
                <a:latin typeface="Arial" panose="020B0604020202020204" pitchFamily="34" charset="0"/>
              </a:rPr>
              <a:t> that does not obey the tabular structure of data models associated with </a:t>
            </a:r>
            <a:r>
              <a:rPr b="0" dirty="0" i="0" lang="en-US" strike="noStrike" u="none">
                <a:solidFill>
                  <a:srgbClr val="3366CC"/>
                </a:solidFill>
                <a:effectLst/>
                <a:latin typeface="Arial" panose="020B0604020202020204" pitchFamily="34" charset="0"/>
                <a:hlinkClick r:id="rId2" tooltip="Relational database"/>
              </a:rPr>
              <a:t>relational databases</a:t>
            </a:r>
            <a:r>
              <a:rPr b="0" dirty="0" i="0" lang="en-US">
                <a:solidFill>
                  <a:srgbClr val="202122"/>
                </a:solidFill>
                <a:effectLst/>
                <a:latin typeface="Arial" panose="020B0604020202020204" pitchFamily="34" charset="0"/>
              </a:rPr>
              <a:t> or other forms of </a:t>
            </a:r>
            <a:r>
              <a:rPr b="0" dirty="0" i="0" lang="en-US" strike="noStrike" u="none">
                <a:solidFill>
                  <a:srgbClr val="3366CC"/>
                </a:solidFill>
                <a:effectLst/>
                <a:latin typeface="Arial" panose="020B0604020202020204" pitchFamily="34" charset="0"/>
                <a:hlinkClick r:id="rId3" tooltip="Table (database)"/>
              </a:rPr>
              <a:t>data tables</a:t>
            </a:r>
            <a:r>
              <a:rPr b="0" dirty="0" i="0" lang="en-US">
                <a:solidFill>
                  <a:srgbClr val="202122"/>
                </a:solidFill>
                <a:effectLst/>
                <a:latin typeface="Arial" panose="020B0604020202020204" pitchFamily="34" charset="0"/>
              </a:rPr>
              <a:t>, but nonetheless contains </a:t>
            </a:r>
            <a:r>
              <a:rPr b="0" dirty="0" i="0" lang="en-US" strike="noStrike" u="none">
                <a:solidFill>
                  <a:srgbClr val="3366CC"/>
                </a:solidFill>
                <a:effectLst/>
                <a:latin typeface="Arial" panose="020B0604020202020204" pitchFamily="34" charset="0"/>
                <a:hlinkClick r:id="rId4" tooltip="Tag (metadata)"/>
              </a:rPr>
              <a:t>tags</a:t>
            </a:r>
            <a:r>
              <a:rPr b="0" dirty="0" i="0" lang="en-US">
                <a:solidFill>
                  <a:srgbClr val="202122"/>
                </a:solidFill>
                <a:effectLst/>
                <a:latin typeface="Arial" panose="020B0604020202020204" pitchFamily="34" charset="0"/>
              </a:rPr>
              <a:t> or other markers to separate semantic elements and enforce hierarchies of records and fields within the data. Therefore, it is also known as </a:t>
            </a:r>
            <a:r>
              <a:rPr b="0" dirty="0" i="0" lang="en-US" strike="noStrike" u="none">
                <a:solidFill>
                  <a:srgbClr val="3366CC"/>
                </a:solidFill>
                <a:effectLst/>
                <a:latin typeface="Arial" panose="020B0604020202020204" pitchFamily="34" charset="0"/>
                <a:hlinkClick r:id="rId5" tooltip="Self-describing"/>
              </a:rPr>
              <a:t>self-describing</a:t>
            </a:r>
            <a:r>
              <a:rPr b="0" dirty="0" i="0" lang="en-US">
                <a:solidFill>
                  <a:srgbClr val="202122"/>
                </a:solidFill>
                <a:effectLst/>
                <a:latin typeface="Arial" panose="020B0604020202020204" pitchFamily="34" charset="0"/>
              </a:rPr>
              <a:t> structure.</a:t>
            </a:r>
          </a:p>
          <a:p>
            <a:pPr algn="l"/>
            <a:endParaRPr dirty="0" lang="en-US">
              <a:solidFill>
                <a:srgbClr val="202122"/>
              </a:solidFill>
              <a:latin typeface="Arial" panose="020B0604020202020204" pitchFamily="34" charset="0"/>
            </a:endParaRPr>
          </a:p>
          <a:p>
            <a:pPr algn="l"/>
            <a:r>
              <a:rPr b="0" dirty="0" i="0" lang="en-US">
                <a:solidFill>
                  <a:srgbClr val="202122"/>
                </a:solidFill>
                <a:effectLst/>
                <a:latin typeface="Arial" panose="020B0604020202020204" pitchFamily="34" charset="0"/>
              </a:rPr>
              <a:t>Examples of semi-structured data include </a:t>
            </a:r>
            <a:r>
              <a:rPr b="0" dirty="0" i="0" lang="en-US">
                <a:solidFill>
                  <a:srgbClr val="040C28"/>
                </a:solidFill>
                <a:effectLst/>
                <a:latin typeface="Google Sans"/>
              </a:rPr>
              <a:t>emails, XML and other markup languages, TCP/IP packets, binary executables, zipped files, data integrated from different sources, and web pages</a:t>
            </a:r>
            <a:r>
              <a:rPr b="0" dirty="0" i="0" lang="en-US">
                <a:solidFill>
                  <a:srgbClr val="202124"/>
                </a:solidFill>
                <a:effectLst/>
                <a:latin typeface="Google Sans"/>
              </a:rPr>
              <a:t>.</a:t>
            </a:r>
          </a:p>
          <a:p>
            <a:endParaRPr dirty="0" lang="en-GB"/>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lastClr="000000" val="windowText"/>
      </a:dk1>
      <a:lt1>
        <a:sysClr lastClr="FFFFFF" val="window"/>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FACULTY OF INFORMATION AND COMMUNICATION TECHNOLOGY(FICT) </dc:title>
  <dc:creator>IDDRISU</dc:creator>
  <cp:lastModifiedBy>IDDRISU</cp:lastModifiedBy>
  <dcterms:created xsi:type="dcterms:W3CDTF">2024-02-22T17:54:28Z</dcterms:created>
  <dcterms:modified xsi:type="dcterms:W3CDTF">2024-03-06T00:14:28Z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6d50757aee0c411880d7bbae8a9ab0b4</vt:lpwstr>
  </property>
</Properties>
</file>