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bda\AppData\Local\Temp\Accuracy_Matrix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Winning</a:t>
            </a:r>
            <a:r>
              <a:rPr lang="en-US" baseline="0">
                <a:solidFill>
                  <a:schemeClr val="tx1"/>
                </a:solidFill>
              </a:rPr>
              <a:t> Probability of India Against Different Teams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950354609929076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Accuracy_Matrix!$C$1</c:f>
              <c:strCache>
                <c:ptCount val="1"/>
                <c:pt idx="0">
                  <c:v>Decision tree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Accuracy_Matrix!$B$2:$B$10</c:f>
              <c:strCache>
                <c:ptCount val="9"/>
                <c:pt idx="0">
                  <c:v>Australia</c:v>
                </c:pt>
                <c:pt idx="1">
                  <c:v>New Zealand</c:v>
                </c:pt>
                <c:pt idx="2">
                  <c:v>Bangladesh</c:v>
                </c:pt>
                <c:pt idx="3">
                  <c:v>Sri Lanka</c:v>
                </c:pt>
                <c:pt idx="4">
                  <c:v>West Indies</c:v>
                </c:pt>
                <c:pt idx="5">
                  <c:v>South Africa</c:v>
                </c:pt>
                <c:pt idx="6">
                  <c:v>England</c:v>
                </c:pt>
                <c:pt idx="7">
                  <c:v>Pakistan</c:v>
                </c:pt>
                <c:pt idx="8">
                  <c:v>Zimbabwe</c:v>
                </c:pt>
              </c:strCache>
            </c:strRef>
          </c:cat>
          <c:val>
            <c:numRef>
              <c:f>Accuracy_Matrix!$C$2:$C$10</c:f>
              <c:numCache>
                <c:formatCode>General</c:formatCode>
                <c:ptCount val="9"/>
                <c:pt idx="0">
                  <c:v>0.16666666666666599</c:v>
                </c:pt>
                <c:pt idx="1">
                  <c:v>0</c:v>
                </c:pt>
                <c:pt idx="2">
                  <c:v>0.66666666666666596</c:v>
                </c:pt>
                <c:pt idx="3">
                  <c:v>0.625</c:v>
                </c:pt>
                <c:pt idx="4">
                  <c:v>0.66666666666666596</c:v>
                </c:pt>
                <c:pt idx="5">
                  <c:v>0.5</c:v>
                </c:pt>
                <c:pt idx="6">
                  <c:v>0.66666666666666596</c:v>
                </c:pt>
                <c:pt idx="7">
                  <c:v>0.5</c:v>
                </c:pt>
                <c:pt idx="8">
                  <c:v>0.66666666666666596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ED-4F62-AF28-650DD69FC945}"/>
            </c:ext>
          </c:extLst>
        </c:ser>
        <c:ser>
          <c:idx val="1"/>
          <c:order val="1"/>
          <c:tx>
            <c:strRef>
              <c:f>Accuracy_Matrix!$D$1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Accuracy_Matrix!$B$2:$B$10</c:f>
              <c:strCache>
                <c:ptCount val="9"/>
                <c:pt idx="0">
                  <c:v>Australia</c:v>
                </c:pt>
                <c:pt idx="1">
                  <c:v>New Zealand</c:v>
                </c:pt>
                <c:pt idx="2">
                  <c:v>Bangladesh</c:v>
                </c:pt>
                <c:pt idx="3">
                  <c:v>Sri Lanka</c:v>
                </c:pt>
                <c:pt idx="4">
                  <c:v>West Indies</c:v>
                </c:pt>
                <c:pt idx="5">
                  <c:v>South Africa</c:v>
                </c:pt>
                <c:pt idx="6">
                  <c:v>England</c:v>
                </c:pt>
                <c:pt idx="7">
                  <c:v>Pakistan</c:v>
                </c:pt>
                <c:pt idx="8">
                  <c:v>Zimbabwe</c:v>
                </c:pt>
              </c:strCache>
            </c:strRef>
          </c:cat>
          <c:val>
            <c:numRef>
              <c:f>Accuracy_Matrix!$D$2:$D$10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0.75</c:v>
                </c:pt>
                <c:pt idx="4">
                  <c:v>0.66666666666666596</c:v>
                </c:pt>
                <c:pt idx="5">
                  <c:v>0.5</c:v>
                </c:pt>
                <c:pt idx="6">
                  <c:v>0.66666666666666596</c:v>
                </c:pt>
                <c:pt idx="7">
                  <c:v>0.75</c:v>
                </c:pt>
                <c:pt idx="8">
                  <c:v>0.66666666666666596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ED-4F62-AF28-650DD69FC945}"/>
            </c:ext>
          </c:extLst>
        </c:ser>
        <c:ser>
          <c:idx val="2"/>
          <c:order val="2"/>
          <c:tx>
            <c:strRef>
              <c:f>Accuracy_Matrix!$E$1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Accuracy_Matrix!$B$2:$B$10</c:f>
              <c:strCache>
                <c:ptCount val="9"/>
                <c:pt idx="0">
                  <c:v>Australia</c:v>
                </c:pt>
                <c:pt idx="1">
                  <c:v>New Zealand</c:v>
                </c:pt>
                <c:pt idx="2">
                  <c:v>Bangladesh</c:v>
                </c:pt>
                <c:pt idx="3">
                  <c:v>Sri Lanka</c:v>
                </c:pt>
                <c:pt idx="4">
                  <c:v>West Indies</c:v>
                </c:pt>
                <c:pt idx="5">
                  <c:v>South Africa</c:v>
                </c:pt>
                <c:pt idx="6">
                  <c:v>England</c:v>
                </c:pt>
                <c:pt idx="7">
                  <c:v>Pakistan</c:v>
                </c:pt>
                <c:pt idx="8">
                  <c:v>Zimbabwe</c:v>
                </c:pt>
              </c:strCache>
            </c:strRef>
          </c:cat>
          <c:val>
            <c:numRef>
              <c:f>Accuracy_Matrix!$E$2:$E$10</c:f>
              <c:numCache>
                <c:formatCode>General</c:formatCode>
                <c:ptCount val="9"/>
                <c:pt idx="0">
                  <c:v>0.5</c:v>
                </c:pt>
                <c:pt idx="1">
                  <c:v>0.33333333333333298</c:v>
                </c:pt>
                <c:pt idx="2">
                  <c:v>0.66666666666666596</c:v>
                </c:pt>
                <c:pt idx="3">
                  <c:v>0.5</c:v>
                </c:pt>
                <c:pt idx="4">
                  <c:v>0.5</c:v>
                </c:pt>
                <c:pt idx="5">
                  <c:v>0.75</c:v>
                </c:pt>
                <c:pt idx="6">
                  <c:v>0.66666666666666596</c:v>
                </c:pt>
                <c:pt idx="7">
                  <c:v>0.25</c:v>
                </c:pt>
                <c:pt idx="8">
                  <c:v>0.66666666666666596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ED-4F62-AF28-650DD69FC945}"/>
            </c:ext>
          </c:extLst>
        </c:ser>
        <c:ser>
          <c:idx val="3"/>
          <c:order val="3"/>
          <c:tx>
            <c:strRef>
              <c:f>Accuracy_Matrix!$F$1</c:f>
              <c:strCache>
                <c:ptCount val="1"/>
                <c:pt idx="0">
                  <c:v>Naive Bayes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Accuracy_Matrix!$B$2:$B$10</c:f>
              <c:strCache>
                <c:ptCount val="9"/>
                <c:pt idx="0">
                  <c:v>Australia</c:v>
                </c:pt>
                <c:pt idx="1">
                  <c:v>New Zealand</c:v>
                </c:pt>
                <c:pt idx="2">
                  <c:v>Bangladesh</c:v>
                </c:pt>
                <c:pt idx="3">
                  <c:v>Sri Lanka</c:v>
                </c:pt>
                <c:pt idx="4">
                  <c:v>West Indies</c:v>
                </c:pt>
                <c:pt idx="5">
                  <c:v>South Africa</c:v>
                </c:pt>
                <c:pt idx="6">
                  <c:v>England</c:v>
                </c:pt>
                <c:pt idx="7">
                  <c:v>Pakistan</c:v>
                </c:pt>
                <c:pt idx="8">
                  <c:v>Zimbabwe</c:v>
                </c:pt>
              </c:strCache>
            </c:strRef>
          </c:cat>
          <c:val>
            <c:numRef>
              <c:f>Accuracy_Matrix!$F$2:$F$10</c:f>
              <c:numCache>
                <c:formatCode>General</c:formatCode>
                <c:ptCount val="9"/>
                <c:pt idx="0">
                  <c:v>0.5</c:v>
                </c:pt>
                <c:pt idx="1">
                  <c:v>0.33333333333333298</c:v>
                </c:pt>
                <c:pt idx="2">
                  <c:v>1</c:v>
                </c:pt>
                <c:pt idx="3">
                  <c:v>0.375</c:v>
                </c:pt>
                <c:pt idx="4">
                  <c:v>0.5</c:v>
                </c:pt>
                <c:pt idx="5">
                  <c:v>0.5</c:v>
                </c:pt>
                <c:pt idx="6">
                  <c:v>0.66666666666666596</c:v>
                </c:pt>
                <c:pt idx="7">
                  <c:v>0.5</c:v>
                </c:pt>
                <c:pt idx="8">
                  <c:v>0.66666666666666596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ED-4F62-AF28-650DD69FC945}"/>
            </c:ext>
          </c:extLst>
        </c:ser>
        <c:ser>
          <c:idx val="4"/>
          <c:order val="4"/>
          <c:tx>
            <c:strRef>
              <c:f>Accuracy_Matrix!$G$1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Accuracy_Matrix!$B$2:$B$10</c:f>
              <c:strCache>
                <c:ptCount val="9"/>
                <c:pt idx="0">
                  <c:v>Australia</c:v>
                </c:pt>
                <c:pt idx="1">
                  <c:v>New Zealand</c:v>
                </c:pt>
                <c:pt idx="2">
                  <c:v>Bangladesh</c:v>
                </c:pt>
                <c:pt idx="3">
                  <c:v>Sri Lanka</c:v>
                </c:pt>
                <c:pt idx="4">
                  <c:v>West Indies</c:v>
                </c:pt>
                <c:pt idx="5">
                  <c:v>South Africa</c:v>
                </c:pt>
                <c:pt idx="6">
                  <c:v>England</c:v>
                </c:pt>
                <c:pt idx="7">
                  <c:v>Pakistan</c:v>
                </c:pt>
                <c:pt idx="8">
                  <c:v>Zimbabwe</c:v>
                </c:pt>
              </c:strCache>
            </c:strRef>
          </c:cat>
          <c:val>
            <c:numRef>
              <c:f>Accuracy_Matrix!$G$2:$G$10</c:f>
              <c:numCache>
                <c:formatCode>General</c:formatCode>
                <c:ptCount val="9"/>
                <c:pt idx="0">
                  <c:v>0.5</c:v>
                </c:pt>
                <c:pt idx="1">
                  <c:v>0.33333333333333298</c:v>
                </c:pt>
                <c:pt idx="2">
                  <c:v>1</c:v>
                </c:pt>
                <c:pt idx="3">
                  <c:v>0.5</c:v>
                </c:pt>
                <c:pt idx="4">
                  <c:v>0.66666666666666596</c:v>
                </c:pt>
                <c:pt idx="5">
                  <c:v>0.25</c:v>
                </c:pt>
                <c:pt idx="6">
                  <c:v>0.5</c:v>
                </c:pt>
                <c:pt idx="7">
                  <c:v>0.5</c:v>
                </c:pt>
                <c:pt idx="8">
                  <c:v>0.66666666666666596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ED-4F62-AF28-650DD69FC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77528"/>
        <c:axId val="563670640"/>
      </c:lineChart>
      <c:catAx>
        <c:axId val="56367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0640"/>
        <c:crosses val="autoZero"/>
        <c:auto val="1"/>
        <c:lblAlgn val="ctr"/>
        <c:lblOffset val="100"/>
        <c:noMultiLvlLbl val="0"/>
      </c:catAx>
      <c:valAx>
        <c:axId val="5636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728902749676751E-2"/>
          <c:y val="0.88020778652668419"/>
          <c:w val="0.8999999140860256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ED7C-F8B3-4942-9B4E-9A1119F7401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F6D6-FE3D-418A-B8A4-9A02D1C0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Batting 1</a:t>
            </a:r>
            <a:r>
              <a:rPr lang="en-US" baseline="30000" dirty="0"/>
              <a:t>st</a:t>
            </a:r>
            <a:r>
              <a:rPr lang="en-US" dirty="0"/>
              <a:t> Team </a:t>
            </a:r>
            <a:r>
              <a:rPr lang="en-US" dirty="0" err="1"/>
              <a:t>sri</a:t>
            </a:r>
            <a:r>
              <a:rPr lang="en-US" dirty="0"/>
              <a:t> Lanka, India won by 7 Wickets.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AF6D6-FE3D-418A-B8A4-9A02D1C092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55D-2ADF-4B72-B467-76C17A87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5FCE2-D561-450E-BFD7-2904B630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9F5E-BED7-4DFD-9B98-7314F31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2EC2-A798-4CE3-9DD3-7E7F041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70CE-10FD-41AA-9FD0-8567ECF0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D60D-7074-4541-A59B-BC9D38EB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4588-6223-4CA5-9DFA-1E33DFE1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194A-9411-4E3E-A8B6-DCC697CE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89B7-573C-4961-8C3C-088A3E0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26EE-071B-4163-98AD-5DF0BD4B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94F36-3993-4676-94D1-B8E42DE9E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DBDE-CD6F-4289-8EE5-65309A0B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C945-7C21-48C1-906E-707E4973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BCA2-149A-407F-8CA4-B5F1F400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499-7B50-4F98-AEB4-B3CC991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8F4-C742-4F8C-BF16-B9055668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B6B2-FF0F-44F6-920F-49926303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E2C5-0863-4BD0-8B70-FFF05916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2CBA-4818-4330-AB46-4443142C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0627-B4F2-43F6-B424-7607FC45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99A3-584A-4CC3-B22B-2DBCE8CE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E966-E72C-4009-8DA4-0EE2E9EA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8982-BB19-4EC7-994F-1D46F6E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1EF2-87C9-4CDE-B40D-611FE02D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F1FF-7373-4A02-A0FB-F7E58701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D0DE-8DE8-438B-B442-2A062C17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3547-3394-41E6-8D5F-CDDA24674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225-CDB5-47E5-B90F-C3351889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8896-D4D6-4EC9-9CD9-E64DB3B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ADA80-6376-4CC6-8F2D-3FC77705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1FCA-D507-4A59-A23D-49DA569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DB55-CDA1-41A9-B6F0-79E55503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57AA-7BA8-40B5-8B5A-A8BD179F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9CF95-75E1-4AF2-B2D7-0BD87D843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726B6-5232-42B4-A3A6-8E53B1B53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16FB8-77D4-48D8-85A5-5EF8F319B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4D5BF-1ECE-4CCC-AB3B-9E5003C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0126-7215-43EA-BDCF-6E280713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2029-25BC-4C5E-AAF1-082E342C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9F92-C14A-46BF-8477-AF71C0A1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A9D6B-475A-4977-9143-A87E593B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6388D-4FCC-4A02-88A6-4A36D4FC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C5C9-E5A5-4E75-929A-24C93468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1DE34-C9AC-465F-85EF-5E3849E6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BCF2-9655-4B8B-9662-561E0E72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6E792-E199-44D9-A2E1-3A488725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FD0C-F089-4629-93A2-CE5D748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D511-1E55-44D3-BA48-87533546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92B8-A3A9-4720-B57A-F363A28B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37EE-D9BC-4F41-8B88-F01BE39D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FB35-8101-44CC-B36D-1C9E1B6F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B4B9-175A-428A-8DB6-22913C1B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D1D7-7435-4BF5-81B5-7D87534F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8306C-B391-4C43-B0D4-FC6CF020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8340-CB73-4C55-9668-BAF831C67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6DBFC-82BA-4EB6-885D-572AE45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9D0E-54C5-4FA8-8520-0CD4FCFE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9998-7BBC-46B7-AC4B-9535F249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5482E-D003-4C4E-8E0F-66C55229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DD457-D879-4F1F-A7D9-277D28965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D98-1502-4D4F-AA9C-070640761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9814-2B5C-4819-89D1-4CD3907E16D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FE78-96E4-49DC-B827-E4BF0DF24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7CC6-1F8D-4764-BA38-AA819CDD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0D28-E159-4D91-BAB2-B4AADE45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5">
            <a:extLst>
              <a:ext uri="{FF2B5EF4-FFF2-40B4-BE49-F238E27FC236}">
                <a16:creationId xmlns:a16="http://schemas.microsoft.com/office/drawing/2014/main" id="{43E7F806-109F-47E1-BB9B-DE99DF98478F}"/>
              </a:ext>
            </a:extLst>
          </p:cNvPr>
          <p:cNvSpPr txBox="1">
            <a:spLocks/>
          </p:cNvSpPr>
          <p:nvPr/>
        </p:nvSpPr>
        <p:spPr>
          <a:xfrm>
            <a:off x="1636889" y="2249224"/>
            <a:ext cx="9144000" cy="16557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1. For Team:</a:t>
            </a:r>
            <a:endParaRPr lang="en-US" sz="2000" dirty="0"/>
          </a:p>
          <a:p>
            <a:r>
              <a:rPr lang="en-US" sz="2000" dirty="0"/>
              <a:t>Winning and Score predictor (WASP) using predictive analysis to predict the result </a:t>
            </a:r>
          </a:p>
          <a:p>
            <a:r>
              <a:rPr lang="en-US" sz="2000" dirty="0"/>
              <a:t>of the match based upon various factors like team record against opposition,</a:t>
            </a:r>
          </a:p>
          <a:p>
            <a:r>
              <a:rPr lang="en-US" sz="2000" dirty="0"/>
              <a:t>venue where match is being played etc.</a:t>
            </a:r>
            <a:endParaRPr lang="en-US" sz="1400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r>
              <a:rPr lang="en-US" sz="2000" b="1" dirty="0"/>
              <a:t>2. For Individual Players:</a:t>
            </a:r>
            <a:endParaRPr lang="en-US" sz="2000" dirty="0"/>
          </a:p>
          <a:p>
            <a:r>
              <a:rPr lang="en-US" sz="2000" dirty="0"/>
              <a:t>Predicting final Innings score of respective team based upon average statistics </a:t>
            </a:r>
          </a:p>
          <a:p>
            <a:r>
              <a:rPr lang="en-US" sz="2000" dirty="0"/>
              <a:t>of respective players impact in average conditions.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8FAA9-717B-40B5-98F9-BC7D05F2B51D}"/>
              </a:ext>
            </a:extLst>
          </p:cNvPr>
          <p:cNvSpPr txBox="1"/>
          <p:nvPr/>
        </p:nvSpPr>
        <p:spPr>
          <a:xfrm>
            <a:off x="1332089" y="496711"/>
            <a:ext cx="348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540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3351BD-57D1-4CB1-9141-369382F6BB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790223"/>
            <a:ext cx="11424355" cy="55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F41FE-9ED7-4A74-B8E8-3A57C05341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3" b="22224"/>
          <a:stretch/>
        </p:blipFill>
        <p:spPr bwMode="auto">
          <a:xfrm>
            <a:off x="1174044" y="225778"/>
            <a:ext cx="9036755" cy="3709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2A896A-A880-4368-A79E-D9193A3822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45" y="3838224"/>
            <a:ext cx="9132712" cy="2793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81AFD6-10CF-4B43-9525-BF16F0BC160C}"/>
              </a:ext>
            </a:extLst>
          </p:cNvPr>
          <p:cNvCxnSpPr>
            <a:cxnSpLocks/>
          </p:cNvCxnSpPr>
          <p:nvPr/>
        </p:nvCxnSpPr>
        <p:spPr>
          <a:xfrm>
            <a:off x="5588000" y="4618813"/>
            <a:ext cx="1095022" cy="46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68F285-6305-4019-B8F3-BE716E74E17B}"/>
              </a:ext>
            </a:extLst>
          </p:cNvPr>
          <p:cNvCxnSpPr>
            <a:cxnSpLocks/>
          </p:cNvCxnSpPr>
          <p:nvPr/>
        </p:nvCxnSpPr>
        <p:spPr>
          <a:xfrm flipH="1">
            <a:off x="3544711" y="4618813"/>
            <a:ext cx="1084439" cy="48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D0DAB-FC35-4F4F-BB93-35D43A59FC1E}"/>
              </a:ext>
            </a:extLst>
          </p:cNvPr>
          <p:cNvCxnSpPr>
            <a:cxnSpLocks/>
          </p:cNvCxnSpPr>
          <p:nvPr/>
        </p:nvCxnSpPr>
        <p:spPr>
          <a:xfrm>
            <a:off x="7981950" y="5618339"/>
            <a:ext cx="1263650" cy="31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32C9E-3F37-406E-97A8-C1835A97589C}"/>
              </a:ext>
            </a:extLst>
          </p:cNvPr>
          <p:cNvCxnSpPr/>
          <p:nvPr/>
        </p:nvCxnSpPr>
        <p:spPr>
          <a:xfrm>
            <a:off x="7293328" y="5618339"/>
            <a:ext cx="110490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651AA9-C35C-497C-9AB0-D53A6D16F8B3}"/>
              </a:ext>
            </a:extLst>
          </p:cNvPr>
          <p:cNvCxnSpPr>
            <a:cxnSpLocks/>
          </p:cNvCxnSpPr>
          <p:nvPr/>
        </p:nvCxnSpPr>
        <p:spPr>
          <a:xfrm>
            <a:off x="7134578" y="5618339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877AD-0E9E-4F56-9EDF-35CFD2C8E6FC}"/>
              </a:ext>
            </a:extLst>
          </p:cNvPr>
          <p:cNvCxnSpPr>
            <a:cxnSpLocks/>
          </p:cNvCxnSpPr>
          <p:nvPr/>
        </p:nvCxnSpPr>
        <p:spPr>
          <a:xfrm flipH="1">
            <a:off x="6411384" y="5583639"/>
            <a:ext cx="537634" cy="35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1483AA-3A97-44E0-88DD-49A4F0C68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993530"/>
              </p:ext>
            </p:extLst>
          </p:nvPr>
        </p:nvGraphicFramePr>
        <p:xfrm>
          <a:off x="138114" y="805168"/>
          <a:ext cx="6990819" cy="249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AFA7B8A-F78A-4110-8D79-AAB85F8BF33F}"/>
              </a:ext>
            </a:extLst>
          </p:cNvPr>
          <p:cNvSpPr/>
          <p:nvPr/>
        </p:nvSpPr>
        <p:spPr>
          <a:xfrm>
            <a:off x="7128933" y="772398"/>
            <a:ext cx="451555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Features Used:</a:t>
            </a: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 Team batting First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 Home ground Conditions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 Runs chased/scored in the matches.</a:t>
            </a:r>
          </a:p>
          <a:p>
            <a:pPr marL="228600" indent="-228600">
              <a:buAutoNum type="arabicPeriod" startAt="3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Toss Winner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E1AE6-2D1E-434E-836A-7F1E49EB15D5}"/>
              </a:ext>
            </a:extLst>
          </p:cNvPr>
          <p:cNvSpPr/>
          <p:nvPr/>
        </p:nvSpPr>
        <p:spPr>
          <a:xfrm>
            <a:off x="6581422" y="3614925"/>
            <a:ext cx="561057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1st Innings Score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Number of Wickets Fallen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Past History of Matches played between 2 teams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Over by Over comparison between number of wickets and run scored by each team. 5.Current Run Rate and Required Run Rate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0E53C-363F-4B5A-B240-21EA51BA80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4" y="3614925"/>
            <a:ext cx="6712054" cy="2984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9DB917-312D-4CFD-9AF2-1E11B6A36B56}"/>
              </a:ext>
            </a:extLst>
          </p:cNvPr>
          <p:cNvSpPr/>
          <p:nvPr/>
        </p:nvSpPr>
        <p:spPr>
          <a:xfrm>
            <a:off x="138114" y="204550"/>
            <a:ext cx="6815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Predictions based on predicting Winning team probability.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AEF2B1-24FA-43B6-ADA0-C519E55CE320}"/>
              </a:ext>
            </a:extLst>
          </p:cNvPr>
          <p:cNvSpPr/>
          <p:nvPr/>
        </p:nvSpPr>
        <p:spPr>
          <a:xfrm>
            <a:off x="180621" y="194368"/>
            <a:ext cx="7811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 Predictions based on predicting how much runs player will score.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F4A78-78AA-455C-9B19-25C17D8F7272}"/>
              </a:ext>
            </a:extLst>
          </p:cNvPr>
          <p:cNvSpPr/>
          <p:nvPr/>
        </p:nvSpPr>
        <p:spPr>
          <a:xfrm>
            <a:off x="7890934" y="8406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Georgia" panose="02040502050405020303" pitchFamily="18" charset="0"/>
              </a:rPr>
              <a:t>1. Balls Faced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04800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Georgia" panose="02040502050405020303" pitchFamily="18" charset="0"/>
              </a:rPr>
              <a:t>2. Team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04800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Georgia" panose="02040502050405020303" pitchFamily="18" charset="0"/>
              </a:rPr>
              <a:t>3. Home or Away Ground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A1A771-31FE-4E88-ABDE-9D19A0D5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30059"/>
              </p:ext>
            </p:extLst>
          </p:nvPr>
        </p:nvGraphicFramePr>
        <p:xfrm>
          <a:off x="609951" y="840698"/>
          <a:ext cx="6919738" cy="1450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9869">
                  <a:extLst>
                    <a:ext uri="{9D8B030D-6E8A-4147-A177-3AD203B41FA5}">
                      <a16:colId xmlns:a16="http://schemas.microsoft.com/office/drawing/2014/main" val="213875408"/>
                    </a:ext>
                  </a:extLst>
                </a:gridCol>
                <a:gridCol w="3459869">
                  <a:extLst>
                    <a:ext uri="{9D8B030D-6E8A-4147-A177-3AD203B41FA5}">
                      <a16:colId xmlns:a16="http://schemas.microsoft.com/office/drawing/2014/main" val="1357187045"/>
                    </a:ext>
                  </a:extLst>
                </a:gridCol>
              </a:tblGrid>
              <a:tr h="3627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Scored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Predicted 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291302"/>
                  </a:ext>
                </a:extLst>
              </a:tr>
              <a:tr h="3627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709989"/>
                  </a:ext>
                </a:extLst>
              </a:tr>
              <a:tr h="3627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219278"/>
                  </a:ext>
                </a:extLst>
              </a:tr>
              <a:tr h="3627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9519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626163-F75F-4ABA-B632-EBF760092D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0" y="2788359"/>
            <a:ext cx="7010049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723FC-9EFC-41F9-9E2E-B6B475BBAED4}"/>
              </a:ext>
            </a:extLst>
          </p:cNvPr>
          <p:cNvSpPr/>
          <p:nvPr/>
        </p:nvSpPr>
        <p:spPr>
          <a:xfrm>
            <a:off x="440266" y="283613"/>
            <a:ext cx="10069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 Predictions based on predicting how much wickets a bowler will score.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9EDDDE-5135-48B1-996D-2A85051237F4}"/>
              </a:ext>
            </a:extLst>
          </p:cNvPr>
          <p:cNvSpPr/>
          <p:nvPr/>
        </p:nvSpPr>
        <p:spPr>
          <a:xfrm>
            <a:off x="8906934" y="966170"/>
            <a:ext cx="3096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 Criteria: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Runs Conceded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Overs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EA4CFAE4-DE57-4ED9-8B6C-112E3CCF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6" y="1117975"/>
            <a:ext cx="778933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F47D0AC1-0C30-4817-A838-494C9100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2" y="3040699"/>
            <a:ext cx="8896169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80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531A2-764E-4477-BCD5-89607FC7677F}"/>
              </a:ext>
            </a:extLst>
          </p:cNvPr>
          <p:cNvSpPr/>
          <p:nvPr/>
        </p:nvSpPr>
        <p:spPr>
          <a:xfrm>
            <a:off x="1478844" y="683105"/>
            <a:ext cx="9776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WHAT IS THE MARKET NEED OF PROJECT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1.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Our project can be produce effective value for money in Betting Institutions and Fantasy leagues like Dream11, IPL fantasy leagues etc. </a:t>
            </a:r>
          </a:p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2.It can even assist IPL franchises for comparative analysis to determine which Player should they invest upon and who will be better will be better value for money.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2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229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“Criclytics” (cricket analytics) for predictive analysis of cricket players and teams</dc:title>
  <dc:creator>dbda</dc:creator>
  <cp:lastModifiedBy>kedar rane</cp:lastModifiedBy>
  <cp:revision>6</cp:revision>
  <dcterms:created xsi:type="dcterms:W3CDTF">2018-02-02T10:49:43Z</dcterms:created>
  <dcterms:modified xsi:type="dcterms:W3CDTF">2018-11-19T07:10:19Z</dcterms:modified>
</cp:coreProperties>
</file>